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2" r:id="rId3"/>
    <p:sldMasterId id="2147483766" r:id="rId4"/>
    <p:sldMasterId id="2147483844" r:id="rId5"/>
    <p:sldMasterId id="2147483883" r:id="rId6"/>
    <p:sldMasterId id="2147483911" r:id="rId7"/>
    <p:sldMasterId id="2147483925" r:id="rId8"/>
    <p:sldMasterId id="2147483939" r:id="rId9"/>
    <p:sldMasterId id="2147483953" r:id="rId10"/>
    <p:sldMasterId id="2147483967" r:id="rId11"/>
    <p:sldMasterId id="2147483981" r:id="rId12"/>
    <p:sldMasterId id="2147483995" r:id="rId13"/>
  </p:sldMasterIdLst>
  <p:notesMasterIdLst>
    <p:notesMasterId r:id="rId31"/>
  </p:notesMasterIdLst>
  <p:sldIdLst>
    <p:sldId id="378" r:id="rId14"/>
    <p:sldId id="335" r:id="rId15"/>
    <p:sldId id="356" r:id="rId16"/>
    <p:sldId id="363" r:id="rId17"/>
    <p:sldId id="399" r:id="rId18"/>
    <p:sldId id="379" r:id="rId19"/>
    <p:sldId id="370" r:id="rId20"/>
    <p:sldId id="368" r:id="rId21"/>
    <p:sldId id="371" r:id="rId22"/>
    <p:sldId id="372" r:id="rId23"/>
    <p:sldId id="373" r:id="rId24"/>
    <p:sldId id="374" r:id="rId25"/>
    <p:sldId id="375" r:id="rId26"/>
    <p:sldId id="376" r:id="rId27"/>
    <p:sldId id="386" r:id="rId28"/>
    <p:sldId id="380" r:id="rId29"/>
    <p:sldId id="34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1495D-0F10-459F-B6AC-8C373AA8AC75}" v="1638" dt="2021-05-27T05:54:58.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5" autoAdjust="0"/>
    <p:restoredTop sz="94660"/>
  </p:normalViewPr>
  <p:slideViewPr>
    <p:cSldViewPr snapToGrid="0">
      <p:cViewPr varScale="1">
        <p:scale>
          <a:sx n="65" d="100"/>
          <a:sy n="65" d="100"/>
        </p:scale>
        <p:origin x="555" y="21"/>
      </p:cViewPr>
      <p:guideLst>
        <p:guide orient="horz" pos="2160"/>
        <p:guide pos="3840"/>
      </p:guideLst>
    </p:cSldViewPr>
  </p:slideViewPr>
  <p:notesTextViewPr>
    <p:cViewPr>
      <p:scale>
        <a:sx n="1" d="1"/>
        <a:sy n="1" d="1"/>
      </p:scale>
      <p:origin x="0" y="0"/>
    </p:cViewPr>
  </p:notesTextViewPr>
  <p:sorterViewPr>
    <p:cViewPr>
      <p:scale>
        <a:sx n="100" d="100"/>
        <a:sy n="100" d="100"/>
      </p:scale>
      <p:origin x="0" y="76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3-10T20:17:46.007"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F51B1-B992-43B1-8561-3600A6EDFDCF}"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2EE79-6501-4AFD-9484-9DAD01E39DF1}" type="slidenum">
              <a:rPr lang="en-US" smtClean="0"/>
              <a:t>‹#›</a:t>
            </a:fld>
            <a:endParaRPr lang="en-US"/>
          </a:p>
        </p:txBody>
      </p:sp>
    </p:spTree>
    <p:extLst>
      <p:ext uri="{BB962C8B-B14F-4D97-AF65-F5344CB8AC3E}">
        <p14:creationId xmlns:p14="http://schemas.microsoft.com/office/powerpoint/2010/main" val="156336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5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384263-3207-4B2C-8104-F3D46B99E4F1}"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cs typeface="+mn-cs"/>
            </a:endParaRPr>
          </a:p>
        </p:txBody>
      </p:sp>
    </p:spTree>
    <p:extLst>
      <p:ext uri="{BB962C8B-B14F-4D97-AF65-F5344CB8AC3E}">
        <p14:creationId xmlns:p14="http://schemas.microsoft.com/office/powerpoint/2010/main" val="256012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888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91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007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33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8948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0080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10332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58307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2871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80494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63447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56399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53315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8401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2939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27962187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1114747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01609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22461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20208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1875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56235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8037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24994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87666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04859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195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0583371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39063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17773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6405357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21265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77585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93801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68807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29542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9437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037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207749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42227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16923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99184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28293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0932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99414129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44862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16068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83157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767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596562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9605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2048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34895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13795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24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13263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66285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16567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0639147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147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960105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39865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47157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97199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76709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24688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2472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64443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38875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07762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893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16698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487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533093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741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82037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2023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183507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796085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22051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88085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00731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3173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8507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190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500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9591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71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03032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31996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66659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645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188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728871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096913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985954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827039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212378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26680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659879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753662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959520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408825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703479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639660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83304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815405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171392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600182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123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8788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157195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738747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077940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174581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773725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890364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419241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4219070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44918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671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7809970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4043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38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50514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0197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7787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22981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68016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3631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58966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55724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369244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5391842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9114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13776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37853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16584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49165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50234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6644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06673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326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848783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30686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9045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3577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46585717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93255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2055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4982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55715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71801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316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0150324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10805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66408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40626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62734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61690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44765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955800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45121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91870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5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930D4-6E6A-4F63-8926-E066E9E16393}"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007399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583754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4159717"/>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6781082"/>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05DEEA-9518-458E-8890-A60D10F0AEA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67D575-9030-41EA-9880-E87D5D3CDA7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113657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83883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grpSp>
        <p:nvGrpSpPr>
          <p:cNvPr id="7" name="组合 6"/>
          <p:cNvGrpSpPr/>
          <p:nvPr/>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150694060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grpSp>
        <p:nvGrpSpPr>
          <p:cNvPr id="7" name="组合 6"/>
          <p:cNvGrpSpPr/>
          <p:nvPr/>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69413217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447169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500184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6707220"/>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836268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6" name="Straight Connector 5"/>
          <p:cNvCxnSpPr/>
          <p:nvPr/>
        </p:nvCxnSpPr>
        <p:spPr>
          <a:xfrm flipV="1">
            <a:off x="5347854" y="782271"/>
            <a:ext cx="919878" cy="2188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8771654" y="757214"/>
            <a:ext cx="2388577" cy="35997"/>
          </a:xfrm>
          <a:prstGeom prst="line">
            <a:avLst/>
          </a:prstGeom>
          <a:ln w="76200"/>
        </p:spPr>
        <p:style>
          <a:lnRef idx="1">
            <a:schemeClr val="dk1"/>
          </a:lnRef>
          <a:fillRef idx="0">
            <a:schemeClr val="dk1"/>
          </a:fillRef>
          <a:effectRef idx="0">
            <a:schemeClr val="dk1"/>
          </a:effectRef>
          <a:fontRef idx="minor">
            <a:schemeClr val="tx1"/>
          </a:fontRef>
        </p:style>
      </p:cxnSp>
      <p:pic>
        <p:nvPicPr>
          <p:cNvPr id="11" name="Picture 2"/>
          <p:cNvPicPr>
            <a:picLocks noChangeAspect="1"/>
          </p:cNvPicPr>
          <p:nvPr/>
        </p:nvPicPr>
        <p:blipFill rotWithShape="1">
          <a:blip r:embed="rId2">
            <a:extLst>
              <a:ext uri="{28A0092B-C50C-407E-A947-70E740481C1C}">
                <a14:useLocalDpi xmlns:a14="http://schemas.microsoft.com/office/drawing/2010/main" val="0"/>
              </a:ext>
            </a:extLst>
          </a:blip>
          <a:srcRect b="6942"/>
          <a:stretch/>
        </p:blipFill>
        <p:spPr bwMode="auto">
          <a:xfrm>
            <a:off x="-204611" y="0"/>
            <a:ext cx="12266017" cy="696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971550" y="1757421"/>
            <a:ext cx="90979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
                <a:srgbClr val="800080"/>
              </a:buClr>
              <a:buSzPct val="60000"/>
              <a:buFont typeface="Wingdings" panose="05000000000000000000" pitchFamily="2" charset="2"/>
              <a:buNone/>
              <a:tabLst/>
              <a:defRPr/>
            </a:pPr>
            <a:r>
              <a:rPr kumimoji="0" lang="en-US" alt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Tiếng</a:t>
            </a:r>
            <a:r>
              <a:rPr kumimoji="0" lang="en-US" altLang="en-US" sz="4000" b="1" i="0" u="none" strike="noStrike" kern="1200" cap="none" spc="0" normalizeH="0" noProof="0" dirty="0">
                <a:ln>
                  <a:noFill/>
                </a:ln>
                <a:solidFill>
                  <a:prstClr val="white"/>
                </a:solidFill>
                <a:effectLst/>
                <a:uLnTx/>
                <a:uFillTx/>
                <a:latin typeface="Times New Roman" pitchFamily="18" charset="0"/>
                <a:cs typeface="Times New Roman" pitchFamily="18" charset="0"/>
              </a:rPr>
              <a:t> Việt - </a:t>
            </a:r>
            <a:r>
              <a:rPr kumimoji="0" lang="en-US" altLang="en-US" sz="36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Bài</a:t>
            </a:r>
            <a:r>
              <a:rPr kumimoji="0" lang="en-US" altLang="en-US" sz="3600" b="1" i="0" u="none" strike="noStrike" kern="1200" cap="none" spc="0" normalizeH="0" noProof="0" dirty="0">
                <a:ln>
                  <a:noFill/>
                </a:ln>
                <a:solidFill>
                  <a:prstClr val="white"/>
                </a:solidFill>
                <a:effectLst/>
                <a:uLnTx/>
                <a:uFillTx/>
                <a:latin typeface="Times New Roman" pitchFamily="18" charset="0"/>
                <a:cs typeface="Times New Roman" pitchFamily="18" charset="0"/>
              </a:rPr>
              <a:t> 13 :</a:t>
            </a:r>
            <a:r>
              <a:rPr kumimoji="0" lang="en-US" altLang="en-US" sz="4000" b="1"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vi-VN" alt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Nói và nghe</a:t>
            </a:r>
            <a:endParaRPr kumimoji="0" lang="en-US" alt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3" name="TextBox 15"/>
          <p:cNvSpPr txBox="1">
            <a:spLocks noChangeArrowheads="1"/>
          </p:cNvSpPr>
          <p:nvPr/>
        </p:nvSpPr>
        <p:spPr bwMode="auto">
          <a:xfrm>
            <a:off x="1497076" y="2598747"/>
            <a:ext cx="10213017"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buClr>
                <a:srgbClr val="800080"/>
              </a:buClr>
              <a:buSzPct val="60000"/>
              <a:buNone/>
              <a:defRPr/>
            </a:pPr>
            <a:r>
              <a:rPr kumimoji="0" lang="vi-VN" altLang="en-US" sz="4800" b="1" i="0" u="none" strike="noStrike" kern="1200" cap="none" spc="0" normalizeH="0" baseline="0" noProof="0">
                <a:ln>
                  <a:noFill/>
                </a:ln>
                <a:solidFill>
                  <a:srgbClr val="FFFF00"/>
                </a:solidFill>
                <a:effectLst/>
                <a:uLnTx/>
                <a:uFillTx/>
                <a:latin typeface="Times New Roman" pitchFamily="18" charset="0"/>
                <a:cs typeface="Times New Roman" pitchFamily="18" charset="0"/>
              </a:rPr>
              <a:t>Kể </a:t>
            </a:r>
            <a:r>
              <a:rPr kumimoji="0" lang="vi-VN" altLang="en-US" sz="48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chuyện</a:t>
            </a:r>
            <a:r>
              <a:rPr kumimoji="0" lang="en-US" altLang="en-US" sz="48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a:t>
            </a:r>
            <a:r>
              <a:rPr kumimoji="0" lang="vi-VN" altLang="en-US" sz="4800" b="1" i="0" u="none" strike="noStrike" kern="1200" cap="none" spc="0" normalizeH="0" noProof="0" dirty="0">
                <a:ln>
                  <a:noFill/>
                </a:ln>
                <a:solidFill>
                  <a:srgbClr val="FFFF00"/>
                </a:solidFill>
                <a:effectLst/>
                <a:uLnTx/>
                <a:uFillTx/>
                <a:latin typeface="Times New Roman" pitchFamily="18" charset="0"/>
                <a:cs typeface="Times New Roman" pitchFamily="18" charset="0"/>
              </a:rPr>
              <a:t> Hạt giống nhỏ</a:t>
            </a:r>
            <a:r>
              <a:rPr kumimoji="0" lang="vi-VN" altLang="en-US" sz="48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a:t>
            </a:r>
            <a:r>
              <a:rPr lang="en-US" altLang="en-US" sz="4800" b="1" dirty="0">
                <a:solidFill>
                  <a:srgbClr val="FFFF00"/>
                </a:solidFill>
                <a:latin typeface="Times New Roman" pitchFamily="18" charset="0"/>
                <a:cs typeface="Times New Roman" pitchFamily="18" charset="0"/>
              </a:rPr>
              <a:t> </a:t>
            </a:r>
            <a:r>
              <a:rPr lang="en-US" altLang="en-US" sz="2400" b="1" dirty="0">
                <a:solidFill>
                  <a:srgbClr val="FFFF00"/>
                </a:solidFill>
                <a:latin typeface="Times New Roman" pitchFamily="18" charset="0"/>
                <a:cs typeface="Times New Roman" pitchFamily="18" charset="0"/>
              </a:rPr>
              <a:t>(Tiết 4 – trang 56) </a:t>
            </a:r>
            <a:endParaRPr kumimoji="0" lang="en-US" altLang="en-US" sz="20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
                <a:srgbClr val="800080"/>
              </a:buClr>
              <a:buSzPct val="60000"/>
              <a:buFont typeface="Wingdings" panose="05000000000000000000" pitchFamily="2" charset="2"/>
              <a:buNone/>
              <a:tabLst/>
              <a:defRPr/>
            </a:pPr>
            <a:r>
              <a:rPr lang="en-US" altLang="en-US" sz="2400" b="1" dirty="0">
                <a:solidFill>
                  <a:srgbClr val="FFFF00"/>
                </a:solidFill>
                <a:latin typeface="Times New Roman" pitchFamily="18" charset="0"/>
                <a:cs typeface="Times New Roman" pitchFamily="18" charset="0"/>
              </a:rPr>
              <a:t>                                                     (Theo </a:t>
            </a:r>
            <a:r>
              <a:rPr lang="en-US" altLang="en-US" sz="2400" b="1" i="1" dirty="0">
                <a:solidFill>
                  <a:srgbClr val="FFFF00"/>
                </a:solidFill>
                <a:latin typeface="Times New Roman" pitchFamily="18" charset="0"/>
                <a:cs typeface="Times New Roman" pitchFamily="18" charset="0"/>
              </a:rPr>
              <a:t>Tuyển tập truyện, thơ, câu đố mầm non</a:t>
            </a:r>
            <a:r>
              <a:rPr lang="en-US" altLang="en-US" sz="2400" b="1" dirty="0">
                <a:solidFill>
                  <a:srgbClr val="FFFF00"/>
                </a:solidFill>
                <a:latin typeface="Times New Roman" pitchFamily="18" charset="0"/>
                <a:cs typeface="Times New Roman" pitchFamily="18" charset="0"/>
              </a:rPr>
              <a:t>)</a:t>
            </a:r>
            <a:endParaRPr kumimoji="0" lang="en-US" altLang="en-US" sz="24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
                <a:srgbClr val="800080"/>
              </a:buClr>
              <a:buSzPct val="60000"/>
              <a:buFont typeface="Wingdings" panose="05000000000000000000" pitchFamily="2" charset="2"/>
              <a:buNone/>
              <a:tabLst/>
              <a:defRPr/>
            </a:pPr>
            <a:r>
              <a:rPr lang="en-US" altLang="en-US" sz="4000" b="1" noProof="0" dirty="0">
                <a:solidFill>
                  <a:srgbClr val="FFFF00"/>
                </a:solidFill>
                <a:latin typeface="Times New Roman" pitchFamily="18" charset="0"/>
                <a:cs typeface="Times New Roman" pitchFamily="18" charset="0"/>
              </a:rPr>
              <a:t>                          </a:t>
            </a:r>
            <a:r>
              <a:rPr kumimoji="0" lang="en-US" altLang="en-US" sz="36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15" name="TextBox 15"/>
          <p:cNvSpPr txBox="1">
            <a:spLocks noChangeArrowheads="1"/>
          </p:cNvSpPr>
          <p:nvPr/>
        </p:nvSpPr>
        <p:spPr bwMode="auto">
          <a:xfrm>
            <a:off x="1298726" y="1027711"/>
            <a:ext cx="95205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
                <a:srgbClr val="800080"/>
              </a:buClr>
              <a:buSzPct val="60000"/>
              <a:buFont typeface="Wingdings" panose="05000000000000000000" pitchFamily="2" charset="2"/>
              <a:buNone/>
              <a:tabLst/>
              <a:defRPr/>
            </a:pPr>
            <a:r>
              <a:rPr kumimoji="0" lang="en-US" altLang="en-US" sz="40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alt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Thứ  ba </a:t>
            </a:r>
            <a:r>
              <a:rPr kumimoji="0" lang="en-US" altLang="en-US" sz="40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ngày</a:t>
            </a:r>
            <a:r>
              <a:rPr kumimoji="0" lang="en-US" alt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lang="en-US" altLang="en-US" sz="4000" b="1" dirty="0">
                <a:solidFill>
                  <a:prstClr val="white"/>
                </a:solidFill>
                <a:latin typeface="Times New Roman" pitchFamily="18" charset="0"/>
                <a:cs typeface="Times New Roman" pitchFamily="18" charset="0"/>
              </a:rPr>
              <a:t>11</a:t>
            </a:r>
            <a:r>
              <a:rPr kumimoji="0" lang="en-US" alt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tháng 3 </a:t>
            </a:r>
            <a:r>
              <a:rPr kumimoji="0" lang="en-US" altLang="en-US" sz="40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năm</a:t>
            </a:r>
            <a:r>
              <a:rPr kumimoji="0" lang="en-US" alt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2025</a:t>
            </a:r>
          </a:p>
        </p:txBody>
      </p:sp>
      <p:sp>
        <p:nvSpPr>
          <p:cNvPr id="18" name="TextBox 17"/>
          <p:cNvSpPr txBox="1">
            <a:spLocks noChangeArrowheads="1"/>
          </p:cNvSpPr>
          <p:nvPr/>
        </p:nvSpPr>
        <p:spPr bwMode="auto">
          <a:xfrm>
            <a:off x="3686907" y="5382999"/>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
                <a:srgbClr val="800080"/>
              </a:buClr>
              <a:buSzPct val="60000"/>
              <a:buFont typeface="Wingdings" panose="05000000000000000000" pitchFamily="2" charset="2"/>
              <a:buNone/>
              <a:tabLst/>
              <a:defRPr/>
            </a:pPr>
            <a:r>
              <a:rPr kumimoji="0" lang="en-US" alt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p>
        </p:txBody>
      </p:sp>
    </p:spTree>
    <p:extLst>
      <p:ext uri="{BB962C8B-B14F-4D97-AF65-F5344CB8AC3E}">
        <p14:creationId xmlns:p14="http://schemas.microsoft.com/office/powerpoint/2010/main" val="199513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5468604" y="935387"/>
            <a:ext cx="1214221" cy="16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6672382" y="514248"/>
            <a:ext cx="5530059" cy="954107"/>
          </a:xfrm>
          <a:prstGeom prst="rect">
            <a:avLst/>
          </a:prstGeom>
          <a:solidFill>
            <a:schemeClr val="accent1">
              <a:lumMod val="40000"/>
              <a:lumOff val="60000"/>
            </a:schemeClr>
          </a:solidFill>
        </p:spPr>
        <p:txBody>
          <a:bodyPr wrap="square" rtlCol="0">
            <a:spAutoFit/>
          </a:bodyPr>
          <a:lstStyle/>
          <a:p>
            <a:pPr lvl="0"/>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Sống 1 mình trên đồi rộng cây cảm thấy rất buồn chán.</a:t>
            </a:r>
          </a:p>
        </p:txBody>
      </p:sp>
      <p:sp>
        <p:nvSpPr>
          <p:cNvPr id="7" name="TextBox 6"/>
          <p:cNvSpPr txBox="1"/>
          <p:nvPr/>
        </p:nvSpPr>
        <p:spPr>
          <a:xfrm>
            <a:off x="6693266" y="2023628"/>
            <a:ext cx="5509175" cy="1815882"/>
          </a:xfrm>
          <a:prstGeom prst="rect">
            <a:avLst/>
          </a:prstGeom>
          <a:solidFill>
            <a:schemeClr val="accent2">
              <a:lumMod val="20000"/>
              <a:lumOff val="80000"/>
            </a:schemeClr>
          </a:solidFill>
        </p:spPr>
        <p:txBody>
          <a:bodyPr wrap="square" rtlCol="0">
            <a:spAutoFit/>
          </a:bodyPr>
          <a:lstStyle/>
          <a:p>
            <a:pPr lvl="0"/>
            <a:r>
              <a:rPr lang="vi-VN" sz="2800" dirty="0">
                <a:latin typeface="Arial" panose="020B0604020202020204" pitchFamily="34" charset="0"/>
              </a:rPr>
              <a:t>Cây mơ ước có các bạn cây khác cùng sống bên cạnh</a:t>
            </a:r>
            <a:r>
              <a:rPr lang="en-US" sz="2800" dirty="0">
                <a:latin typeface="Arial" panose="020B0604020202020204" pitchFamily="34" charset="0"/>
              </a:rPr>
              <a:t>. </a:t>
            </a:r>
            <a:r>
              <a:rPr lang="vi-VN" sz="2800" dirty="0">
                <a:latin typeface="Arial" panose="020B0604020202020204" pitchFamily="34" charset="0"/>
              </a:rPr>
              <a:t>Cô mây, chị gió, ông mặt trời đã giúp cây.</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47324" y="298803"/>
            <a:ext cx="5641725" cy="1384995"/>
          </a:xfrm>
          <a:prstGeom prst="rect">
            <a:avLst/>
          </a:prstGeom>
          <a:solidFill>
            <a:schemeClr val="bg2"/>
          </a:solidFill>
        </p:spPr>
        <p:txBody>
          <a:bodyPr wrap="square" rtlCol="0">
            <a:spAutoFit/>
          </a:bodyPr>
          <a:lstStyle/>
          <a:p>
            <a:pPr lvl="0"/>
            <a:r>
              <a:rPr lang="vi-VN" sz="2800" b="1" dirty="0"/>
              <a:t>Chẳng bao lâu cây non đã trở thành cây to, cao , khỏe</a:t>
            </a:r>
            <a:r>
              <a:rPr lang="en-US" sz="2800" b="1" dirty="0"/>
              <a:t> . </a:t>
            </a:r>
            <a:r>
              <a:rPr lang="vi-VN" sz="2800" b="1" dirty="0"/>
              <a:t>Cây cảm thấy thế nào</a:t>
            </a:r>
            <a:r>
              <a:rPr lang="en-US" sz="2800" b="1" dirty="0"/>
              <a:t>?</a:t>
            </a:r>
            <a:endPar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1" name="Right Arrow 10"/>
          <p:cNvSpPr/>
          <p:nvPr/>
        </p:nvSpPr>
        <p:spPr>
          <a:xfrm>
            <a:off x="5487451" y="2555927"/>
            <a:ext cx="1184931" cy="148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47324" y="2350488"/>
            <a:ext cx="5641725" cy="46166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srgbClr val="FF0000"/>
                </a:solidFill>
                <a:latin typeface="Arial" panose="020B0604020202020204" pitchFamily="34" charset="0"/>
              </a:rPr>
              <a:t>Cây mơ ước điều gì</a:t>
            </a:r>
            <a:r>
              <a:rPr kumimoji="0" lang="en-US" sz="2400" b="0" i="0" u="none" strike="noStrike" kern="1200" cap="none" spc="0" normalizeH="0" noProof="0" dirty="0">
                <a:ln>
                  <a:noFill/>
                </a:ln>
                <a:solidFill>
                  <a:srgbClr val="FF0000"/>
                </a:solidFill>
                <a:effectLst/>
                <a:uLnTx/>
                <a:uFillTx/>
                <a:latin typeface="Arial" panose="020B0604020202020204" pitchFamily="34" charset="0"/>
                <a:ea typeface="+mn-ea"/>
                <a:cs typeface="+mn-cs"/>
              </a:rPr>
              <a:t>? Ai </a:t>
            </a:r>
            <a:r>
              <a:rPr kumimoji="0" lang="vi-VN" sz="2400" b="0" i="0" u="none" strike="noStrike" kern="1200" cap="none" spc="0" normalizeH="0" noProof="0" dirty="0">
                <a:ln>
                  <a:noFill/>
                </a:ln>
                <a:solidFill>
                  <a:srgbClr val="FF0000"/>
                </a:solidFill>
                <a:effectLst/>
                <a:uLnTx/>
                <a:uFillTx/>
                <a:latin typeface="Arial" panose="020B0604020202020204" pitchFamily="34" charset="0"/>
                <a:ea typeface="+mn-ea"/>
                <a:cs typeface="+mn-cs"/>
              </a:rPr>
              <a:t>đã giúp cây</a:t>
            </a:r>
            <a:endParaRPr kumimoji="0" lang="vi-VN"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8" name="Cloud Callout 17"/>
          <p:cNvSpPr/>
          <p:nvPr/>
        </p:nvSpPr>
        <p:spPr>
          <a:xfrm>
            <a:off x="7243763" y="5461793"/>
            <a:ext cx="3671887" cy="1067595"/>
          </a:xfrm>
          <a:prstGeom prst="cloudCallout">
            <a:avLst>
              <a:gd name="adj1" fmla="val -9851"/>
              <a:gd name="adj2" fmla="val -155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Kể</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lại</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đoạn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4" name="Content Placeholder 3"/>
          <p:cNvPicPr>
            <a:picLocks noGrp="1" noChangeAspect="1"/>
          </p:cNvPicPr>
          <p:nvPr>
            <p:ph idx="1"/>
          </p:nvPr>
        </p:nvPicPr>
        <p:blipFill rotWithShape="1">
          <a:blip r:embed="rId3"/>
          <a:srcRect l="50906" b="50482"/>
          <a:stretch/>
        </p:blipFill>
        <p:spPr>
          <a:xfrm>
            <a:off x="0" y="3515476"/>
            <a:ext cx="5943599" cy="3342524"/>
          </a:xfrm>
          <a:prstGeom prst="rect">
            <a:avLst/>
          </a:prstGeom>
        </p:spPr>
      </p:pic>
    </p:spTree>
    <p:extLst>
      <p:ext uri="{BB962C8B-B14F-4D97-AF65-F5344CB8AC3E}">
        <p14:creationId xmlns:p14="http://schemas.microsoft.com/office/powerpoint/2010/main" val="13513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P spid="3" grpId="0" animBg="1"/>
      <p:bldP spid="11" grpId="0" animBg="1"/>
      <p:bldP spid="1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t="48591" r="50453"/>
          <a:stretch/>
        </p:blipFill>
        <p:spPr>
          <a:xfrm>
            <a:off x="268942" y="363072"/>
            <a:ext cx="10999694" cy="6494928"/>
          </a:xfrm>
          <a:prstGeom prst="rect">
            <a:avLst/>
          </a:prstGeom>
        </p:spPr>
      </p:pic>
      <p:sp>
        <p:nvSpPr>
          <p:cNvPr id="5" name="Cloud Callout 4"/>
          <p:cNvSpPr/>
          <p:nvPr/>
        </p:nvSpPr>
        <p:spPr>
          <a:xfrm>
            <a:off x="8836118" y="2246873"/>
            <a:ext cx="3100388" cy="1067595"/>
          </a:xfrm>
          <a:prstGeom prst="cloudCallout">
            <a:avLst>
              <a:gd name="adj1" fmla="val -89106"/>
              <a:gd name="adj2" fmla="val 35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Quan</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sát</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t</a:t>
            </a:r>
            <a:r>
              <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ranh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3</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087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5395712" y="2620550"/>
            <a:ext cx="1184931" cy="148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Arrow 9"/>
          <p:cNvSpPr/>
          <p:nvPr/>
        </p:nvSpPr>
        <p:spPr>
          <a:xfrm>
            <a:off x="5358120" y="625958"/>
            <a:ext cx="1214221" cy="134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6580643" y="122651"/>
            <a:ext cx="5611357" cy="1815882"/>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Chị gió bay đi kiếm những hạt giống nhỏ đem về gieo bên quả đồi. Còn cô mây tưới nước mát, ông mặt trời thì chiếu nắng ấm....</a:t>
            </a:r>
          </a:p>
        </p:txBody>
      </p:sp>
      <p:sp>
        <p:nvSpPr>
          <p:cNvPr id="3" name="TextBox 2"/>
          <p:cNvSpPr txBox="1"/>
          <p:nvPr/>
        </p:nvSpPr>
        <p:spPr>
          <a:xfrm>
            <a:off x="33554" y="161418"/>
            <a:ext cx="5641725" cy="1200329"/>
          </a:xfrm>
          <a:prstGeom prst="rect">
            <a:avLst/>
          </a:prstGeom>
          <a:solidFill>
            <a:schemeClr val="bg2"/>
          </a:solidFill>
        </p:spPr>
        <p:txBody>
          <a:bodyPr wrap="square" rtlCol="0">
            <a:spAutoFit/>
          </a:bodyPr>
          <a:lstStyle/>
          <a:p>
            <a:pPr lvl="0"/>
            <a:r>
              <a:rPr lang="vi-VN" sz="3600" b="1" dirty="0">
                <a:latin typeface="Times New Roman" panose="02020603050405020304" pitchFamily="18" charset="0"/>
                <a:cs typeface="Times New Roman" panose="02020603050405020304" pitchFamily="18" charset="0"/>
              </a:rPr>
              <a:t>Chị gió, cô mây, ông mặt trời đã giúp cây thế nào</a:t>
            </a:r>
            <a:r>
              <a:rPr lang="en-US" sz="3600" b="1" dirty="0">
                <a:latin typeface="Times New Roman" panose="02020603050405020304" pitchFamily="18" charset="0"/>
                <a:cs typeface="Times New Roman" panose="02020603050405020304" pitchFamily="18" charset="0"/>
              </a:rPr>
              <a:t>? </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33554" y="2328162"/>
            <a:ext cx="5641725" cy="584775"/>
          </a:xfrm>
          <a:prstGeom prst="rect">
            <a:avLst/>
          </a:prstGeom>
          <a:solidFill>
            <a:schemeClr val="accent4">
              <a:lumMod val="40000"/>
              <a:lumOff val="60000"/>
            </a:schemeClr>
          </a:solidFill>
        </p:spPr>
        <p:txBody>
          <a:bodyPr wrap="square" rtlCol="0">
            <a:spAutoFit/>
          </a:bodyPr>
          <a:lstStyle/>
          <a:p>
            <a:pPr lvl="0"/>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rồi chuyện gì đã xảy ra?</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6580643" y="2300017"/>
            <a:ext cx="5611357" cy="954107"/>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Thế</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rồi</a:t>
            </a:r>
            <a:r>
              <a:rPr kumimoji="0" lang="en-US" sz="28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vi-VN" sz="2800" b="0" i="0" u="none" strike="noStrike" kern="1200" cap="none" spc="0" normalizeH="0" noProof="0" dirty="0">
                <a:ln>
                  <a:noFill/>
                </a:ln>
                <a:solidFill>
                  <a:prstClr val="black"/>
                </a:solidFill>
                <a:effectLst/>
                <a:uLnTx/>
                <a:uFillTx/>
                <a:latin typeface="Arial" panose="020B0604020202020204" pitchFamily="34" charset="0"/>
                <a:ea typeface="+mn-ea"/>
                <a:cs typeface="+mn-cs"/>
              </a:rPr>
              <a:t>những hạt giống đã nảy mầm vươn mình và lớn lên.</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Cloud Callout 17"/>
          <p:cNvSpPr/>
          <p:nvPr/>
        </p:nvSpPr>
        <p:spPr>
          <a:xfrm>
            <a:off x="9335230" y="5343319"/>
            <a:ext cx="2619375" cy="1067595"/>
          </a:xfrm>
          <a:prstGeom prst="cloudCallout">
            <a:avLst>
              <a:gd name="adj1" fmla="val -65836"/>
              <a:gd name="adj2" fmla="val -94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Kể</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lại</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đoạn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3</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2" name="Picture 1"/>
          <p:cNvPicPr>
            <a:picLocks noChangeAspect="1"/>
          </p:cNvPicPr>
          <p:nvPr/>
        </p:nvPicPr>
        <p:blipFill rotWithShape="1">
          <a:blip r:embed="rId3"/>
          <a:srcRect t="48760" r="50454"/>
          <a:stretch/>
        </p:blipFill>
        <p:spPr>
          <a:xfrm>
            <a:off x="33554" y="2968159"/>
            <a:ext cx="6313458" cy="3889841"/>
          </a:xfrm>
          <a:prstGeom prst="rect">
            <a:avLst/>
          </a:prstGeom>
        </p:spPr>
      </p:pic>
    </p:spTree>
    <p:extLst>
      <p:ext uri="{BB962C8B-B14F-4D97-AF65-F5344CB8AC3E}">
        <p14:creationId xmlns:p14="http://schemas.microsoft.com/office/powerpoint/2010/main" val="9601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animBg="1"/>
      <p:bldP spid="5" grpId="0" animBg="1"/>
      <p:bldP spid="3" grpId="0" animBg="1"/>
      <p:bldP spid="12" grpId="0" animBg="1"/>
      <p:bldP spid="1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50226" t="48282"/>
          <a:stretch/>
        </p:blipFill>
        <p:spPr>
          <a:xfrm>
            <a:off x="2460812" y="662781"/>
            <a:ext cx="9574306" cy="6172200"/>
          </a:xfrm>
          <a:prstGeom prst="rect">
            <a:avLst/>
          </a:prstGeom>
        </p:spPr>
      </p:pic>
      <p:sp>
        <p:nvSpPr>
          <p:cNvPr id="5" name="Title 4"/>
          <p:cNvSpPr>
            <a:spLocks noGrp="1"/>
          </p:cNvSpPr>
          <p:nvPr>
            <p:ph type="title"/>
          </p:nvPr>
        </p:nvSpPr>
        <p:spPr>
          <a:xfrm>
            <a:off x="563880" y="0"/>
            <a:ext cx="2519363" cy="1325563"/>
          </a:xfrm>
          <a:prstGeom prst="cloudCallout">
            <a:avLst>
              <a:gd name="adj1" fmla="val 55524"/>
              <a:gd name="adj2" fmla="val 6081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3200" b="1" dirty="0" err="1">
                <a:solidFill>
                  <a:srgbClr val="FF0000"/>
                </a:solidFill>
              </a:rPr>
              <a:t>Quan</a:t>
            </a:r>
            <a:r>
              <a:rPr lang="en-US" sz="3200" b="1" dirty="0">
                <a:solidFill>
                  <a:srgbClr val="FF0000"/>
                </a:solidFill>
              </a:rPr>
              <a:t> </a:t>
            </a:r>
            <a:r>
              <a:rPr lang="en-US" sz="3200" b="1" dirty="0" err="1">
                <a:solidFill>
                  <a:srgbClr val="FF0000"/>
                </a:solidFill>
              </a:rPr>
              <a:t>sát</a:t>
            </a:r>
            <a:r>
              <a:rPr lang="en-US" sz="3200" b="1" dirty="0">
                <a:solidFill>
                  <a:srgbClr val="FF0000"/>
                </a:solidFill>
              </a:rPr>
              <a:t> t</a:t>
            </a:r>
            <a:r>
              <a:rPr lang="vi-VN" sz="3200" b="1" dirty="0">
                <a:solidFill>
                  <a:srgbClr val="FF0000"/>
                </a:solidFill>
              </a:rPr>
              <a:t>ranh 4</a:t>
            </a:r>
            <a:endParaRPr lang="en-US" sz="3200" b="1" dirty="0">
              <a:solidFill>
                <a:srgbClr val="FF0000"/>
              </a:solidFill>
            </a:endParaRPr>
          </a:p>
        </p:txBody>
      </p:sp>
    </p:spTree>
    <p:extLst>
      <p:ext uri="{BB962C8B-B14F-4D97-AF65-F5344CB8AC3E}">
        <p14:creationId xmlns:p14="http://schemas.microsoft.com/office/powerpoint/2010/main" val="145233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5439180" y="2073779"/>
            <a:ext cx="1184931" cy="148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Arrow 9"/>
          <p:cNvSpPr/>
          <p:nvPr/>
        </p:nvSpPr>
        <p:spPr>
          <a:xfrm>
            <a:off x="5409890" y="885485"/>
            <a:ext cx="1214221" cy="142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6649755" y="156140"/>
            <a:ext cx="5509175" cy="1384995"/>
          </a:xfrm>
          <a:prstGeom prst="rect">
            <a:avLst/>
          </a:prstGeom>
          <a:solidFill>
            <a:schemeClr val="accent2">
              <a:lumMod val="20000"/>
              <a:lumOff val="80000"/>
            </a:schemeClr>
          </a:solidFill>
        </p:spPr>
        <p:txBody>
          <a:bodyPr wrap="square" rtlCol="0">
            <a:spAutoFit/>
          </a:bodyPr>
          <a:lstStyle/>
          <a:p>
            <a:pPr lvl="0">
              <a:defRPr/>
            </a:pPr>
            <a:r>
              <a:rPr kumimoji="0" lang="vi-VN" sz="2800" b="0" i="0" u="none" strike="noStrike" kern="1200" cap="none" spc="0" normalizeH="0" baseline="0" noProof="0" dirty="0">
                <a:ln>
                  <a:noFill/>
                </a:ln>
                <a:effectLst/>
                <a:uLnTx/>
                <a:uFillTx/>
                <a:latin typeface="Arial" panose="020B0604020202020204" pitchFamily="34" charset="0"/>
              </a:rPr>
              <a:t>Sống vui vẻ đoàn kết bên nhau, các cây cùng vươn lên giữa bầu trời lộng gió.</a:t>
            </a:r>
          </a:p>
        </p:txBody>
      </p:sp>
      <p:sp>
        <p:nvSpPr>
          <p:cNvPr id="3" name="TextBox 2"/>
          <p:cNvSpPr txBox="1"/>
          <p:nvPr/>
        </p:nvSpPr>
        <p:spPr>
          <a:xfrm>
            <a:off x="0" y="1673170"/>
            <a:ext cx="5641725" cy="954107"/>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solidFill>
                  <a:srgbClr val="FF0000"/>
                </a:solidFill>
                <a:latin typeface="Arial" panose="020B0604020202020204" pitchFamily="34" charset="0"/>
              </a:rPr>
              <a:t>Hằng ngày</a:t>
            </a:r>
            <a:r>
              <a:rPr lang="en-US" sz="2800" dirty="0">
                <a:solidFill>
                  <a:srgbClr val="FF0000"/>
                </a:solidFill>
                <a:latin typeface="Arial" panose="020B0604020202020204" pitchFamily="34" charset="0"/>
              </a:rPr>
              <a:t>,</a:t>
            </a:r>
            <a:r>
              <a:rPr lang="vi-VN" sz="2800" dirty="0">
                <a:solidFill>
                  <a:srgbClr val="FF0000"/>
                </a:solidFill>
                <a:latin typeface="Arial" panose="020B0604020202020204" pitchFamily="34" charset="0"/>
              </a:rPr>
              <a:t> c</a:t>
            </a:r>
            <a:r>
              <a:rPr kumimoji="0" lang="vi-VN"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ây còn có ai đến chơi cùng</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2" name="TextBox 11"/>
          <p:cNvSpPr txBox="1"/>
          <p:nvPr/>
        </p:nvSpPr>
        <p:spPr>
          <a:xfrm>
            <a:off x="0" y="254884"/>
            <a:ext cx="5641725" cy="1077218"/>
          </a:xfrm>
          <a:prstGeom prst="rect">
            <a:avLst/>
          </a:prstGeom>
          <a:solidFill>
            <a:schemeClr val="accent4">
              <a:lumMod val="40000"/>
              <a:lumOff val="60000"/>
            </a:schemeClr>
          </a:solidFill>
        </p:spPr>
        <p:txBody>
          <a:bodyPr wrap="square" rtlCol="0">
            <a:spAutoFit/>
          </a:bodyPr>
          <a:lstStyle/>
          <a:p>
            <a:pPr lvl="0"/>
            <a:r>
              <a:rPr lang="vi-VN" sz="3200" b="1" dirty="0">
                <a:latin typeface="Times New Roman" panose="02020603050405020304" pitchFamily="18" charset="0"/>
                <a:cs typeface="Times New Roman" panose="02020603050405020304" pitchFamily="18" charset="0"/>
              </a:rPr>
              <a:t>Năm tháng trôi qua các cây sống thế nào</a:t>
            </a:r>
            <a:r>
              <a:rPr lang="en-US" sz="3200" b="1" dirty="0">
                <a:latin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6624111" y="1788397"/>
            <a:ext cx="5509175" cy="1569660"/>
          </a:xfrm>
          <a:prstGeom prst="rect">
            <a:avLst/>
          </a:prstGeom>
          <a:solidFill>
            <a:schemeClr val="accent2">
              <a:lumMod val="40000"/>
              <a:lumOff val="60000"/>
            </a:schemeClr>
          </a:solidFill>
        </p:spPr>
        <p:txBody>
          <a:bodyPr wrap="square" rtlCol="0">
            <a:spAutoFit/>
          </a:bodyPr>
          <a:lstStyle/>
          <a:p>
            <a:pPr lvl="0">
              <a:defRPr/>
            </a:pPr>
            <a:r>
              <a:rPr lang="vi-VN" sz="3200" b="1" dirty="0">
                <a:latin typeface="Times New Roman" panose="02020603050405020304" pitchFamily="18" charset="0"/>
                <a:cs typeface="Times New Roman" panose="02020603050405020304" pitchFamily="18" charset="0"/>
              </a:rPr>
              <a:t>Có các bạn ch</a:t>
            </a:r>
            <a:r>
              <a:rPr lang="en-US" sz="3200" b="1" dirty="0">
                <a:latin typeface="Times New Roman" panose="02020603050405020304" pitchFamily="18" charset="0"/>
                <a:cs typeface="Times New Roman" panose="02020603050405020304" pitchFamily="18" charset="0"/>
              </a:rPr>
              <a:t>i</a:t>
            </a:r>
            <a:r>
              <a:rPr lang="vi-VN" sz="3200" b="1" dirty="0">
                <a:latin typeface="Times New Roman" panose="02020603050405020304" pitchFamily="18" charset="0"/>
                <a:cs typeface="Times New Roman" panose="02020603050405020304" pitchFamily="18" charset="0"/>
              </a:rPr>
              <a:t>m sâu, gõ kiến, sơn ca ...đến chơi cùng</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hót ca</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líu</a:t>
            </a:r>
            <a:r>
              <a:rPr lang="en-US" sz="3200" b="1" dirty="0">
                <a:latin typeface="Times New Roman" panose="02020603050405020304" pitchFamily="18" charset="0"/>
                <a:cs typeface="Times New Roman" panose="02020603050405020304" pitchFamily="18" charset="0"/>
              </a:rPr>
              <a:t> lo.</a:t>
            </a:r>
          </a:p>
        </p:txBody>
      </p:sp>
      <p:sp>
        <p:nvSpPr>
          <p:cNvPr id="18" name="Cloud Callout 17"/>
          <p:cNvSpPr/>
          <p:nvPr/>
        </p:nvSpPr>
        <p:spPr>
          <a:xfrm>
            <a:off x="7801974" y="4530340"/>
            <a:ext cx="2619375" cy="1500172"/>
          </a:xfrm>
          <a:prstGeom prst="cloudCallout">
            <a:avLst>
              <a:gd name="adj1" fmla="val -92267"/>
              <a:gd name="adj2" fmla="val -25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Kể</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lại</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đoạn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4</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4" name="Content Placeholder 3"/>
          <p:cNvPicPr>
            <a:picLocks noGrp="1" noChangeAspect="1"/>
          </p:cNvPicPr>
          <p:nvPr>
            <p:ph idx="1"/>
          </p:nvPr>
        </p:nvPicPr>
        <p:blipFill rotWithShape="1">
          <a:blip r:embed="rId3"/>
          <a:srcRect l="51100" t="48706"/>
          <a:stretch/>
        </p:blipFill>
        <p:spPr>
          <a:xfrm>
            <a:off x="-1" y="2622681"/>
            <a:ext cx="5956663" cy="4235319"/>
          </a:xfrm>
          <a:prstGeom prst="rect">
            <a:avLst/>
          </a:prstGeom>
        </p:spPr>
      </p:pic>
    </p:spTree>
    <p:extLst>
      <p:ext uri="{BB962C8B-B14F-4D97-AF65-F5344CB8AC3E}">
        <p14:creationId xmlns:p14="http://schemas.microsoft.com/office/powerpoint/2010/main" val="257613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animBg="1"/>
      <p:bldP spid="3" grpId="0" animBg="1"/>
      <p:bldP spid="12" grpId="0" animBg="1"/>
      <p:bldP spid="13"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6819" y="1325562"/>
            <a:ext cx="11216251" cy="5532437"/>
          </a:xfrm>
          <a:prstGeom prst="rect">
            <a:avLst/>
          </a:prstGeom>
        </p:spPr>
      </p:pic>
      <p:sp>
        <p:nvSpPr>
          <p:cNvPr id="2" name="Title 1">
            <a:extLst>
              <a:ext uri="{FF2B5EF4-FFF2-40B4-BE49-F238E27FC236}">
                <a16:creationId xmlns:a16="http://schemas.microsoft.com/office/drawing/2014/main" id="{43EC8A16-7F16-4BDA-A9B1-64E6C8919594}"/>
              </a:ext>
            </a:extLst>
          </p:cNvPr>
          <p:cNvSpPr>
            <a:spLocks noGrp="1"/>
          </p:cNvSpPr>
          <p:nvPr>
            <p:ph type="title"/>
          </p:nvPr>
        </p:nvSpPr>
        <p:spPr>
          <a:xfrm>
            <a:off x="321325" y="0"/>
            <a:ext cx="11980213" cy="1325563"/>
          </a:xfrm>
        </p:spPr>
        <p:txBody>
          <a:bodyPr>
            <a:normAutofit fontScale="90000"/>
          </a:bodyPr>
          <a:lstStyle/>
          <a:p>
            <a:pPr lvl="0">
              <a:lnSpc>
                <a:spcPct val="150000"/>
              </a:lnSpc>
            </a:pPr>
            <a:r>
              <a:rPr lang="vi-VN" sz="3600" dirty="0">
                <a:solidFill>
                  <a:srgbClr val="FF0000"/>
                </a:solidFill>
                <a:cs typeface="Times New Roman" panose="02020603050405020304" pitchFamily="18" charset="0"/>
              </a:rPr>
              <a:t>3. </a:t>
            </a:r>
            <a:r>
              <a:rPr lang="en-US" sz="3600" dirty="0">
                <a:solidFill>
                  <a:srgbClr val="FF0000"/>
                </a:solidFill>
                <a:latin typeface="Times New Roman" panose="02020603050405020304" pitchFamily="18" charset="0"/>
                <a:cs typeface="Times New Roman" panose="02020603050405020304" pitchFamily="18" charset="0"/>
              </a:rPr>
              <a:t> Kể nối tiếp</a:t>
            </a:r>
            <a:r>
              <a:rPr lang="vi-VN" sz="3600" dirty="0">
                <a:solidFill>
                  <a:srgbClr val="FF0000"/>
                </a:solidFill>
                <a:latin typeface="Times New Roman" pitchFamily="18" charset="0"/>
                <a:cs typeface="Times New Roman" pitchFamily="18" charset="0"/>
              </a:rPr>
              <a:t> </a:t>
            </a:r>
            <a:r>
              <a:rPr lang="vi-VN" sz="3600" dirty="0">
                <a:solidFill>
                  <a:srgbClr val="FF0000"/>
                </a:solidFill>
                <a:cs typeface="Times New Roman" panose="02020603050405020304" pitchFamily="18" charset="0"/>
              </a:rPr>
              <a:t>từng </a:t>
            </a:r>
            <a:r>
              <a:rPr lang="en-US" sz="3600" dirty="0" err="1">
                <a:solidFill>
                  <a:srgbClr val="FF0000"/>
                </a:solidFill>
                <a:latin typeface="Times New Roman" panose="02020603050405020304" pitchFamily="18" charset="0"/>
                <a:cs typeface="Times New Roman" panose="02020603050405020304" pitchFamily="18" charset="0"/>
              </a:rPr>
              <a:t>đoạn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chuyện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theo</a:t>
            </a:r>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tranh</a:t>
            </a:r>
            <a:br>
              <a:rPr lang="vi-VN" sz="3600" dirty="0">
                <a:solidFill>
                  <a:prstClr val="black"/>
                </a:solidFill>
                <a:latin typeface="Arial" panose="020B0604020202020204" pitchFamily="34" charset="0"/>
              </a:rPr>
            </a:br>
            <a:r>
              <a:rPr lang="en-US" sz="3600" dirty="0"/>
              <a:t> </a:t>
            </a:r>
            <a:r>
              <a:rPr lang="vi-VN" sz="3600" dirty="0"/>
              <a:t>                            </a:t>
            </a:r>
            <a:r>
              <a:rPr lang="vi-VN" altLang="en-US" sz="3600" b="1" dirty="0">
                <a:solidFill>
                  <a:srgbClr val="0070C0"/>
                </a:solidFill>
                <a:latin typeface="HP001 4 hàng" panose="020B0603050302020204" pitchFamily="34" charset="0"/>
              </a:rPr>
              <a:t>Hạt giống nhỏ</a:t>
            </a:r>
            <a:endParaRPr lang="en-US" sz="3600" dirty="0">
              <a:solidFill>
                <a:srgbClr val="0070C0"/>
              </a:solidFill>
            </a:endParaRPr>
          </a:p>
        </p:txBody>
      </p:sp>
    </p:spTree>
    <p:extLst>
      <p:ext uri="{BB962C8B-B14F-4D97-AF65-F5344CB8AC3E}">
        <p14:creationId xmlns:p14="http://schemas.microsoft.com/office/powerpoint/2010/main" val="42001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 y="2024375"/>
            <a:ext cx="5710007" cy="975559"/>
          </a:xfrm>
        </p:spPr>
        <p:txBody>
          <a:bodyPr>
            <a:noAutofit/>
          </a:bodyPr>
          <a:lstStyle/>
          <a:p>
            <a:pPr marL="0" indent="0">
              <a:buNone/>
            </a:pPr>
            <a:r>
              <a:rPr lang="vi-VN" sz="4000" dirty="0">
                <a:latin typeface="Times New Roman" panose="02020603050405020304" pitchFamily="18" charset="0"/>
                <a:ea typeface="Arial-Rounded" panose="020B0500000000000000" pitchFamily="34" charset="0"/>
                <a:cs typeface="Times New Roman" panose="02020603050405020304" pitchFamily="18" charset="0"/>
              </a:rPr>
              <a:t>Câu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vi-VN" sz="4000" dirty="0">
                <a:latin typeface="Times New Roman" panose="02020603050405020304" pitchFamily="18" charset="0"/>
                <a:ea typeface="Arial-Rounded" panose="020B0500000000000000" pitchFamily="34" charset="0"/>
                <a:cs typeface="Times New Roman" panose="02020603050405020304" pitchFamily="18" charset="0"/>
              </a:rPr>
              <a:t>muốn khuyên chúng ta điều gì</a:t>
            </a:r>
            <a:r>
              <a:rPr lang="vi-VN" sz="4000" dirty="0"/>
              <a:t>?</a:t>
            </a:r>
          </a:p>
        </p:txBody>
      </p:sp>
      <p:sp>
        <p:nvSpPr>
          <p:cNvPr id="4" name="TextBox 3"/>
          <p:cNvSpPr txBox="1"/>
          <p:nvPr/>
        </p:nvSpPr>
        <p:spPr>
          <a:xfrm>
            <a:off x="0" y="4952894"/>
            <a:ext cx="12192000" cy="1938992"/>
          </a:xfrm>
          <a:prstGeom prst="rect">
            <a:avLst/>
          </a:prstGeom>
          <a:solidFill>
            <a:srgbClr val="FFFF00"/>
          </a:solidFill>
        </p:spPr>
        <p:txBody>
          <a:bodyPr wrap="square" rtlCol="0">
            <a:spAutoFit/>
          </a:bodyPr>
          <a:lstStyle/>
          <a:p>
            <a:r>
              <a:rPr lang="en-US" sz="4000" dirty="0">
                <a:solidFill>
                  <a:srgbClr val="FF0000"/>
                </a:solidFill>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cuộc sống chúng ta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gắn bó</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đoàn kết 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thì cuộc sống mới trở lên tươi đẹp được</a:t>
            </a:r>
            <a:r>
              <a:rPr lang="en-US" sz="4000" dirty="0"/>
              <a:t>.</a:t>
            </a:r>
          </a:p>
          <a:p>
            <a:endParaRPr lang="vi-VN" sz="4000" dirty="0"/>
          </a:p>
        </p:txBody>
      </p:sp>
      <p:pic>
        <p:nvPicPr>
          <p:cNvPr id="5" name="Picture 4"/>
          <p:cNvPicPr>
            <a:picLocks noChangeAspect="1"/>
          </p:cNvPicPr>
          <p:nvPr/>
        </p:nvPicPr>
        <p:blipFill>
          <a:blip r:embed="rId2"/>
          <a:stretch>
            <a:fillRect/>
          </a:stretch>
        </p:blipFill>
        <p:spPr>
          <a:xfrm>
            <a:off x="5710007" y="585756"/>
            <a:ext cx="6347011" cy="4322203"/>
          </a:xfrm>
          <a:prstGeom prst="rect">
            <a:avLst/>
          </a:prstGeom>
        </p:spPr>
      </p:pic>
      <p:sp>
        <p:nvSpPr>
          <p:cNvPr id="6" name="Title 1"/>
          <p:cNvSpPr txBox="1">
            <a:spLocks/>
          </p:cNvSpPr>
          <p:nvPr/>
        </p:nvSpPr>
        <p:spPr>
          <a:xfrm>
            <a:off x="7380513" y="-117233"/>
            <a:ext cx="3918857" cy="430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dirty="0">
                <a:solidFill>
                  <a:srgbClr val="FF0000"/>
                </a:solidFill>
              </a:rPr>
              <a:t>                             </a:t>
            </a:r>
            <a:r>
              <a:rPr lang="en-US" sz="3600" dirty="0" err="1">
                <a:solidFill>
                  <a:srgbClr val="FF0000"/>
                </a:solidFill>
              </a:rPr>
              <a:t>Hạt</a:t>
            </a:r>
            <a:r>
              <a:rPr lang="en-US" sz="3600" dirty="0">
                <a:solidFill>
                  <a:srgbClr val="FF0000"/>
                </a:solidFill>
              </a:rPr>
              <a:t> </a:t>
            </a:r>
            <a:r>
              <a:rPr lang="en-US" sz="3600" dirty="0" err="1">
                <a:solidFill>
                  <a:srgbClr val="FF0000"/>
                </a:solidFill>
              </a:rPr>
              <a:t>giống</a:t>
            </a:r>
            <a:r>
              <a:rPr lang="en-US" sz="3600" dirty="0">
                <a:solidFill>
                  <a:srgbClr val="FF0000"/>
                </a:solidFill>
              </a:rPr>
              <a:t> </a:t>
            </a:r>
            <a:r>
              <a:rPr lang="en-US" sz="3600" dirty="0" err="1">
                <a:solidFill>
                  <a:srgbClr val="FF0000"/>
                </a:solidFill>
              </a:rPr>
              <a:t>nhỏ</a:t>
            </a:r>
            <a:endParaRPr lang="vi-VN" sz="3600" dirty="0"/>
          </a:p>
        </p:txBody>
      </p:sp>
      <p:sp>
        <p:nvSpPr>
          <p:cNvPr id="7" name="Rounded Rectangular Callout 6"/>
          <p:cNvSpPr/>
          <p:nvPr/>
        </p:nvSpPr>
        <p:spPr>
          <a:xfrm>
            <a:off x="0" y="3944983"/>
            <a:ext cx="2481942" cy="770755"/>
          </a:xfrm>
          <a:prstGeom prst="wedgeRoundRectCallout">
            <a:avLst>
              <a:gd name="adj1" fmla="val -8250"/>
              <a:gd name="adj2" fmla="val 813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1256" y="3944983"/>
            <a:ext cx="2333784" cy="313508"/>
          </a:xfrm>
        </p:spPr>
        <p:txBody>
          <a:bodyPr>
            <a:noAutofit/>
          </a:bodyPr>
          <a:lstStyle/>
          <a:p>
            <a:r>
              <a:rPr lang="vi-VN" dirty="0">
                <a:solidFill>
                  <a:srgbClr val="FF0000"/>
                </a:solidFill>
              </a:rPr>
              <a:t>                             Ý nghĩa: </a:t>
            </a:r>
            <a:endParaRPr lang="vi-VN" dirty="0"/>
          </a:p>
        </p:txBody>
      </p:sp>
    </p:spTree>
    <p:extLst>
      <p:ext uri="{BB962C8B-B14F-4D97-AF65-F5344CB8AC3E}">
        <p14:creationId xmlns:p14="http://schemas.microsoft.com/office/powerpoint/2010/main" val="31121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                 </a:t>
            </a:r>
            <a:r>
              <a:rPr lang="vi-VN" dirty="0">
                <a:solidFill>
                  <a:srgbClr val="FF0000"/>
                </a:solidFill>
              </a:rPr>
              <a:t>Vân dụng- Trải nghiệm </a:t>
            </a:r>
            <a:endParaRPr lang="en-US" dirty="0">
              <a:solidFill>
                <a:srgbClr val="FF0000"/>
              </a:solidFill>
            </a:endParaRPr>
          </a:p>
        </p:txBody>
      </p:sp>
      <p:sp>
        <p:nvSpPr>
          <p:cNvPr id="3" name="Rectangle 2"/>
          <p:cNvSpPr/>
          <p:nvPr/>
        </p:nvSpPr>
        <p:spPr>
          <a:xfrm>
            <a:off x="2495006" y="2991394"/>
            <a:ext cx="7654834" cy="1802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t>Về nhà kể lại câu chuyện cho người thân nghe</a:t>
            </a:r>
          </a:p>
        </p:txBody>
      </p:sp>
    </p:spTree>
    <p:extLst>
      <p:ext uri="{BB962C8B-B14F-4D97-AF65-F5344CB8AC3E}">
        <p14:creationId xmlns:p14="http://schemas.microsoft.com/office/powerpoint/2010/main" val="51805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2" cstate="screen"/>
            <a:stretch>
              <a:fillRect/>
            </a:stretch>
          </p:blipFill>
          <p:spPr>
            <a:xfrm>
              <a:off x="-53293" y="3185627"/>
              <a:ext cx="4910252" cy="1956197"/>
            </a:xfrm>
            <a:prstGeom prst="rect">
              <a:avLst/>
            </a:prstGeom>
          </p:spPr>
        </p:pic>
      </p:grpSp>
      <p:sp>
        <p:nvSpPr>
          <p:cNvPr id="4" name="Oval 3"/>
          <p:cNvSpPr/>
          <p:nvPr/>
        </p:nvSpPr>
        <p:spPr>
          <a:xfrm>
            <a:off x="1554480" y="822960"/>
            <a:ext cx="9287691" cy="3265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a:t>Khám phá</a:t>
            </a:r>
          </a:p>
        </p:txBody>
      </p:sp>
    </p:spTree>
    <p:extLst>
      <p:ext uri="{BB962C8B-B14F-4D97-AF65-F5344CB8AC3E}">
        <p14:creationId xmlns:p14="http://schemas.microsoft.com/office/powerpoint/2010/main" val="67950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8A16-7F16-4BDA-A9B1-64E6C8919594}"/>
              </a:ext>
            </a:extLst>
          </p:cNvPr>
          <p:cNvSpPr>
            <a:spLocks noGrp="1"/>
          </p:cNvSpPr>
          <p:nvPr>
            <p:ph type="title"/>
          </p:nvPr>
        </p:nvSpPr>
        <p:spPr>
          <a:xfrm>
            <a:off x="115993" y="-77738"/>
            <a:ext cx="9911073" cy="1325563"/>
          </a:xfrm>
        </p:spPr>
        <p:txBody>
          <a:bodyPr>
            <a:normAutofit/>
          </a:bodyPr>
          <a:lstStyle/>
          <a:p>
            <a:r>
              <a:rPr lang="en-US" sz="3200" dirty="0"/>
              <a:t>1. </a:t>
            </a:r>
            <a:r>
              <a:rPr lang="en-US" sz="3200" dirty="0" err="1"/>
              <a:t>Dựa</a:t>
            </a:r>
            <a:r>
              <a:rPr lang="en-US" sz="3200" dirty="0"/>
              <a:t> </a:t>
            </a:r>
            <a:r>
              <a:rPr lang="en-US" sz="3200" dirty="0" err="1"/>
              <a:t>vào</a:t>
            </a:r>
            <a:r>
              <a:rPr lang="en-US" sz="3200" dirty="0"/>
              <a:t> </a:t>
            </a:r>
            <a:r>
              <a:rPr lang="en-US" sz="3200" dirty="0" err="1"/>
              <a:t>câu</a:t>
            </a:r>
            <a:r>
              <a:rPr lang="en-US" sz="3200" dirty="0"/>
              <a:t> </a:t>
            </a:r>
            <a:r>
              <a:rPr lang="en-US" sz="3200" dirty="0" err="1"/>
              <a:t>hỏi</a:t>
            </a:r>
            <a:r>
              <a:rPr lang="en-US" sz="3200" dirty="0"/>
              <a:t> </a:t>
            </a:r>
            <a:r>
              <a:rPr lang="en-US" sz="3200" dirty="0" err="1"/>
              <a:t>gợi</a:t>
            </a:r>
            <a:r>
              <a:rPr lang="en-US" sz="3200" dirty="0"/>
              <a:t> ý, </a:t>
            </a:r>
            <a:r>
              <a:rPr lang="en-US" sz="3200" dirty="0" err="1"/>
              <a:t>đoán</a:t>
            </a:r>
            <a:r>
              <a:rPr lang="en-US" sz="3200" dirty="0"/>
              <a:t> </a:t>
            </a:r>
            <a:r>
              <a:rPr lang="en-US" sz="3200" dirty="0" err="1"/>
              <a:t>nội</a:t>
            </a:r>
            <a:r>
              <a:rPr lang="en-US" sz="3200" dirty="0"/>
              <a:t> dung </a:t>
            </a:r>
            <a:r>
              <a:rPr lang="en-US" sz="3200" dirty="0" err="1"/>
              <a:t>từng</a:t>
            </a:r>
            <a:r>
              <a:rPr lang="en-US" sz="3200" dirty="0"/>
              <a:t> </a:t>
            </a:r>
            <a:r>
              <a:rPr lang="en-US" sz="3200" dirty="0" err="1"/>
              <a:t>tranh</a:t>
            </a:r>
            <a:r>
              <a:rPr lang="en-US" sz="3200" dirty="0"/>
              <a:t>?</a:t>
            </a:r>
          </a:p>
        </p:txBody>
      </p:sp>
      <p:sp>
        <p:nvSpPr>
          <p:cNvPr id="17" name="Rectangle 16"/>
          <p:cNvSpPr/>
          <p:nvPr/>
        </p:nvSpPr>
        <p:spPr>
          <a:xfrm>
            <a:off x="2289459" y="804214"/>
            <a:ext cx="2183540"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18"/>
          <p:cNvSpPr/>
          <p:nvPr/>
        </p:nvSpPr>
        <p:spPr>
          <a:xfrm>
            <a:off x="4836861" y="802100"/>
            <a:ext cx="2477267"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Oval Callout 13"/>
          <p:cNvSpPr/>
          <p:nvPr/>
        </p:nvSpPr>
        <p:spPr>
          <a:xfrm>
            <a:off x="10067365" y="136189"/>
            <a:ext cx="2124635" cy="731897"/>
          </a:xfrm>
          <a:prstGeom prst="wedgeEllipseCallout">
            <a:avLst>
              <a:gd name="adj1" fmla="val -35390"/>
              <a:gd name="adj2" fmla="val 79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Quan</a:t>
            </a:r>
            <a:r>
              <a:rPr lang="en-US" dirty="0"/>
              <a:t> </a:t>
            </a:r>
            <a:r>
              <a:rPr lang="en-US" dirty="0" err="1"/>
              <a:t>sát</a:t>
            </a:r>
            <a:r>
              <a:rPr lang="en-US" dirty="0"/>
              <a:t> </a:t>
            </a:r>
            <a:r>
              <a:rPr lang="en-US" dirty="0" err="1"/>
              <a:t>tranh</a:t>
            </a:r>
            <a:endParaRPr lang="en-US" dirty="0"/>
          </a:p>
        </p:txBody>
      </p:sp>
      <p:sp>
        <p:nvSpPr>
          <p:cNvPr id="4" name="Oval Callout 3"/>
          <p:cNvSpPr/>
          <p:nvPr/>
        </p:nvSpPr>
        <p:spPr>
          <a:xfrm>
            <a:off x="10067364" y="121365"/>
            <a:ext cx="2124635" cy="761544"/>
          </a:xfrm>
          <a:prstGeom prst="wedgeEllipseCallout">
            <a:avLst>
              <a:gd name="adj1" fmla="val -34124"/>
              <a:gd name="adj2" fmla="val 67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Đọc</a:t>
            </a:r>
            <a:r>
              <a:rPr lang="en-US" dirty="0"/>
              <a:t> </a:t>
            </a:r>
            <a:r>
              <a:rPr lang="en-US" dirty="0" err="1"/>
              <a:t>câu</a:t>
            </a:r>
            <a:r>
              <a:rPr lang="en-US" dirty="0"/>
              <a:t> </a:t>
            </a:r>
            <a:r>
              <a:rPr lang="en-US" dirty="0" err="1"/>
              <a:t>hỏi</a:t>
            </a:r>
            <a:r>
              <a:rPr lang="en-US" dirty="0"/>
              <a:t> </a:t>
            </a:r>
            <a:r>
              <a:rPr lang="en-US" dirty="0" err="1"/>
              <a:t>gợi</a:t>
            </a:r>
            <a:r>
              <a:rPr lang="en-US" dirty="0"/>
              <a:t> ý</a:t>
            </a:r>
          </a:p>
        </p:txBody>
      </p:sp>
      <p:sp>
        <p:nvSpPr>
          <p:cNvPr id="9" name="Oval 8"/>
          <p:cNvSpPr/>
          <p:nvPr/>
        </p:nvSpPr>
        <p:spPr>
          <a:xfrm>
            <a:off x="10067364" y="136189"/>
            <a:ext cx="2118732" cy="718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Bài</a:t>
            </a:r>
            <a:r>
              <a:rPr lang="en-US" dirty="0"/>
              <a:t> </a:t>
            </a:r>
            <a:r>
              <a:rPr lang="en-US" dirty="0" err="1"/>
              <a:t>yêu</a:t>
            </a:r>
            <a:r>
              <a:rPr lang="en-US" dirty="0"/>
              <a:t> </a:t>
            </a:r>
            <a:r>
              <a:rPr lang="en-US" dirty="0" err="1"/>
              <a:t>cầu</a:t>
            </a:r>
            <a:r>
              <a:rPr lang="en-US" dirty="0"/>
              <a:t> </a:t>
            </a:r>
            <a:r>
              <a:rPr lang="en-US" dirty="0" err="1"/>
              <a:t>gì</a:t>
            </a:r>
            <a:r>
              <a:rPr lang="en-US" dirty="0"/>
              <a:t>?</a:t>
            </a:r>
            <a:endParaRPr lang="vi-VN" dirty="0"/>
          </a:p>
        </p:txBody>
      </p:sp>
      <p:pic>
        <p:nvPicPr>
          <p:cNvPr id="3074" name="Picture 2" descr="https://img.loigiaihay.com/picture/question_lgh/2021_51/1623839416-c7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882910"/>
            <a:ext cx="9824757" cy="571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9" grpId="0" animBg="1"/>
      <p:bldP spid="14" grpId="0" animBg="1"/>
      <p:bldP spid="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2. Nghe kể câu chuyện</a:t>
            </a:r>
            <a:r>
              <a:rPr lang="vi-VN" altLang="en-US" b="1" dirty="0">
                <a:solidFill>
                  <a:srgbClr val="FFFF00"/>
                </a:solidFill>
                <a:latin typeface="HP001 4 hàng" panose="020B0603050302020204" pitchFamily="34" charset="0"/>
              </a:rPr>
              <a:t> </a:t>
            </a:r>
            <a:r>
              <a:rPr lang="vi-VN" altLang="en-US" b="1" dirty="0">
                <a:solidFill>
                  <a:srgbClr val="FF0000"/>
                </a:solidFill>
                <a:latin typeface="HP001 4 hàng" panose="020B0603050302020204" pitchFamily="34" charset="0"/>
              </a:rPr>
              <a:t>Hạt giống nhỏ</a:t>
            </a:r>
            <a:r>
              <a:rPr lang="vi-VN" altLang="en-US" b="1" dirty="0">
                <a:solidFill>
                  <a:srgbClr val="FFFF00"/>
                </a:solidFill>
                <a:latin typeface="HP001 4 hàng" panose="020B0603050302020204" pitchFamily="34" charset="0"/>
              </a:rPr>
              <a:t>. </a:t>
            </a:r>
            <a:endParaRPr lang="vi-VN" dirty="0"/>
          </a:p>
        </p:txBody>
      </p:sp>
      <p:sp>
        <p:nvSpPr>
          <p:cNvPr id="5" name="5-Point Star 4"/>
          <p:cNvSpPr/>
          <p:nvPr/>
        </p:nvSpPr>
        <p:spPr>
          <a:xfrm>
            <a:off x="383458" y="3879669"/>
            <a:ext cx="11808542" cy="2140108"/>
          </a:xfrm>
          <a:prstGeom prst="star5">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Lớp lắng nghe</a:t>
            </a:r>
          </a:p>
        </p:txBody>
      </p:sp>
      <p:sp>
        <p:nvSpPr>
          <p:cNvPr id="3" name="TextBox 2"/>
          <p:cNvSpPr txBox="1"/>
          <p:nvPr/>
        </p:nvSpPr>
        <p:spPr>
          <a:xfrm>
            <a:off x="1084217" y="1690688"/>
            <a:ext cx="10567852" cy="2062103"/>
          </a:xfrm>
          <a:prstGeom prst="rect">
            <a:avLst/>
          </a:prstGeom>
          <a:noFill/>
        </p:spPr>
        <p:txBody>
          <a:bodyPr wrap="square" rtlCol="0">
            <a:spAutoFit/>
          </a:bodyPr>
          <a:lstStyle/>
          <a:p>
            <a:r>
              <a:rPr lang="vi-VN" sz="3200">
                <a:solidFill>
                  <a:srgbClr val="FF0000"/>
                </a:solidFill>
              </a:rPr>
              <a:t>Câu chuyện kể về hạt giống nhỏ nảy mầm, lớn lên thành cây cao, to khỏe mạnh giữa quả đồi vắng. Để biết làm thế nào quả đồi có nhiều cây xanh chúng ta cùng lắng nghe câu chuyện nhé.</a:t>
            </a:r>
            <a:endParaRPr lang="vi-VN" sz="3200" dirty="0">
              <a:solidFill>
                <a:srgbClr val="FF0000"/>
              </a:solidFill>
            </a:endParaRPr>
          </a:p>
        </p:txBody>
      </p:sp>
    </p:spTree>
    <p:extLst>
      <p:ext uri="{BB962C8B-B14F-4D97-AF65-F5344CB8AC3E}">
        <p14:creationId xmlns:p14="http://schemas.microsoft.com/office/powerpoint/2010/main" val="207911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1B349-8411-4757-80AD-A6216B2A0121}"/>
              </a:ext>
            </a:extLst>
          </p:cNvPr>
          <p:cNvSpPr>
            <a:spLocks noGrp="1"/>
          </p:cNvSpPr>
          <p:nvPr>
            <p:ph idx="1"/>
          </p:nvPr>
        </p:nvSpPr>
        <p:spPr>
          <a:xfrm>
            <a:off x="838200" y="857694"/>
            <a:ext cx="10515600" cy="5319270"/>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HẠT GIỐNG NHỎ</a:t>
            </a:r>
            <a:endParaRPr lang="en-US" dirty="0">
              <a:latin typeface="Times New Roman" panose="02020603050405020304" pitchFamily="18" charset="0"/>
              <a:cs typeface="Times New Roman" panose="02020603050405020304" pitchFamily="18" charset="0"/>
            </a:endParaRPr>
          </a:p>
          <a:p>
            <a:pPr marL="514350" indent="-514350">
              <a:lnSpc>
                <a:spcPct val="110000"/>
              </a:lnSpc>
              <a:buAutoNum type="arabicParenBoth"/>
            </a:pPr>
            <a:r>
              <a:rPr lang="vi-VN" dirty="0">
                <a:latin typeface="Times New Roman" panose="02020603050405020304" pitchFamily="18" charset="0"/>
                <a:cs typeface="Times New Roman" panose="02020603050405020304" pitchFamily="18" charset="0"/>
              </a:rPr>
              <a:t>Có hạt giống nhỏ nằm ngủ yên trong lòng đất ấm trên một quả đồi cao. Vào một buổi sáng, từ hạt giống nhỏ nhú lên một cái chồi non tươi rói và xinh xắn. Nhờ cô mây tưới nước mát và ông mặt trời chiếu nắng ấm, chồi non vươn mình lớn dần thành cây non. Chẳng bao lâu, cây non đã thành cây to, cao và khoẻ mạnh.</a:t>
            </a:r>
            <a:endParaRPr lang="en-US" dirty="0">
              <a:latin typeface="Times New Roman" panose="02020603050405020304" pitchFamily="18" charset="0"/>
              <a:cs typeface="Times New Roman" panose="02020603050405020304" pitchFamily="18" charset="0"/>
            </a:endParaRPr>
          </a:p>
          <a:p>
            <a:pPr marL="514350" indent="-514350">
              <a:lnSpc>
                <a:spcPct val="110000"/>
              </a:lnSpc>
              <a:buAutoNum type="arabicParenBoth"/>
            </a:pPr>
            <a:r>
              <a:rPr lang="vi-VN" dirty="0">
                <a:latin typeface="Times New Roman" panose="02020603050405020304" pitchFamily="18" charset="0"/>
                <a:cs typeface="Times New Roman" panose="02020603050405020304" pitchFamily="18" charset="0"/>
              </a:rPr>
              <a:t> Sống một mình trên quả đồi rộng, cây to buồn lắm. Nó muốn có những cây khác làm bạn. Hiểu mong ước của cây, ông mặt trời, cô mây, chị gió đã bàn bạc, nghĩ cách để giúp cây</a:t>
            </a:r>
            <a:endParaRPr lang="en-US" dirty="0">
              <a:latin typeface="Times New Roman" panose="02020603050405020304" pitchFamily="18" charset="0"/>
              <a:cs typeface="Times New Roman" panose="02020603050405020304" pitchFamily="18" charset="0"/>
            </a:endParaRPr>
          </a:p>
          <a:p>
            <a:pPr marL="514350" indent="-514350">
              <a:lnSpc>
                <a:spcPct val="110000"/>
              </a:lnSpc>
              <a:buAutoNum type="arabicParenBoth"/>
            </a:pPr>
            <a:r>
              <a:rPr lang="vi-VN" dirty="0">
                <a:latin typeface="Times New Roman" panose="02020603050405020304" pitchFamily="18" charset="0"/>
                <a:cs typeface="Times New Roman" panose="02020603050405020304" pitchFamily="18" charset="0"/>
              </a:rPr>
              <a:t> Chị gió bay đi kiếm những hạt giống nhỏ đem về gieo trên quả đồi. Cô mây tưới nước mát. Ông mặt trời chiếu nắng ấm... Thế là, chẳng bao lâu, những hạt giống đó nảy mầm, vươn mình và lớn lên..</a:t>
            </a:r>
            <a:endParaRPr lang="en-US" dirty="0">
              <a:latin typeface="Times New Roman" panose="02020603050405020304" pitchFamily="18" charset="0"/>
              <a:cs typeface="Times New Roman" panose="02020603050405020304" pitchFamily="18" charset="0"/>
            </a:endParaRPr>
          </a:p>
          <a:p>
            <a:pPr marL="514350" indent="-514350">
              <a:lnSpc>
                <a:spcPct val="110000"/>
              </a:lnSpc>
              <a:buAutoNum type="arabicParenBoth"/>
            </a:pPr>
            <a:r>
              <a:rPr lang="vi-VN">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Nhiều tháng năm trôi qua, giờ đây trên quả đồi đã có biết bao cây xanh luôn ở bên nhau và vươn lên giữa bầu trời xanh lộng gió. Hằng ngày, các chú chim sâu, gõ kiến, sơn ca,... bay tới đậu trên những cành cây, vừa bắt sâu vừa líu lo ca hát.</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(Theo Tuyển tập truyện, thơ, câu đố Mầm non)</a:t>
            </a:r>
            <a:endParaRPr lang="en-US" dirty="0">
              <a:latin typeface="Times New Roman" panose="02020603050405020304" pitchFamily="18" charset="0"/>
              <a:cs typeface="Times New Roman" panose="02020603050405020304" pitchFamily="18" charset="0"/>
            </a:endParaRPr>
          </a:p>
        </p:txBody>
      </p:sp>
      <p:sp>
        <p:nvSpPr>
          <p:cNvPr id="4" name="Picture Placeholder 3">
            <a:extLst>
              <a:ext uri="{FF2B5EF4-FFF2-40B4-BE49-F238E27FC236}">
                <a16:creationId xmlns:a16="http://schemas.microsoft.com/office/drawing/2014/main" id="{279CE1F0-FF35-4204-A89D-E4D867F3FD88}"/>
              </a:ext>
            </a:extLst>
          </p:cNvPr>
          <p:cNvSpPr>
            <a:spLocks noGrp="1"/>
          </p:cNvSpPr>
          <p:nvPr>
            <p:ph type="pic" sz="quarter" idx="13"/>
          </p:nvPr>
        </p:nvSpPr>
        <p:spPr/>
      </p:sp>
    </p:spTree>
    <p:extLst>
      <p:ext uri="{BB962C8B-B14F-4D97-AF65-F5344CB8AC3E}">
        <p14:creationId xmlns:p14="http://schemas.microsoft.com/office/powerpoint/2010/main" val="222841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925" y="2328863"/>
            <a:ext cx="4357688"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a:grpSpLocks/>
          </p:cNvGrpSpPr>
          <p:nvPr/>
        </p:nvGrpSpPr>
        <p:grpSpPr bwMode="auto">
          <a:xfrm>
            <a:off x="334963" y="146050"/>
            <a:ext cx="10737850" cy="6378575"/>
            <a:chOff x="2118480" y="1316166"/>
            <a:chExt cx="2114008" cy="6036229"/>
          </a:xfrm>
        </p:grpSpPr>
        <p:sp>
          <p:nvSpPr>
            <p:cNvPr id="16" name="15"/>
            <p:cNvSpPr/>
            <p:nvPr/>
          </p:nvSpPr>
          <p:spPr>
            <a:xfrm>
              <a:off x="2118480" y="1316166"/>
              <a:ext cx="2114008" cy="603622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194427" y="1747637"/>
              <a:ext cx="2038061" cy="1834925"/>
            </a:xfrm>
            <a:prstGeom prst="rect">
              <a:avLst/>
            </a:prstGeom>
            <a:noFill/>
          </p:spPr>
          <p:txBody>
            <a:bodyPr>
              <a:spAutoFit/>
            </a:bodyPr>
            <a:lstStyle/>
            <a:p>
              <a:pPr marL="0" marR="0" lvl="1" indent="0" defTabSz="12192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Arial Rounded MT Bold" panose="020F0704030504030204" pitchFamily="34" charset="0"/>
                </a:rPr>
                <a:t>      </a:t>
              </a:r>
              <a:r>
                <a:rPr kumimoji="0" lang="vi-VN" altLang="zh-CN" sz="54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Arial Rounded MT Bold" panose="020F0704030504030204" pitchFamily="34" charset="0"/>
                </a:rPr>
                <a:t>Luyện tập- Thực hành</a:t>
              </a:r>
              <a:endParaRPr kumimoji="0" lang="en-US" altLang="zh-CN" sz="6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Arial Rounded MT Bold" panose="020F0704030504030204" pitchFamily="34" charset="0"/>
              </a:endParaRPr>
            </a:p>
            <a:p>
              <a:pPr marL="0" marR="0" lvl="1" indent="0" defTabSz="12192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Arial Rounded MT Bold" panose="020F0704030504030204" pitchFamily="34" charset="0"/>
                </a:rPr>
                <a:t> </a:t>
              </a:r>
              <a:r>
                <a:rPr kumimoji="0" lang="en-US" altLang="zh-CN" sz="6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Arial Rounded MT Bold" panose="020F0704030504030204" pitchFamily="34" charset="0"/>
                </a:rPr>
                <a:t>  </a:t>
              </a:r>
              <a:r>
                <a:rPr kumimoji="0" lang="en-US" altLang="zh-CN" sz="54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Arial Rounded MT Bold" panose="020F0704030504030204" pitchFamily="34" charset="0"/>
                </a:rPr>
                <a:t>Tập</a:t>
              </a:r>
              <a:r>
                <a:rPr kumimoji="0" lang="en-US" altLang="zh-CN" sz="5400" b="0" i="0" u="none" strike="noStrike" kern="1200" cap="none" spc="300" normalizeH="0" noProof="0" dirty="0">
                  <a:ln>
                    <a:noFill/>
                  </a:ln>
                  <a:solidFill>
                    <a:srgbClr val="FFFFFF"/>
                  </a:solidFill>
                  <a:effectLst/>
                  <a:uLnTx/>
                  <a:uFillTx/>
                  <a:latin typeface="Times New Roman" panose="02020603050405020304" pitchFamily="18" charset="0"/>
                  <a:ea typeface="Microsoft YaHei" panose="020B0503020204020204" charset="-122"/>
                  <a:cs typeface="Arial Rounded MT Bold" panose="020F0704030504030204" pitchFamily="34" charset="0"/>
                </a:rPr>
                <a:t> kể chuyện theo tranh</a:t>
              </a:r>
              <a:endParaRPr kumimoji="0" lang="zh-CN" altLang="en-US" sz="5400" b="0" i="0" u="none" strike="noStrike" kern="1200" cap="none" spc="300" normalizeH="0" baseline="0" noProof="0" dirty="0">
                <a:ln>
                  <a:noFill/>
                </a:ln>
                <a:solidFill>
                  <a:srgbClr val="FFFFFF"/>
                </a:solidFill>
                <a:effectLst/>
                <a:uLnTx/>
                <a:uFillTx/>
                <a:latin typeface="Calibri Light" panose="020F0302020204030204"/>
                <a:ea typeface="Microsoft YaHei" panose="020B0503020204020204" charset="-122"/>
                <a:cs typeface="Arial Rounded MT Bold" panose="020F0704030504030204" pitchFamily="34" charset="0"/>
              </a:endParaRPr>
            </a:p>
          </p:txBody>
        </p:sp>
      </p:grpSp>
    </p:spTree>
    <p:extLst>
      <p:ext uri="{BB962C8B-B14F-4D97-AF65-F5344CB8AC3E}">
        <p14:creationId xmlns:p14="http://schemas.microsoft.com/office/powerpoint/2010/main" val="24737266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42" name="Picture 2" descr="https://img.loigiaihay.com/picture/question_lgh/2021_51/1623839416-c7en.jpg"/>
          <p:cNvPicPr>
            <a:picLocks noChangeAspect="1" noChangeArrowheads="1"/>
          </p:cNvPicPr>
          <p:nvPr/>
        </p:nvPicPr>
        <p:blipFill rotWithShape="1">
          <a:blip r:embed="rId2">
            <a:extLst>
              <a:ext uri="{28A0092B-C50C-407E-A947-70E740481C1C}">
                <a14:useLocalDpi xmlns:a14="http://schemas.microsoft.com/office/drawing/2010/main" val="0"/>
              </a:ext>
            </a:extLst>
          </a:blip>
          <a:srcRect r="51936" b="51512"/>
          <a:stretch/>
        </p:blipFill>
        <p:spPr bwMode="auto">
          <a:xfrm>
            <a:off x="838200" y="230188"/>
            <a:ext cx="10160726" cy="6379617"/>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9091612" y="1690688"/>
            <a:ext cx="3100388" cy="1067595"/>
          </a:xfrm>
          <a:prstGeom prst="cloudCallout">
            <a:avLst>
              <a:gd name="adj1" fmla="val -89106"/>
              <a:gd name="adj2" fmla="val 35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latin typeface="Arial" panose="020B0604020202020204" pitchFamily="34" charset="0"/>
              </a:rPr>
              <a:t>Quan</a:t>
            </a:r>
            <a:r>
              <a:rPr lang="en-US" sz="3200" b="1" dirty="0">
                <a:solidFill>
                  <a:srgbClr val="FF0000"/>
                </a:solidFill>
                <a:latin typeface="Arial" panose="020B0604020202020204" pitchFamily="34" charset="0"/>
              </a:rPr>
              <a:t> </a:t>
            </a:r>
            <a:r>
              <a:rPr lang="en-US" sz="3200" b="1" dirty="0" err="1">
                <a:solidFill>
                  <a:srgbClr val="FF0000"/>
                </a:solidFill>
                <a:latin typeface="Arial" panose="020B0604020202020204" pitchFamily="34" charset="0"/>
              </a:rPr>
              <a:t>sát</a:t>
            </a:r>
            <a:r>
              <a:rPr lang="en-US" sz="3200" b="1" dirty="0">
                <a:solidFill>
                  <a:srgbClr val="FF0000"/>
                </a:solidFill>
                <a:latin typeface="Arial" panose="020B0604020202020204" pitchFamily="34" charset="0"/>
              </a:rPr>
              <a:t> t</a:t>
            </a:r>
            <a:r>
              <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ranh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80835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5447720" y="399719"/>
            <a:ext cx="1214221" cy="277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6661941" y="64491"/>
            <a:ext cx="5530059" cy="1384995"/>
          </a:xfrm>
          <a:prstGeom prst="rect">
            <a:avLst/>
          </a:prstGeom>
          <a:solidFill>
            <a:schemeClr val="accent1">
              <a:lumMod val="40000"/>
              <a:lumOff val="60000"/>
            </a:schemeClr>
          </a:solidFill>
        </p:spPr>
        <p:txBody>
          <a:bodyPr wrap="square" rtlCol="0">
            <a:spAutoFit/>
          </a:bodyPr>
          <a:lstStyle/>
          <a:p>
            <a:pPr lvl="0"/>
            <a:r>
              <a:rPr lang="vi-VN" sz="2800" b="1" dirty="0"/>
              <a:t>Lúc đầu hạt giống nhỏ nằm ngủ ở</a:t>
            </a:r>
            <a:r>
              <a:rPr lang="en-US" sz="2800" b="1" dirty="0"/>
              <a:t> </a:t>
            </a:r>
            <a:r>
              <a:rPr lang="vi-VN" sz="2800" b="1" dirty="0"/>
              <a:t>trong lòng đất ấm trên một đồi cao</a:t>
            </a:r>
            <a:r>
              <a:rPr lang="en-US" sz="2800" dirty="0"/>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7" name="TextBox 6"/>
          <p:cNvSpPr txBox="1"/>
          <p:nvPr/>
        </p:nvSpPr>
        <p:spPr>
          <a:xfrm>
            <a:off x="6539133" y="1937895"/>
            <a:ext cx="5509175" cy="1077218"/>
          </a:xfrm>
          <a:prstGeom prst="rect">
            <a:avLst/>
          </a:prstGeom>
          <a:solidFill>
            <a:schemeClr val="accent2">
              <a:lumMod val="20000"/>
              <a:lumOff val="80000"/>
            </a:schemeClr>
          </a:solidFill>
        </p:spPr>
        <p:txBody>
          <a:bodyPr wrap="square" rtlCol="0">
            <a:spAutoFit/>
          </a:bodyPr>
          <a:lstStyle/>
          <a:p>
            <a:pPr lvl="0">
              <a:defRPr/>
            </a:pPr>
            <a:r>
              <a:rPr lang="vi-VN" sz="3200">
                <a:solidFill>
                  <a:prstClr val="black"/>
                </a:solidFill>
                <a:latin typeface="Times New Roman" panose="02020603050405020304" pitchFamily="18" charset="0"/>
                <a:cs typeface="Times New Roman" panose="02020603050405020304" pitchFamily="18" charset="0"/>
              </a:rPr>
              <a:t>Nhờ vào cô mây tưới nước mát, ông mặt trời chiếu nắng ấm </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0" y="64491"/>
            <a:ext cx="5641725" cy="1077218"/>
          </a:xfrm>
          <a:prstGeom prst="rect">
            <a:avLst/>
          </a:prstGeom>
          <a:solidFill>
            <a:schemeClr val="bg2"/>
          </a:solidFill>
        </p:spPr>
        <p:txBody>
          <a:bodyPr wrap="square" rtlCol="0">
            <a:spAutoFit/>
          </a:bodyPr>
          <a:lstStyle/>
          <a:p>
            <a:pPr lvl="0"/>
            <a:r>
              <a:rPr lang="vi-VN" sz="3200" b="1" dirty="0"/>
              <a:t>Lúc đầu hạt giống nhỏ nằm ngủ ở đâu</a:t>
            </a:r>
            <a:r>
              <a:rPr lang="en-US" sz="3200" b="1" dirty="0"/>
              <a:t>?</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ndParaRPr>
          </a:p>
        </p:txBody>
      </p:sp>
      <p:sp>
        <p:nvSpPr>
          <p:cNvPr id="11" name="Right Arrow 10"/>
          <p:cNvSpPr/>
          <p:nvPr/>
        </p:nvSpPr>
        <p:spPr>
          <a:xfrm>
            <a:off x="5479197" y="1902574"/>
            <a:ext cx="1184931" cy="148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0" y="1476937"/>
            <a:ext cx="5641725" cy="954107"/>
          </a:xfrm>
          <a:prstGeom prst="rect">
            <a:avLst/>
          </a:prstGeom>
          <a:solidFill>
            <a:schemeClr val="accent4">
              <a:lumMod val="40000"/>
              <a:lumOff val="60000"/>
            </a:schemeClr>
          </a:solidFill>
        </p:spPr>
        <p:txBody>
          <a:bodyPr wrap="square" rtlCol="0">
            <a:spAutoFit/>
          </a:bodyPr>
          <a:lstStyle/>
          <a:p>
            <a:pPr lvl="0"/>
            <a:r>
              <a:rPr lang="vi-VN" sz="2800" b="1" dirty="0"/>
              <a:t>Nhờ đâu mà hạt giống nhú lên 1 cái chồi non tươi xinh xắn?</a:t>
            </a:r>
            <a:endParaRPr kumimoji="0" lang="vi-VN" sz="2800" b="0" i="0" u="none" strike="noStrike" kern="1200" cap="none" spc="0" normalizeH="0" baseline="0" noProof="0" dirty="0">
              <a:ln>
                <a:noFill/>
              </a:ln>
              <a:solidFill>
                <a:srgbClr val="FF0000"/>
              </a:solidFill>
              <a:effectLst/>
              <a:uLnTx/>
              <a:uFillTx/>
              <a:latin typeface="Arial" panose="020B0604020202020204" pitchFamily="34" charset="0"/>
            </a:endParaRPr>
          </a:p>
        </p:txBody>
      </p:sp>
      <p:sp>
        <p:nvSpPr>
          <p:cNvPr id="18" name="Cloud Callout 17"/>
          <p:cNvSpPr/>
          <p:nvPr/>
        </p:nvSpPr>
        <p:spPr>
          <a:xfrm>
            <a:off x="7766277" y="4993571"/>
            <a:ext cx="3671887" cy="1067595"/>
          </a:xfrm>
          <a:prstGeom prst="cloudCallout">
            <a:avLst>
              <a:gd name="adj1" fmla="val -5582"/>
              <a:gd name="adj2" fmla="val -178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Kể</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lại</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đoạn</a:t>
            </a:r>
            <a:r>
              <a:rPr kumimoji="0" lang="en-US" sz="3200" b="1" i="0" u="none" strike="noStrike" kern="1200" cap="none" spc="0" normalizeH="0" baseline="0" noProof="0" dirty="0">
                <a:ln>
                  <a:noFill/>
                </a:ln>
                <a:solidFill>
                  <a:srgbClr val="FF0000"/>
                </a:solidFill>
                <a:effectLst/>
                <a:uLnTx/>
                <a:uFillTx/>
                <a:latin typeface="Calibri"/>
                <a:ea typeface="+mn-ea"/>
                <a:cs typeface="+mn-cs"/>
              </a:rPr>
              <a:t> 1</a:t>
            </a:r>
          </a:p>
        </p:txBody>
      </p:sp>
      <p:pic>
        <p:nvPicPr>
          <p:cNvPr id="11266" name="Picture 2" descr="https://img.loigiaihay.com/picture/question_lgh/2021_51/1623839416-c7en.jpg"/>
          <p:cNvPicPr>
            <a:picLocks noChangeAspect="1" noChangeArrowheads="1"/>
          </p:cNvPicPr>
          <p:nvPr/>
        </p:nvPicPr>
        <p:blipFill rotWithShape="1">
          <a:blip r:embed="rId3">
            <a:extLst>
              <a:ext uri="{28A0092B-C50C-407E-A947-70E740481C1C}">
                <a14:useLocalDpi xmlns:a14="http://schemas.microsoft.com/office/drawing/2010/main" val="0"/>
              </a:ext>
            </a:extLst>
          </a:blip>
          <a:srcRect r="52014" b="51497"/>
          <a:stretch/>
        </p:blipFill>
        <p:spPr bwMode="auto">
          <a:xfrm>
            <a:off x="116526" y="2766272"/>
            <a:ext cx="5974991" cy="368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P spid="3" grpId="0" animBg="1"/>
      <p:bldP spid="11" grpId="0" animBg="1"/>
      <p:bldP spid="12"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50226" b="50482"/>
          <a:stretch/>
        </p:blipFill>
        <p:spPr>
          <a:xfrm>
            <a:off x="1317812" y="147918"/>
            <a:ext cx="10690412" cy="6494930"/>
          </a:xfrm>
          <a:prstGeom prst="rect">
            <a:avLst/>
          </a:prstGeom>
        </p:spPr>
      </p:pic>
      <p:sp>
        <p:nvSpPr>
          <p:cNvPr id="5" name="Cloud Callout 4"/>
          <p:cNvSpPr/>
          <p:nvPr/>
        </p:nvSpPr>
        <p:spPr>
          <a:xfrm>
            <a:off x="9091612" y="3161506"/>
            <a:ext cx="3100388" cy="1067595"/>
          </a:xfrm>
          <a:prstGeom prst="cloudCallout">
            <a:avLst>
              <a:gd name="adj1" fmla="val -67854"/>
              <a:gd name="adj2" fmla="val -7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Quan</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sát</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t</a:t>
            </a:r>
            <a:r>
              <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ranh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7981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779</Words>
  <Application>Microsoft Office PowerPoint</Application>
  <PresentationFormat>Widescreen</PresentationFormat>
  <Paragraphs>59</Paragraphs>
  <Slides>17</Slides>
  <Notes>5</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17</vt:i4>
      </vt:variant>
    </vt:vector>
  </HeadingPairs>
  <TitlesOfParts>
    <vt:vector size="42" baseType="lpstr">
      <vt:lpstr>等线</vt:lpstr>
      <vt:lpstr>Microsoft YaHei</vt:lpstr>
      <vt:lpstr>黑体</vt:lpstr>
      <vt:lpstr>SimSun</vt:lpstr>
      <vt:lpstr>Arial</vt:lpstr>
      <vt:lpstr>Arial Rounded MT Bold</vt:lpstr>
      <vt:lpstr>Arial-Rounded</vt:lpstr>
      <vt:lpstr>Calibri</vt:lpstr>
      <vt:lpstr>Calibri Light</vt:lpstr>
      <vt:lpstr>HP001 4 hàng</vt:lpstr>
      <vt:lpstr>Times New Roman</vt:lpstr>
      <vt:lpstr>Wingdings</vt:lpstr>
      <vt:lpstr>1_Office Theme</vt:lpstr>
      <vt:lpstr>2_Office 主题​​</vt:lpstr>
      <vt:lpstr>5_Office Theme</vt:lpstr>
      <vt:lpstr>1_Office 主题​​</vt:lpstr>
      <vt:lpstr>8_Office 主题​​</vt:lpstr>
      <vt:lpstr>3_Office Theme</vt:lpstr>
      <vt:lpstr>2_Office Theme</vt:lpstr>
      <vt:lpstr>6_Office Theme</vt:lpstr>
      <vt:lpstr>7_Office Theme</vt:lpstr>
      <vt:lpstr>9_Office Theme</vt:lpstr>
      <vt:lpstr>10_Office Theme</vt:lpstr>
      <vt:lpstr>11_Office Theme</vt:lpstr>
      <vt:lpstr>Office Theme</vt:lpstr>
      <vt:lpstr>PowerPoint Presentation</vt:lpstr>
      <vt:lpstr>PowerPoint Presentation</vt:lpstr>
      <vt:lpstr>1. Dựa vào câu hỏi gợi ý, đoán nội dung từng tranh?</vt:lpstr>
      <vt:lpstr>2. Nghe kể câu chuyện Hạt giống nhỏ.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 sát tranh 4</vt:lpstr>
      <vt:lpstr>PowerPoint Presentation</vt:lpstr>
      <vt:lpstr>3.  Kể nối tiếp từng đoạn của câu chuyện theo tranh                              Hạt giống nhỏ</vt:lpstr>
      <vt:lpstr>                             Ý nghĩa: </vt:lpstr>
      <vt:lpstr>                 Vân dụng- Trải nghiệm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153</cp:revision>
  <dcterms:created xsi:type="dcterms:W3CDTF">2021-05-27T03:43:25Z</dcterms:created>
  <dcterms:modified xsi:type="dcterms:W3CDTF">2025-03-13T12:40:09Z</dcterms:modified>
</cp:coreProperties>
</file>