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94" r:id="rId2"/>
    <p:sldId id="295" r:id="rId3"/>
    <p:sldId id="296" r:id="rId4"/>
    <p:sldId id="297" r:id="rId5"/>
    <p:sldId id="298" r:id="rId6"/>
    <p:sldId id="300" r:id="rId7"/>
    <p:sldId id="301" r:id="rId8"/>
    <p:sldId id="302"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6" autoAdjust="0"/>
    <p:restoredTop sz="94660"/>
  </p:normalViewPr>
  <p:slideViewPr>
    <p:cSldViewPr snapToGrid="0">
      <p:cViewPr varScale="1">
        <p:scale>
          <a:sx n="64" d="100"/>
          <a:sy n="64" d="100"/>
        </p:scale>
        <p:origin x="756" y="5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54EC5-C9B3-4AD9-A789-372BD85CC904}"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B364F-C20C-4C08-9711-A45E80252372}" type="slidenum">
              <a:rPr lang="en-US" smtClean="0"/>
              <a:t>‹#›</a:t>
            </a:fld>
            <a:endParaRPr lang="en-US"/>
          </a:p>
        </p:txBody>
      </p:sp>
    </p:spTree>
    <p:extLst>
      <p:ext uri="{BB962C8B-B14F-4D97-AF65-F5344CB8AC3E}">
        <p14:creationId xmlns:p14="http://schemas.microsoft.com/office/powerpoint/2010/main" val="360646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pPr/>
              <a:t>2</a:t>
            </a:fld>
            <a:endParaRPr lang="en-US"/>
          </a:p>
        </p:txBody>
      </p:sp>
    </p:spTree>
    <p:extLst>
      <p:ext uri="{BB962C8B-B14F-4D97-AF65-F5344CB8AC3E}">
        <p14:creationId xmlns:p14="http://schemas.microsoft.com/office/powerpoint/2010/main" val="21395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Nguyễn</a:t>
            </a:r>
            <a:r>
              <a:rPr lang="en-US" baseline="0" dirty="0"/>
              <a:t> </a:t>
            </a:r>
            <a:r>
              <a:rPr lang="en-US" baseline="0" dirty="0" err="1"/>
              <a:t>Thị</a:t>
            </a:r>
            <a:r>
              <a:rPr lang="en-US" baseline="0" dirty="0"/>
              <a:t> </a:t>
            </a:r>
            <a:r>
              <a:rPr lang="en-US" baseline="0" dirty="0" err="1"/>
              <a:t>Ngọc</a:t>
            </a:r>
            <a:r>
              <a:rPr lang="en-US" baseline="0" dirty="0"/>
              <a:t> </a:t>
            </a:r>
            <a:r>
              <a:rPr lang="en-US" baseline="0" dirty="0" err="1"/>
              <a:t>Anh</a:t>
            </a:r>
            <a:endParaRPr lang="en-US" dirty="0"/>
          </a:p>
        </p:txBody>
      </p:sp>
      <p:sp>
        <p:nvSpPr>
          <p:cNvPr id="4" name="Slide Number Placeholder 3"/>
          <p:cNvSpPr>
            <a:spLocks noGrp="1"/>
          </p:cNvSpPr>
          <p:nvPr>
            <p:ph type="sldNum" sz="quarter" idx="10"/>
          </p:nvPr>
        </p:nvSpPr>
        <p:spPr/>
        <p:txBody>
          <a:bodyPr/>
          <a:lstStyle/>
          <a:p>
            <a:fld id="{E23B364F-C20C-4C08-9711-A45E80252372}" type="slidenum">
              <a:rPr lang="en-US" smtClean="0"/>
              <a:t>9</a:t>
            </a:fld>
            <a:endParaRPr lang="en-US"/>
          </a:p>
        </p:txBody>
      </p:sp>
    </p:spTree>
    <p:extLst>
      <p:ext uri="{BB962C8B-B14F-4D97-AF65-F5344CB8AC3E}">
        <p14:creationId xmlns:p14="http://schemas.microsoft.com/office/powerpoint/2010/main" val="293716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AF0E2A-F7E6-400B-80F7-E364583CAED8}"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57975474"/>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08573310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239489459"/>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41200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425613219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AF0E2A-F7E6-400B-80F7-E364583CAED8}"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3223456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AF0E2A-F7E6-400B-80F7-E364583CAED8}"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35487353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F0E2A-F7E6-400B-80F7-E364583CAED8}"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64691617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AF0E2A-F7E6-400B-80F7-E364583CAED8}"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871930321"/>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F0E2A-F7E6-400B-80F7-E364583CAED8}"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06245840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F0E2A-F7E6-400B-80F7-E364583CAED8}"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6021186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F0E2A-F7E6-400B-80F7-E364583CAED8}"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818354996"/>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F0E2A-F7E6-400B-80F7-E364583CAED8}" type="datetimeFigureOut">
              <a:rPr lang="en-US" smtClean="0"/>
              <a:t>11/14/2024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4322-25B3-482C-8517-0529DD414617}" type="slidenum">
              <a:rPr lang="en-US" smtClean="0"/>
              <a:t>‹#›</a:t>
            </a:fld>
            <a:endParaRPr lang="en-US"/>
          </a:p>
        </p:txBody>
      </p:sp>
    </p:spTree>
    <p:extLst>
      <p:ext uri="{BB962C8B-B14F-4D97-AF65-F5344CB8AC3E}">
        <p14:creationId xmlns:p14="http://schemas.microsoft.com/office/powerpoint/2010/main" val="21282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0C2F1D-C43D-41C9-8ADC-6049D9D35C28}"/>
              </a:ext>
            </a:extLst>
          </p:cNvPr>
          <p:cNvSpPr txBox="1">
            <a:spLocks noChangeArrowheads="1"/>
          </p:cNvSpPr>
          <p:nvPr/>
        </p:nvSpPr>
        <p:spPr bwMode="auto">
          <a:xfrm>
            <a:off x="2128911" y="3847"/>
            <a:ext cx="8189260" cy="523220"/>
          </a:xfrm>
          <a:prstGeom prst="rect">
            <a:avLst/>
          </a:prstGeom>
          <a:noFill/>
          <a:ln w="9525">
            <a:noFill/>
            <a:miter lim="800000"/>
            <a:headEnd/>
            <a:tailEnd/>
          </a:ln>
        </p:spPr>
        <p:txBody>
          <a:bodyPr wrap="square">
            <a:spAutoFit/>
          </a:bodyPr>
          <a:lstStyle/>
          <a:p>
            <a:r>
              <a:rPr lang="en-US" altLang="en-US" sz="2800" u="sng">
                <a:latin typeface="Arial" pitchFamily="34" charset="0"/>
                <a:cs typeface="Arial" pitchFamily="34" charset="0"/>
              </a:rPr>
              <a:t>Luyện </a:t>
            </a:r>
            <a:r>
              <a:rPr lang="en-US" altLang="en-US" sz="2800" u="sng" dirty="0" err="1">
                <a:latin typeface="Arial" pitchFamily="34" charset="0"/>
                <a:cs typeface="Arial" pitchFamily="34" charset="0"/>
              </a:rPr>
              <a:t>tập</a:t>
            </a:r>
            <a:r>
              <a:rPr lang="en-US" altLang="en-US" sz="2800">
                <a:latin typeface="Arial" pitchFamily="34" charset="0"/>
                <a:cs typeface="Arial" pitchFamily="34" charset="0"/>
              </a:rPr>
              <a:t>: </a:t>
            </a:r>
            <a:r>
              <a:rPr lang="en-US" altLang="en-US" sz="2800">
                <a:solidFill>
                  <a:srgbClr val="FF0000"/>
                </a:solidFill>
                <a:latin typeface="Arial" pitchFamily="34" charset="0"/>
                <a:cs typeface="Arial" pitchFamily="34" charset="0"/>
              </a:rPr>
              <a:t> </a:t>
            </a:r>
            <a:endParaRPr lang="en-US" altLang="en-US" sz="2800" dirty="0">
              <a:solidFill>
                <a:srgbClr val="C00000"/>
              </a:solidFill>
              <a:latin typeface="Arial" pitchFamily="34" charset="0"/>
              <a:cs typeface="Arial" pitchFamily="34" charset="0"/>
            </a:endParaRPr>
          </a:p>
        </p:txBody>
      </p:sp>
      <p:sp>
        <p:nvSpPr>
          <p:cNvPr id="3" name="TextBox 2">
            <a:extLst>
              <a:ext uri="{FF2B5EF4-FFF2-40B4-BE49-F238E27FC236}">
                <a16:creationId xmlns:a16="http://schemas.microsoft.com/office/drawing/2014/main" id="{C10C2F1D-C43D-41C9-8ADC-6049D9D35C28}"/>
              </a:ext>
            </a:extLst>
          </p:cNvPr>
          <p:cNvSpPr txBox="1">
            <a:spLocks noChangeArrowheads="1"/>
          </p:cNvSpPr>
          <p:nvPr/>
        </p:nvSpPr>
        <p:spPr bwMode="auto">
          <a:xfrm>
            <a:off x="830317" y="755673"/>
            <a:ext cx="9641739" cy="523220"/>
          </a:xfrm>
          <a:prstGeom prst="rect">
            <a:avLst/>
          </a:prstGeom>
          <a:noFill/>
          <a:ln w="9525">
            <a:noFill/>
            <a:miter lim="800000"/>
            <a:headEnd/>
            <a:tailEnd/>
          </a:ln>
        </p:spPr>
        <p:txBody>
          <a:bodyPr wrap="square">
            <a:spAutoFit/>
          </a:bodyPr>
          <a:lstStyle/>
          <a:p>
            <a:r>
              <a:rPr lang="en-US" altLang="en-US" sz="2800">
                <a:solidFill>
                  <a:srgbClr val="FF0000"/>
                </a:solidFill>
                <a:latin typeface="Arial" pitchFamily="34" charset="0"/>
                <a:cs typeface="Arial" pitchFamily="34" charset="0"/>
              </a:rPr>
              <a:t>Viết đoạn văn kể về một hoạt động em tham gia cùng bạn</a:t>
            </a:r>
            <a:endParaRPr lang="en-US" altLang="en-US" sz="2800" dirty="0">
              <a:solidFill>
                <a:srgbClr val="C00000"/>
              </a:solidFill>
              <a:latin typeface="Arial" pitchFamily="34" charset="0"/>
              <a:cs typeface="Arial" pitchFamily="34" charset="0"/>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9463" t="16862"/>
          <a:stretch/>
        </p:blipFill>
        <p:spPr>
          <a:xfrm>
            <a:off x="0" y="2307091"/>
            <a:ext cx="12192000" cy="4195778"/>
          </a:xfrm>
          <a:prstGeom prst="rect">
            <a:avLst/>
          </a:prstGeom>
        </p:spPr>
      </p:pic>
      <p:pic>
        <p:nvPicPr>
          <p:cNvPr id="5" name="Content Placeholder 4"/>
          <p:cNvPicPr>
            <a:picLocks noChangeAspect="1"/>
          </p:cNvPicPr>
          <p:nvPr/>
        </p:nvPicPr>
        <p:blipFill>
          <a:blip r:embed="rId4"/>
          <a:stretch>
            <a:fillRect/>
          </a:stretch>
        </p:blipFill>
        <p:spPr>
          <a:xfrm>
            <a:off x="-17930" y="631675"/>
            <a:ext cx="0" cy="0"/>
          </a:xfrm>
          <a:prstGeom prst="rect">
            <a:avLst/>
          </a:prstGeom>
        </p:spPr>
      </p:pic>
      <p:sp>
        <p:nvSpPr>
          <p:cNvPr id="9" name="TextBox 8">
            <a:extLst>
              <a:ext uri="{FF2B5EF4-FFF2-40B4-BE49-F238E27FC236}">
                <a16:creationId xmlns:a16="http://schemas.microsoft.com/office/drawing/2014/main" id="{C10C2F1D-C43D-41C9-8ADC-6049D9D35C28}"/>
              </a:ext>
            </a:extLst>
          </p:cNvPr>
          <p:cNvSpPr txBox="1">
            <a:spLocks noChangeArrowheads="1"/>
          </p:cNvSpPr>
          <p:nvPr/>
        </p:nvSpPr>
        <p:spPr bwMode="auto">
          <a:xfrm>
            <a:off x="830317" y="1574696"/>
            <a:ext cx="8055647" cy="523220"/>
          </a:xfrm>
          <a:prstGeom prst="rect">
            <a:avLst/>
          </a:prstGeom>
          <a:noFill/>
          <a:ln w="9525">
            <a:noFill/>
            <a:miter lim="800000"/>
            <a:headEnd/>
            <a:tailEnd/>
          </a:ln>
        </p:spPr>
        <p:txBody>
          <a:bodyPr wrap="square">
            <a:spAutoFit/>
          </a:bodyPr>
          <a:lstStyle/>
          <a:p>
            <a:r>
              <a:rPr lang="en-US" altLang="en-US" sz="2800">
                <a:latin typeface="Arial" pitchFamily="34" charset="0"/>
                <a:cs typeface="Arial" pitchFamily="34" charset="0"/>
              </a:rPr>
              <a:t>1. Nói về việc làm của các bạn trong mỗi tranh.</a:t>
            </a:r>
            <a:endParaRPr lang="en-US" altLang="en-US" sz="2800" dirty="0">
              <a:latin typeface="Arial" pitchFamily="34" charset="0"/>
              <a:cs typeface="Arial" pitchFamily="34" charset="0"/>
            </a:endParaRPr>
          </a:p>
        </p:txBody>
      </p:sp>
    </p:spTree>
    <p:extLst>
      <p:ext uri="{BB962C8B-B14F-4D97-AF65-F5344CB8AC3E}">
        <p14:creationId xmlns:p14="http://schemas.microsoft.com/office/powerpoint/2010/main" val="2484614660"/>
      </p:ext>
    </p:extLst>
  </p:cSld>
  <p:clrMapOvr>
    <a:masterClrMapping/>
  </p:clrMapOvr>
  <mc:AlternateContent xmlns:mc="http://schemas.openxmlformats.org/markup-compatibility/2006" xmlns:p14="http://schemas.microsoft.com/office/powerpoint/2010/main">
    <mc:Choice Requires="p14">
      <p:transition p14:dur="0" advClick="0" advTm="3713"/>
    </mc:Choice>
    <mc:Fallback xmlns="">
      <p:transition advClick="0" advTm="37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0C2F1D-C43D-41C9-8ADC-6049D9D35C28}"/>
              </a:ext>
            </a:extLst>
          </p:cNvPr>
          <p:cNvSpPr txBox="1">
            <a:spLocks noChangeArrowheads="1"/>
          </p:cNvSpPr>
          <p:nvPr/>
        </p:nvSpPr>
        <p:spPr bwMode="auto">
          <a:xfrm>
            <a:off x="2128911" y="3847"/>
            <a:ext cx="8189260" cy="523220"/>
          </a:xfrm>
          <a:prstGeom prst="rect">
            <a:avLst/>
          </a:prstGeom>
          <a:noFill/>
          <a:ln w="9525">
            <a:noFill/>
            <a:miter lim="800000"/>
            <a:headEnd/>
            <a:tailEnd/>
          </a:ln>
        </p:spPr>
        <p:txBody>
          <a:bodyPr wrap="square">
            <a:spAutoFit/>
          </a:bodyPr>
          <a:lstStyle/>
          <a:p>
            <a:pPr algn="ctr"/>
            <a:r>
              <a:rPr lang="en-US" altLang="en-US" sz="2800" u="sng">
                <a:latin typeface="Arial" pitchFamily="34" charset="0"/>
                <a:cs typeface="Arial" pitchFamily="34" charset="0"/>
              </a:rPr>
              <a:t>Luyện </a:t>
            </a:r>
            <a:r>
              <a:rPr lang="en-US" altLang="en-US" sz="2800" u="sng" dirty="0" err="1">
                <a:latin typeface="Arial" pitchFamily="34" charset="0"/>
                <a:cs typeface="Arial" pitchFamily="34" charset="0"/>
              </a:rPr>
              <a:t>tập</a:t>
            </a:r>
            <a:r>
              <a:rPr lang="en-US" altLang="en-US" sz="2800">
                <a:latin typeface="Arial" pitchFamily="34" charset="0"/>
                <a:cs typeface="Arial" pitchFamily="34" charset="0"/>
              </a:rPr>
              <a:t>: </a:t>
            </a:r>
            <a:r>
              <a:rPr lang="en-US" altLang="en-US" sz="2800">
                <a:solidFill>
                  <a:srgbClr val="FF0000"/>
                </a:solidFill>
                <a:latin typeface="Arial" pitchFamily="34" charset="0"/>
                <a:cs typeface="Arial" pitchFamily="34" charset="0"/>
              </a:rPr>
              <a:t> </a:t>
            </a:r>
            <a:endParaRPr lang="en-US" altLang="en-US" sz="2800" dirty="0">
              <a:solidFill>
                <a:srgbClr val="C00000"/>
              </a:solidFill>
              <a:latin typeface="Arial" pitchFamily="34" charset="0"/>
              <a:cs typeface="Arial" pitchFamily="34" charset="0"/>
            </a:endParaRPr>
          </a:p>
        </p:txBody>
      </p:sp>
      <p:sp>
        <p:nvSpPr>
          <p:cNvPr id="3" name="TextBox 2">
            <a:extLst>
              <a:ext uri="{FF2B5EF4-FFF2-40B4-BE49-F238E27FC236}">
                <a16:creationId xmlns:a16="http://schemas.microsoft.com/office/drawing/2014/main" id="{C10C2F1D-C43D-41C9-8ADC-6049D9D35C28}"/>
              </a:ext>
            </a:extLst>
          </p:cNvPr>
          <p:cNvSpPr txBox="1">
            <a:spLocks noChangeArrowheads="1"/>
          </p:cNvSpPr>
          <p:nvPr/>
        </p:nvSpPr>
        <p:spPr bwMode="auto">
          <a:xfrm>
            <a:off x="457200" y="474632"/>
            <a:ext cx="9992341" cy="523220"/>
          </a:xfrm>
          <a:prstGeom prst="rect">
            <a:avLst/>
          </a:prstGeom>
          <a:noFill/>
          <a:ln w="9525">
            <a:noFill/>
            <a:miter lim="800000"/>
            <a:headEnd/>
            <a:tailEnd/>
          </a:ln>
        </p:spPr>
        <p:txBody>
          <a:bodyPr wrap="square">
            <a:spAutoFit/>
          </a:bodyPr>
          <a:lstStyle/>
          <a:p>
            <a:r>
              <a:rPr lang="en-US" altLang="en-US" sz="2800">
                <a:solidFill>
                  <a:srgbClr val="FF0000"/>
                </a:solidFill>
                <a:latin typeface="Arial" pitchFamily="34" charset="0"/>
                <a:cs typeface="Arial" pitchFamily="34" charset="0"/>
              </a:rPr>
              <a:t>Viết đoạn văn kể về một hoạt động em tham gia cùng bạn</a:t>
            </a:r>
            <a:endParaRPr lang="en-US" altLang="en-US" sz="2800" dirty="0">
              <a:solidFill>
                <a:srgbClr val="C00000"/>
              </a:solidFill>
              <a:latin typeface="Arial" pitchFamily="34" charset="0"/>
              <a:cs typeface="Arial" pitchFamily="34"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9463" t="16862"/>
          <a:stretch/>
        </p:blipFill>
        <p:spPr>
          <a:xfrm>
            <a:off x="0" y="1730829"/>
            <a:ext cx="12192000" cy="4562865"/>
          </a:xfrm>
          <a:prstGeom prst="rect">
            <a:avLst/>
          </a:prstGeom>
        </p:spPr>
      </p:pic>
      <p:pic>
        <p:nvPicPr>
          <p:cNvPr id="5" name="Content Placeholder 4"/>
          <p:cNvPicPr>
            <a:picLocks noChangeAspect="1"/>
          </p:cNvPicPr>
          <p:nvPr/>
        </p:nvPicPr>
        <p:blipFill>
          <a:blip r:embed="rId5"/>
          <a:stretch>
            <a:fillRect/>
          </a:stretch>
        </p:blipFill>
        <p:spPr>
          <a:xfrm>
            <a:off x="-17930" y="631675"/>
            <a:ext cx="0" cy="0"/>
          </a:xfrm>
          <a:prstGeom prst="rect">
            <a:avLst/>
          </a:prstGeom>
        </p:spPr>
      </p:pic>
      <p:sp>
        <p:nvSpPr>
          <p:cNvPr id="9" name="TextBox 8">
            <a:extLst>
              <a:ext uri="{FF2B5EF4-FFF2-40B4-BE49-F238E27FC236}">
                <a16:creationId xmlns:a16="http://schemas.microsoft.com/office/drawing/2014/main" id="{C10C2F1D-C43D-41C9-8ADC-6049D9D35C28}"/>
              </a:ext>
            </a:extLst>
          </p:cNvPr>
          <p:cNvSpPr txBox="1">
            <a:spLocks noChangeArrowheads="1"/>
          </p:cNvSpPr>
          <p:nvPr/>
        </p:nvSpPr>
        <p:spPr bwMode="auto">
          <a:xfrm>
            <a:off x="1091559" y="1051476"/>
            <a:ext cx="8055647" cy="523220"/>
          </a:xfrm>
          <a:prstGeom prst="rect">
            <a:avLst/>
          </a:prstGeom>
          <a:noFill/>
          <a:ln w="9525">
            <a:noFill/>
            <a:miter lim="800000"/>
            <a:headEnd/>
            <a:tailEnd/>
          </a:ln>
        </p:spPr>
        <p:txBody>
          <a:bodyPr wrap="square">
            <a:spAutoFit/>
          </a:bodyPr>
          <a:lstStyle/>
          <a:p>
            <a:r>
              <a:rPr lang="en-US" altLang="en-US" sz="2800">
                <a:latin typeface="Arial" pitchFamily="34" charset="0"/>
                <a:cs typeface="Arial" pitchFamily="34" charset="0"/>
              </a:rPr>
              <a:t>1. Nói về việc làm của các bạn trong mỗi tranh.</a:t>
            </a:r>
            <a:endParaRPr lang="en-US" altLang="en-US" sz="2800" dirty="0">
              <a:latin typeface="Arial" pitchFamily="34" charset="0"/>
              <a:cs typeface="Arial" pitchFamily="34" charset="0"/>
            </a:endParaRPr>
          </a:p>
        </p:txBody>
      </p:sp>
      <p:pic>
        <p:nvPicPr>
          <p:cNvPr id="7" name="Content Placeholder 4"/>
          <p:cNvPicPr>
            <a:picLocks noChangeAspect="1"/>
          </p:cNvPicPr>
          <p:nvPr/>
        </p:nvPicPr>
        <p:blipFill>
          <a:blip r:embed="rId5"/>
          <a:stretch>
            <a:fillRect/>
          </a:stretch>
        </p:blipFill>
        <p:spPr>
          <a:xfrm>
            <a:off x="-17930" y="631675"/>
            <a:ext cx="0" cy="0"/>
          </a:xfrm>
          <a:prstGeom prst="rect">
            <a:avLst/>
          </a:prstGeom>
        </p:spPr>
      </p:pic>
      <p:sp>
        <p:nvSpPr>
          <p:cNvPr id="8" name="Rounded Rectangle 7"/>
          <p:cNvSpPr/>
          <p:nvPr/>
        </p:nvSpPr>
        <p:spPr>
          <a:xfrm>
            <a:off x="289355" y="5956722"/>
            <a:ext cx="3752838" cy="83353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400">
                <a:latin typeface="Arial" panose="020B0604020202020204" pitchFamily="34" charset="0"/>
                <a:cs typeface="Arial" panose="020B0604020202020204" pitchFamily="34" charset="0"/>
              </a:rPr>
              <a:t>Các bạn nhỏ đang đi học.</a:t>
            </a:r>
          </a:p>
        </p:txBody>
      </p:sp>
      <p:sp>
        <p:nvSpPr>
          <p:cNvPr id="10" name="Rounded Rectangle 9"/>
          <p:cNvSpPr/>
          <p:nvPr/>
        </p:nvSpPr>
        <p:spPr>
          <a:xfrm>
            <a:off x="4520373" y="5949077"/>
            <a:ext cx="3406335" cy="84882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400">
                <a:latin typeface="Arial" panose="020B0604020202020204" pitchFamily="34" charset="0"/>
                <a:cs typeface="Arial" panose="020B0604020202020204" pitchFamily="34" charset="0"/>
              </a:rPr>
              <a:t>Ba bạn học sinh đang trao đổi bài.</a:t>
            </a:r>
          </a:p>
        </p:txBody>
      </p:sp>
      <p:sp>
        <p:nvSpPr>
          <p:cNvPr id="11" name="Rounded Rectangle 10"/>
          <p:cNvSpPr/>
          <p:nvPr/>
        </p:nvSpPr>
        <p:spPr>
          <a:xfrm>
            <a:off x="8404888" y="5888982"/>
            <a:ext cx="3695500" cy="90127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400">
                <a:latin typeface="Arial" panose="020B0604020202020204" pitchFamily="34" charset="0"/>
                <a:cs typeface="Arial" panose="020B0604020202020204" pitchFamily="34" charset="0"/>
              </a:rPr>
              <a:t>Các bạn học sinh đang vui chơi trên sân trường.</a:t>
            </a:r>
          </a:p>
        </p:txBody>
      </p:sp>
      <p:sp>
        <p:nvSpPr>
          <p:cNvPr id="12" name="Rectangle 11"/>
          <p:cNvSpPr/>
          <p:nvPr/>
        </p:nvSpPr>
        <p:spPr>
          <a:xfrm>
            <a:off x="0" y="5869972"/>
            <a:ext cx="12192000" cy="9279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800">
                <a:ln w="0"/>
                <a:solidFill>
                  <a:schemeClr val="tx1"/>
                </a:solidFill>
                <a:latin typeface="Arial" pitchFamily="34" charset="0"/>
                <a:cs typeface="Arial" pitchFamily="34" charset="0"/>
              </a:rPr>
              <a:t>Qua ba bức tranh này, em có nhận xét gì về các bạn nhỏ? </a:t>
            </a:r>
            <a:endParaRPr lang="en-US" altLang="en-US" sz="2800" dirty="0">
              <a:ln w="0"/>
              <a:solidFill>
                <a:schemeClr val="tx1"/>
              </a:solidFill>
              <a:latin typeface="Arial" pitchFamily="34" charset="0"/>
              <a:cs typeface="Arial" pitchFamily="34" charset="0"/>
            </a:endParaRPr>
          </a:p>
        </p:txBody>
      </p:sp>
      <p:sp>
        <p:nvSpPr>
          <p:cNvPr id="13" name="Rectangle 12"/>
          <p:cNvSpPr/>
          <p:nvPr/>
        </p:nvSpPr>
        <p:spPr>
          <a:xfrm>
            <a:off x="0" y="5862328"/>
            <a:ext cx="12192000" cy="9279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800">
                <a:ln w="0"/>
                <a:solidFill>
                  <a:schemeClr val="tx1"/>
                </a:solidFill>
                <a:latin typeface="Arial" pitchFamily="34" charset="0"/>
                <a:cs typeface="Arial" pitchFamily="34" charset="0"/>
              </a:rPr>
              <a:t>Các bạn nhỏ cùng nhau học tập, vui chơi rất vui vẻ và đoàn kết.  </a:t>
            </a:r>
            <a:endParaRPr lang="en-US" altLang="en-US" sz="2800" dirty="0">
              <a:ln w="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67930877"/>
      </p:ext>
    </p:extLst>
  </p:cSld>
  <p:clrMapOvr>
    <a:masterClrMapping/>
  </p:clrMapOvr>
  <mc:AlternateContent xmlns:mc="http://schemas.openxmlformats.org/markup-compatibility/2006" xmlns:p14="http://schemas.microsoft.com/office/powerpoint/2010/main">
    <mc:Choice Requires="p14">
      <p:transition p14:dur="0" advClick="0" advTm="3713"/>
    </mc:Choice>
    <mc:Fallback xmlns="">
      <p:transition advClick="0" advTm="37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1" grpId="0" animBg="1"/>
      <p:bldP spid="11" grpId="1"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0C2F1D-C43D-41C9-8ADC-6049D9D35C28}"/>
              </a:ext>
            </a:extLst>
          </p:cNvPr>
          <p:cNvSpPr txBox="1">
            <a:spLocks noChangeArrowheads="1"/>
          </p:cNvSpPr>
          <p:nvPr/>
        </p:nvSpPr>
        <p:spPr bwMode="auto">
          <a:xfrm>
            <a:off x="2128911" y="3847"/>
            <a:ext cx="8189260" cy="523220"/>
          </a:xfrm>
          <a:prstGeom prst="rect">
            <a:avLst/>
          </a:prstGeom>
          <a:noFill/>
          <a:ln w="9525">
            <a:noFill/>
            <a:miter lim="800000"/>
            <a:headEnd/>
            <a:tailEnd/>
          </a:ln>
        </p:spPr>
        <p:txBody>
          <a:bodyPr wrap="square">
            <a:spAutoFit/>
          </a:bodyPr>
          <a:lstStyle/>
          <a:p>
            <a:r>
              <a:rPr lang="en-US" altLang="en-US" sz="2800" u="sng">
                <a:latin typeface="Arial" pitchFamily="34" charset="0"/>
                <a:cs typeface="Arial" pitchFamily="34" charset="0"/>
              </a:rPr>
              <a:t>Luyện </a:t>
            </a:r>
            <a:r>
              <a:rPr lang="en-US" altLang="en-US" sz="2800" u="sng" dirty="0" err="1">
                <a:latin typeface="Arial" pitchFamily="34" charset="0"/>
                <a:cs typeface="Arial" pitchFamily="34" charset="0"/>
              </a:rPr>
              <a:t>tập</a:t>
            </a:r>
            <a:r>
              <a:rPr lang="en-US" altLang="en-US" sz="2800">
                <a:latin typeface="Arial" pitchFamily="34" charset="0"/>
                <a:cs typeface="Arial" pitchFamily="34" charset="0"/>
              </a:rPr>
              <a:t>: </a:t>
            </a:r>
            <a:r>
              <a:rPr lang="en-US" altLang="en-US" sz="2800">
                <a:solidFill>
                  <a:srgbClr val="FF0000"/>
                </a:solidFill>
                <a:latin typeface="Arial" pitchFamily="34" charset="0"/>
                <a:cs typeface="Arial" pitchFamily="34" charset="0"/>
              </a:rPr>
              <a:t> </a:t>
            </a:r>
            <a:endParaRPr lang="en-US" altLang="en-US" sz="2800" dirty="0">
              <a:solidFill>
                <a:srgbClr val="C00000"/>
              </a:solidFill>
              <a:latin typeface="Arial" pitchFamily="34" charset="0"/>
              <a:cs typeface="Arial" pitchFamily="34" charset="0"/>
            </a:endParaRPr>
          </a:p>
        </p:txBody>
      </p:sp>
      <p:sp>
        <p:nvSpPr>
          <p:cNvPr id="3" name="TextBox 2">
            <a:extLst>
              <a:ext uri="{FF2B5EF4-FFF2-40B4-BE49-F238E27FC236}">
                <a16:creationId xmlns:a16="http://schemas.microsoft.com/office/drawing/2014/main" id="{C10C2F1D-C43D-41C9-8ADC-6049D9D35C28}"/>
              </a:ext>
            </a:extLst>
          </p:cNvPr>
          <p:cNvSpPr txBox="1">
            <a:spLocks noChangeArrowheads="1"/>
          </p:cNvSpPr>
          <p:nvPr/>
        </p:nvSpPr>
        <p:spPr bwMode="auto">
          <a:xfrm>
            <a:off x="4259411" y="474632"/>
            <a:ext cx="6190130" cy="954107"/>
          </a:xfrm>
          <a:prstGeom prst="rect">
            <a:avLst/>
          </a:prstGeom>
          <a:noFill/>
          <a:ln w="9525">
            <a:noFill/>
            <a:miter lim="800000"/>
            <a:headEnd/>
            <a:tailEnd/>
          </a:ln>
        </p:spPr>
        <p:txBody>
          <a:bodyPr wrap="square">
            <a:spAutoFit/>
          </a:bodyPr>
          <a:lstStyle/>
          <a:p>
            <a:r>
              <a:rPr lang="en-US" altLang="en-US" sz="2800">
                <a:solidFill>
                  <a:srgbClr val="FF0000"/>
                </a:solidFill>
                <a:latin typeface="Arial" pitchFamily="34" charset="0"/>
                <a:cs typeface="Arial" pitchFamily="34" charset="0"/>
              </a:rPr>
              <a:t>Viết đoạn văn kể về một hoạt động</a:t>
            </a:r>
          </a:p>
          <a:p>
            <a:r>
              <a:rPr lang="en-US" altLang="en-US" sz="2800">
                <a:solidFill>
                  <a:srgbClr val="FF0000"/>
                </a:solidFill>
                <a:latin typeface="Arial" pitchFamily="34" charset="0"/>
                <a:cs typeface="Arial" pitchFamily="34" charset="0"/>
              </a:rPr>
              <a:t>em tham gia cùng bạn</a:t>
            </a:r>
            <a:endParaRPr lang="en-US" altLang="en-US" sz="2800" dirty="0">
              <a:solidFill>
                <a:srgbClr val="C00000"/>
              </a:solidFill>
              <a:latin typeface="Arial" pitchFamily="34" charset="0"/>
              <a:cs typeface="Arial" pitchFamily="34" charset="0"/>
            </a:endParaRPr>
          </a:p>
        </p:txBody>
      </p:sp>
      <p:pic>
        <p:nvPicPr>
          <p:cNvPr id="5" name="Content Placeholder 4"/>
          <p:cNvPicPr>
            <a:picLocks noChangeAspect="1"/>
          </p:cNvPicPr>
          <p:nvPr/>
        </p:nvPicPr>
        <p:blipFill>
          <a:blip r:embed="rId2"/>
          <a:stretch>
            <a:fillRect/>
          </a:stretch>
        </p:blipFill>
        <p:spPr>
          <a:xfrm>
            <a:off x="-17930" y="631675"/>
            <a:ext cx="0" cy="0"/>
          </a:xfrm>
          <a:prstGeom prst="rect">
            <a:avLst/>
          </a:prstGeom>
        </p:spPr>
      </p:pic>
      <p:sp>
        <p:nvSpPr>
          <p:cNvPr id="9" name="TextBox 8">
            <a:extLst>
              <a:ext uri="{FF2B5EF4-FFF2-40B4-BE49-F238E27FC236}">
                <a16:creationId xmlns:a16="http://schemas.microsoft.com/office/drawing/2014/main" id="{C10C2F1D-C43D-41C9-8ADC-6049D9D35C28}"/>
              </a:ext>
            </a:extLst>
          </p:cNvPr>
          <p:cNvSpPr txBox="1">
            <a:spLocks noChangeArrowheads="1"/>
          </p:cNvSpPr>
          <p:nvPr/>
        </p:nvSpPr>
        <p:spPr bwMode="auto">
          <a:xfrm>
            <a:off x="55542" y="1412884"/>
            <a:ext cx="11355362" cy="523220"/>
          </a:xfrm>
          <a:prstGeom prst="rect">
            <a:avLst/>
          </a:prstGeom>
          <a:noFill/>
          <a:ln w="9525">
            <a:noFill/>
            <a:miter lim="800000"/>
            <a:headEnd/>
            <a:tailEnd/>
          </a:ln>
        </p:spPr>
        <p:txBody>
          <a:bodyPr wrap="square">
            <a:spAutoFit/>
          </a:bodyPr>
          <a:lstStyle/>
          <a:p>
            <a:r>
              <a:rPr lang="en-US" altLang="en-US" sz="2800">
                <a:latin typeface="Arial" pitchFamily="34" charset="0"/>
                <a:cs typeface="Arial" pitchFamily="34" charset="0"/>
              </a:rPr>
              <a:t>2. Viết 3 – 4 câu kể về một hoạt động em tham gia cùng các bạn.</a:t>
            </a:r>
            <a:endParaRPr lang="en-US" altLang="en-US" sz="2800" dirty="0">
              <a:latin typeface="Arial" pitchFamily="34" charset="0"/>
              <a:cs typeface="Arial" pitchFamily="34" charset="0"/>
            </a:endParaRPr>
          </a:p>
        </p:txBody>
      </p:sp>
      <p:pic>
        <p:nvPicPr>
          <p:cNvPr id="7" name="Content Placeholder 4"/>
          <p:cNvPicPr>
            <a:picLocks noChangeAspect="1"/>
          </p:cNvPicPr>
          <p:nvPr/>
        </p:nvPicPr>
        <p:blipFill>
          <a:blip r:embed="rId2"/>
          <a:stretch>
            <a:fillRect/>
          </a:stretch>
        </p:blipFill>
        <p:spPr>
          <a:xfrm>
            <a:off x="-17930" y="631675"/>
            <a:ext cx="0" cy="0"/>
          </a:xfrm>
          <a:prstGeom prst="rect">
            <a:avLst/>
          </a:prstGeom>
        </p:spPr>
      </p:pic>
      <p:sp>
        <p:nvSpPr>
          <p:cNvPr id="12" name="TextBox 11">
            <a:extLst>
              <a:ext uri="{FF2B5EF4-FFF2-40B4-BE49-F238E27FC236}">
                <a16:creationId xmlns:a16="http://schemas.microsoft.com/office/drawing/2014/main" id="{C10C2F1D-C43D-41C9-8ADC-6049D9D35C28}"/>
              </a:ext>
            </a:extLst>
          </p:cNvPr>
          <p:cNvSpPr txBox="1">
            <a:spLocks noChangeArrowheads="1"/>
          </p:cNvSpPr>
          <p:nvPr/>
        </p:nvSpPr>
        <p:spPr bwMode="auto">
          <a:xfrm>
            <a:off x="155312" y="2002879"/>
            <a:ext cx="11003272" cy="523220"/>
          </a:xfrm>
          <a:prstGeom prst="rect">
            <a:avLst/>
          </a:prstGeom>
          <a:noFill/>
          <a:ln w="9525">
            <a:noFill/>
            <a:miter lim="800000"/>
            <a:headEnd/>
            <a:tailEnd/>
          </a:ln>
        </p:spPr>
        <p:txBody>
          <a:bodyPr wrap="square">
            <a:spAutoFit/>
          </a:bodyPr>
          <a:lstStyle/>
          <a:p>
            <a:r>
              <a:rPr lang="en-US" altLang="en-US" sz="2800">
                <a:latin typeface="Arial" pitchFamily="34" charset="0"/>
                <a:cs typeface="Arial" pitchFamily="34" charset="0"/>
              </a:rPr>
              <a:t>- Em đã tham gia hoạt động gì cùng các bạn?</a:t>
            </a:r>
            <a:endParaRPr lang="en-US" altLang="en-US" sz="2800" dirty="0">
              <a:latin typeface="Arial" pitchFamily="34" charset="0"/>
              <a:cs typeface="Arial" pitchFamily="34" charset="0"/>
            </a:endParaRPr>
          </a:p>
        </p:txBody>
      </p:sp>
      <p:sp>
        <p:nvSpPr>
          <p:cNvPr id="13" name="TextBox 12">
            <a:extLst>
              <a:ext uri="{FF2B5EF4-FFF2-40B4-BE49-F238E27FC236}">
                <a16:creationId xmlns:a16="http://schemas.microsoft.com/office/drawing/2014/main" id="{C10C2F1D-C43D-41C9-8ADC-6049D9D35C28}"/>
              </a:ext>
            </a:extLst>
          </p:cNvPr>
          <p:cNvSpPr txBox="1">
            <a:spLocks noChangeArrowheads="1"/>
          </p:cNvSpPr>
          <p:nvPr/>
        </p:nvSpPr>
        <p:spPr bwMode="auto">
          <a:xfrm>
            <a:off x="0" y="2491862"/>
            <a:ext cx="12136458" cy="523220"/>
          </a:xfrm>
          <a:prstGeom prst="rect">
            <a:avLst/>
          </a:prstGeom>
          <a:noFill/>
          <a:ln w="9525">
            <a:noFill/>
            <a:miter lim="800000"/>
            <a:headEnd/>
            <a:tailEnd/>
          </a:ln>
        </p:spPr>
        <p:txBody>
          <a:bodyPr wrap="square">
            <a:spAutoFit/>
          </a:bodyPr>
          <a:lstStyle/>
          <a:p>
            <a:r>
              <a:rPr lang="en-US" altLang="en-US" sz="2800">
                <a:solidFill>
                  <a:srgbClr val="FF0000"/>
                </a:solidFill>
                <a:latin typeface="Arial" pitchFamily="34" charset="0"/>
                <a:cs typeface="Arial" pitchFamily="34" charset="0"/>
              </a:rPr>
              <a:t>    học tập, thảo luận nhóm, tham gia câu lạc bộ, vui chơi, đi dã ngoại,...</a:t>
            </a:r>
            <a:endParaRPr lang="en-US" altLang="en-US" sz="2800" dirty="0">
              <a:solidFill>
                <a:srgbClr val="FF0000"/>
              </a:solidFill>
              <a:latin typeface="Arial" pitchFamily="34" charset="0"/>
              <a:cs typeface="Arial" pitchFamily="34" charset="0"/>
            </a:endParaRPr>
          </a:p>
        </p:txBody>
      </p:sp>
      <p:sp>
        <p:nvSpPr>
          <p:cNvPr id="14" name="TextBox 13">
            <a:extLst>
              <a:ext uri="{FF2B5EF4-FFF2-40B4-BE49-F238E27FC236}">
                <a16:creationId xmlns:a16="http://schemas.microsoft.com/office/drawing/2014/main" id="{C10C2F1D-C43D-41C9-8ADC-6049D9D35C28}"/>
              </a:ext>
            </a:extLst>
          </p:cNvPr>
          <p:cNvSpPr txBox="1">
            <a:spLocks noChangeArrowheads="1"/>
          </p:cNvSpPr>
          <p:nvPr/>
        </p:nvSpPr>
        <p:spPr bwMode="auto">
          <a:xfrm>
            <a:off x="155312" y="3051841"/>
            <a:ext cx="11003272" cy="523220"/>
          </a:xfrm>
          <a:prstGeom prst="rect">
            <a:avLst/>
          </a:prstGeom>
          <a:noFill/>
          <a:ln w="9525">
            <a:noFill/>
            <a:miter lim="800000"/>
            <a:headEnd/>
            <a:tailEnd/>
          </a:ln>
        </p:spPr>
        <p:txBody>
          <a:bodyPr wrap="square">
            <a:spAutoFit/>
          </a:bodyPr>
          <a:lstStyle/>
          <a:p>
            <a:r>
              <a:rPr lang="en-US" altLang="en-US" sz="2800">
                <a:latin typeface="Arial" pitchFamily="34" charset="0"/>
                <a:cs typeface="Arial" pitchFamily="34" charset="0"/>
              </a:rPr>
              <a:t>- Hoạt động đó diễn ra ở đâu? Có những bạn nào cùng tham gia?</a:t>
            </a:r>
            <a:endParaRPr lang="en-US" altLang="en-US" sz="2800" dirty="0">
              <a:latin typeface="Arial" pitchFamily="34" charset="0"/>
              <a:cs typeface="Arial" pitchFamily="34" charset="0"/>
            </a:endParaRPr>
          </a:p>
        </p:txBody>
      </p:sp>
      <p:sp>
        <p:nvSpPr>
          <p:cNvPr id="15" name="TextBox 14">
            <a:extLst>
              <a:ext uri="{FF2B5EF4-FFF2-40B4-BE49-F238E27FC236}">
                <a16:creationId xmlns:a16="http://schemas.microsoft.com/office/drawing/2014/main" id="{C10C2F1D-C43D-41C9-8ADC-6049D9D35C28}"/>
              </a:ext>
            </a:extLst>
          </p:cNvPr>
          <p:cNvSpPr txBox="1">
            <a:spLocks noChangeArrowheads="1"/>
          </p:cNvSpPr>
          <p:nvPr/>
        </p:nvSpPr>
        <p:spPr bwMode="auto">
          <a:xfrm>
            <a:off x="338192" y="3530594"/>
            <a:ext cx="11853808" cy="523220"/>
          </a:xfrm>
          <a:prstGeom prst="rect">
            <a:avLst/>
          </a:prstGeom>
          <a:noFill/>
          <a:ln w="9525">
            <a:noFill/>
            <a:miter lim="800000"/>
            <a:headEnd/>
            <a:tailEnd/>
          </a:ln>
        </p:spPr>
        <p:txBody>
          <a:bodyPr wrap="square">
            <a:spAutoFit/>
          </a:bodyPr>
          <a:lstStyle/>
          <a:p>
            <a:r>
              <a:rPr lang="en-US" altLang="en-US" sz="2800">
                <a:solidFill>
                  <a:srgbClr val="FF0000"/>
                </a:solidFill>
                <a:latin typeface="Arial" pitchFamily="34" charset="0"/>
                <a:cs typeface="Arial" pitchFamily="34" charset="0"/>
              </a:rPr>
              <a:t>trong lớp học, trên sân trường, câu lạc bộ, công viên, khu du lịch, … </a:t>
            </a:r>
            <a:endParaRPr lang="en-US" altLang="en-US" sz="2800" dirty="0">
              <a:solidFill>
                <a:srgbClr val="FF0000"/>
              </a:solidFill>
              <a:latin typeface="Arial" pitchFamily="34" charset="0"/>
              <a:cs typeface="Arial" pitchFamily="34" charset="0"/>
            </a:endParaRPr>
          </a:p>
        </p:txBody>
      </p:sp>
      <p:sp>
        <p:nvSpPr>
          <p:cNvPr id="16" name="TextBox 15">
            <a:extLst>
              <a:ext uri="{FF2B5EF4-FFF2-40B4-BE49-F238E27FC236}">
                <a16:creationId xmlns:a16="http://schemas.microsoft.com/office/drawing/2014/main" id="{C10C2F1D-C43D-41C9-8ADC-6049D9D35C28}"/>
              </a:ext>
            </a:extLst>
          </p:cNvPr>
          <p:cNvSpPr txBox="1">
            <a:spLocks noChangeArrowheads="1"/>
          </p:cNvSpPr>
          <p:nvPr/>
        </p:nvSpPr>
        <p:spPr bwMode="auto">
          <a:xfrm>
            <a:off x="155312" y="4112423"/>
            <a:ext cx="11003272" cy="523220"/>
          </a:xfrm>
          <a:prstGeom prst="rect">
            <a:avLst/>
          </a:prstGeom>
          <a:noFill/>
          <a:ln w="9525">
            <a:noFill/>
            <a:miter lim="800000"/>
            <a:headEnd/>
            <a:tailEnd/>
          </a:ln>
        </p:spPr>
        <p:txBody>
          <a:bodyPr wrap="square">
            <a:spAutoFit/>
          </a:bodyPr>
          <a:lstStyle/>
          <a:p>
            <a:r>
              <a:rPr lang="en-US" altLang="en-US" sz="2800">
                <a:latin typeface="Arial" pitchFamily="34" charset="0"/>
                <a:cs typeface="Arial" pitchFamily="34" charset="0"/>
              </a:rPr>
              <a:t>- Em và các đã làm những việc gì?</a:t>
            </a:r>
            <a:endParaRPr lang="en-US" altLang="en-US" sz="2800" dirty="0">
              <a:latin typeface="Arial" pitchFamily="34" charset="0"/>
              <a:cs typeface="Arial" pitchFamily="34" charset="0"/>
            </a:endParaRPr>
          </a:p>
        </p:txBody>
      </p:sp>
      <p:sp>
        <p:nvSpPr>
          <p:cNvPr id="17" name="TextBox 16">
            <a:extLst>
              <a:ext uri="{FF2B5EF4-FFF2-40B4-BE49-F238E27FC236}">
                <a16:creationId xmlns:a16="http://schemas.microsoft.com/office/drawing/2014/main" id="{C10C2F1D-C43D-41C9-8ADC-6049D9D35C28}"/>
              </a:ext>
            </a:extLst>
          </p:cNvPr>
          <p:cNvSpPr txBox="1">
            <a:spLocks noChangeArrowheads="1"/>
          </p:cNvSpPr>
          <p:nvPr/>
        </p:nvSpPr>
        <p:spPr bwMode="auto">
          <a:xfrm>
            <a:off x="338192" y="4638332"/>
            <a:ext cx="12036688" cy="954107"/>
          </a:xfrm>
          <a:prstGeom prst="rect">
            <a:avLst/>
          </a:prstGeom>
          <a:noFill/>
          <a:ln w="9525">
            <a:noFill/>
            <a:miter lim="800000"/>
            <a:headEnd/>
            <a:tailEnd/>
          </a:ln>
        </p:spPr>
        <p:txBody>
          <a:bodyPr wrap="square">
            <a:spAutoFit/>
          </a:bodyPr>
          <a:lstStyle/>
          <a:p>
            <a:r>
              <a:rPr lang="en-US" altLang="en-US" sz="2800">
                <a:solidFill>
                  <a:srgbClr val="FF0000"/>
                </a:solidFill>
                <a:latin typeface="Arial" pitchFamily="34" charset="0"/>
                <a:cs typeface="Arial" pitchFamily="34" charset="0"/>
              </a:rPr>
              <a:t>vẽ tranh, tập múa, tập hát, trao đổi với bạn trong nhóm, đá bóng, đá cầu, biểu diễn văn nghệ, khám phá thiên nhiên, chăm sóc cây cối, …</a:t>
            </a:r>
            <a:endParaRPr lang="en-US" altLang="en-US" sz="2800" dirty="0">
              <a:solidFill>
                <a:srgbClr val="FF0000"/>
              </a:solidFill>
              <a:latin typeface="Arial" pitchFamily="34" charset="0"/>
              <a:cs typeface="Arial" pitchFamily="34" charset="0"/>
            </a:endParaRPr>
          </a:p>
        </p:txBody>
      </p:sp>
      <p:sp>
        <p:nvSpPr>
          <p:cNvPr id="18" name="TextBox 17">
            <a:extLst>
              <a:ext uri="{FF2B5EF4-FFF2-40B4-BE49-F238E27FC236}">
                <a16:creationId xmlns:a16="http://schemas.microsoft.com/office/drawing/2014/main" id="{C10C2F1D-C43D-41C9-8ADC-6049D9D35C28}"/>
              </a:ext>
            </a:extLst>
          </p:cNvPr>
          <p:cNvSpPr txBox="1">
            <a:spLocks noChangeArrowheads="1"/>
          </p:cNvSpPr>
          <p:nvPr/>
        </p:nvSpPr>
        <p:spPr bwMode="auto">
          <a:xfrm>
            <a:off x="155312" y="5634317"/>
            <a:ext cx="11003272" cy="523220"/>
          </a:xfrm>
          <a:prstGeom prst="rect">
            <a:avLst/>
          </a:prstGeom>
          <a:noFill/>
          <a:ln w="9525">
            <a:noFill/>
            <a:miter lim="800000"/>
            <a:headEnd/>
            <a:tailEnd/>
          </a:ln>
        </p:spPr>
        <p:txBody>
          <a:bodyPr wrap="square">
            <a:spAutoFit/>
          </a:bodyPr>
          <a:lstStyle/>
          <a:p>
            <a:r>
              <a:rPr lang="en-US" altLang="en-US" sz="2800">
                <a:latin typeface="Arial" pitchFamily="34" charset="0"/>
                <a:cs typeface="Arial" pitchFamily="34" charset="0"/>
              </a:rPr>
              <a:t>- Em cảm thấy thế nào khi tham gia hoạt động đó?</a:t>
            </a:r>
            <a:endParaRPr lang="en-US" altLang="en-US" sz="2800" dirty="0">
              <a:latin typeface="Arial" pitchFamily="34" charset="0"/>
              <a:cs typeface="Arial" pitchFamily="34" charset="0"/>
            </a:endParaRPr>
          </a:p>
        </p:txBody>
      </p:sp>
      <p:sp>
        <p:nvSpPr>
          <p:cNvPr id="19" name="TextBox 18">
            <a:extLst>
              <a:ext uri="{FF2B5EF4-FFF2-40B4-BE49-F238E27FC236}">
                <a16:creationId xmlns:a16="http://schemas.microsoft.com/office/drawing/2014/main" id="{C10C2F1D-C43D-41C9-8ADC-6049D9D35C28}"/>
              </a:ext>
            </a:extLst>
          </p:cNvPr>
          <p:cNvSpPr txBox="1">
            <a:spLocks noChangeArrowheads="1"/>
          </p:cNvSpPr>
          <p:nvPr/>
        </p:nvSpPr>
        <p:spPr bwMode="auto">
          <a:xfrm>
            <a:off x="205197" y="6157537"/>
            <a:ext cx="12036688" cy="523220"/>
          </a:xfrm>
          <a:prstGeom prst="rect">
            <a:avLst/>
          </a:prstGeom>
          <a:noFill/>
          <a:ln w="9525">
            <a:noFill/>
            <a:miter lim="800000"/>
            <a:headEnd/>
            <a:tailEnd/>
          </a:ln>
        </p:spPr>
        <p:txBody>
          <a:bodyPr wrap="square">
            <a:spAutoFit/>
          </a:bodyPr>
          <a:lstStyle/>
          <a:p>
            <a:r>
              <a:rPr lang="en-US" altLang="en-US" sz="2800">
                <a:solidFill>
                  <a:srgbClr val="FF0000"/>
                </a:solidFill>
                <a:latin typeface="Arial" pitchFamily="34" charset="0"/>
                <a:cs typeface="Arial" pitchFamily="34" charset="0"/>
              </a:rPr>
              <a:t>  vui vẻ, thích thú, hào hứng, thoải mái, thú vị, hạnh phúc, …</a:t>
            </a:r>
            <a:endParaRPr lang="en-US" altLang="en-US"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540469285"/>
      </p:ext>
    </p:extLst>
  </p:cSld>
  <p:clrMapOvr>
    <a:masterClrMapping/>
  </p:clrMapOvr>
  <mc:AlternateContent xmlns:mc="http://schemas.openxmlformats.org/markup-compatibility/2006" xmlns:p14="http://schemas.microsoft.com/office/powerpoint/2010/main">
    <mc:Choice Requires="p14">
      <p:transition p14:dur="0" advClick="0" advTm="3713"/>
    </mc:Choice>
    <mc:Fallback xmlns="">
      <p:transition advClick="0" advTm="37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0370" y="0"/>
            <a:ext cx="9155226" cy="5970255"/>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112282" y="1986258"/>
            <a:ext cx="3558966" cy="2947736"/>
          </a:xfrm>
          <a:prstGeom prst="rect">
            <a:avLst/>
          </a:prstGeom>
        </p:spPr>
      </p:pic>
      <p:sp>
        <p:nvSpPr>
          <p:cNvPr id="2" name="Rounded Rectangle 1"/>
          <p:cNvSpPr/>
          <p:nvPr/>
        </p:nvSpPr>
        <p:spPr>
          <a:xfrm>
            <a:off x="4735772" y="2142698"/>
            <a:ext cx="5186149" cy="2634017"/>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3600" b="1">
                <a:solidFill>
                  <a:srgbClr val="FF0000"/>
                </a:solidFill>
                <a:latin typeface="Arial" panose="020B0604020202020204" pitchFamily="34" charset="0"/>
                <a:cs typeface="Arial" panose="020B0604020202020204" pitchFamily="34" charset="0"/>
              </a:rPr>
              <a:t>Vở bài tập Tiếng Việt</a:t>
            </a:r>
          </a:p>
          <a:p>
            <a:r>
              <a:rPr lang="en-US" sz="3600" b="1">
                <a:solidFill>
                  <a:srgbClr val="FF0000"/>
                </a:solidFill>
                <a:latin typeface="Arial" panose="020B0604020202020204" pitchFamily="34" charset="0"/>
                <a:cs typeface="Arial" panose="020B0604020202020204" pitchFamily="34" charset="0"/>
              </a:rPr>
              <a:t>Trang 43</a:t>
            </a:r>
          </a:p>
        </p:txBody>
      </p:sp>
    </p:spTree>
    <p:extLst>
      <p:ext uri="{BB962C8B-B14F-4D97-AF65-F5344CB8AC3E}">
        <p14:creationId xmlns:p14="http://schemas.microsoft.com/office/powerpoint/2010/main" val="2421932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028" y="1428739"/>
            <a:ext cx="11957972" cy="5262979"/>
          </a:xfrm>
          <a:prstGeom prst="rect">
            <a:avLst/>
          </a:prstGeom>
          <a:noFill/>
        </p:spPr>
        <p:txBody>
          <a:bodyPr wrap="square" rtlCol="0">
            <a:spAutoFit/>
          </a:bodyPr>
          <a:lstStyle/>
          <a:p>
            <a:pPr>
              <a:lnSpc>
                <a:spcPct val="150000"/>
              </a:lnSpc>
            </a:pPr>
            <a:r>
              <a:rPr lang="en-US" sz="2800" dirty="0">
                <a:latin typeface="Arial" panose="020B0604020202020204" pitchFamily="34" charset="0"/>
                <a:cs typeface="Arial" panose="020B0604020202020204" pitchFamily="34" charset="0"/>
              </a:rPr>
              <a:t>9. </a:t>
            </a:r>
            <a:r>
              <a:rPr lang="en-US" sz="2800" dirty="0" err="1">
                <a:latin typeface="Arial" panose="020B0604020202020204" pitchFamily="34" charset="0"/>
                <a:cs typeface="Arial" panose="020B0604020202020204" pitchFamily="34" charset="0"/>
              </a:rPr>
              <a:t>Viết</a:t>
            </a:r>
            <a:r>
              <a:rPr lang="en-US" sz="2800" dirty="0">
                <a:latin typeface="Arial" panose="020B0604020202020204" pitchFamily="34" charset="0"/>
                <a:cs typeface="Arial" panose="020B0604020202020204" pitchFamily="34" charset="0"/>
              </a:rPr>
              <a:t> 3 – 4 </a:t>
            </a: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tham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cùng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a:t>
            </a:r>
          </a:p>
          <a:p>
            <a:pPr>
              <a:lnSpc>
                <a:spcPct val="150000"/>
              </a:lnSpc>
            </a:pPr>
            <a:r>
              <a:rPr lang="en-US" sz="2800" dirty="0">
                <a:latin typeface="Arial" panose="020B0604020202020204" pitchFamily="34" charset="0"/>
                <a:cs typeface="Arial" panose="020B0604020202020204" pitchFamily="34" charset="0"/>
              </a:rPr>
              <a:t>   G: -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cùng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tham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gì</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Hoạt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diễn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a:t>
            </a:r>
            <a:r>
              <a:rPr lang="en-US" sz="2800" dirty="0">
                <a:latin typeface="Arial" panose="020B0604020202020204" pitchFamily="34" charset="0"/>
                <a:cs typeface="Arial" panose="020B0604020202020204" pitchFamily="34" charset="0"/>
              </a:rPr>
              <a:t> ở </a:t>
            </a:r>
            <a:r>
              <a:rPr lang="en-US" sz="2800" dirty="0" err="1">
                <a:latin typeface="Arial" panose="020B0604020202020204" pitchFamily="34" charset="0"/>
                <a:cs typeface="Arial" panose="020B0604020202020204" pitchFamily="34" charset="0"/>
              </a:rPr>
              <a:t>đâu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cùng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tham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gì</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thấy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cùng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tham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a:t>
            </a:r>
          </a:p>
          <a:p>
            <a:r>
              <a:rPr lang="en-US" sz="280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10C2F1D-C43D-41C9-8ADC-6049D9D35C28}"/>
              </a:ext>
            </a:extLst>
          </p:cNvPr>
          <p:cNvSpPr txBox="1">
            <a:spLocks noChangeArrowheads="1"/>
          </p:cNvSpPr>
          <p:nvPr/>
        </p:nvSpPr>
        <p:spPr bwMode="auto">
          <a:xfrm>
            <a:off x="2128911" y="3847"/>
            <a:ext cx="8189260" cy="523220"/>
          </a:xfrm>
          <a:prstGeom prst="rect">
            <a:avLst/>
          </a:prstGeom>
          <a:noFill/>
          <a:ln w="9525">
            <a:noFill/>
            <a:miter lim="800000"/>
            <a:headEnd/>
            <a:tailEnd/>
          </a:ln>
        </p:spPr>
        <p:txBody>
          <a:bodyPr wrap="square">
            <a:spAutoFit/>
          </a:bodyPr>
          <a:lstStyle/>
          <a:p>
            <a:r>
              <a:rPr lang="en-US" altLang="en-US" sz="2800" u="sng">
                <a:latin typeface="Arial" pitchFamily="34" charset="0"/>
                <a:cs typeface="Arial" pitchFamily="34" charset="0"/>
              </a:rPr>
              <a:t>Luyện </a:t>
            </a:r>
            <a:r>
              <a:rPr lang="en-US" altLang="en-US" sz="2800" u="sng" dirty="0" err="1">
                <a:latin typeface="Arial" pitchFamily="34" charset="0"/>
                <a:cs typeface="Arial" pitchFamily="34" charset="0"/>
              </a:rPr>
              <a:t>tập</a:t>
            </a:r>
            <a:r>
              <a:rPr lang="en-US" altLang="en-US" sz="2800">
                <a:latin typeface="Arial" pitchFamily="34" charset="0"/>
                <a:cs typeface="Arial" pitchFamily="34" charset="0"/>
              </a:rPr>
              <a:t>: </a:t>
            </a:r>
            <a:r>
              <a:rPr lang="en-US" altLang="en-US" sz="2800">
                <a:solidFill>
                  <a:srgbClr val="FF0000"/>
                </a:solidFill>
                <a:latin typeface="Arial" pitchFamily="34" charset="0"/>
                <a:cs typeface="Arial" pitchFamily="34" charset="0"/>
              </a:rPr>
              <a:t> </a:t>
            </a:r>
            <a:endParaRPr lang="en-US" altLang="en-US" sz="2800" dirty="0">
              <a:solidFill>
                <a:srgbClr val="C0000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C10C2F1D-C43D-41C9-8ADC-6049D9D35C28}"/>
              </a:ext>
            </a:extLst>
          </p:cNvPr>
          <p:cNvSpPr txBox="1">
            <a:spLocks noChangeArrowheads="1"/>
          </p:cNvSpPr>
          <p:nvPr/>
        </p:nvSpPr>
        <p:spPr bwMode="auto">
          <a:xfrm>
            <a:off x="4259411" y="474632"/>
            <a:ext cx="6190130" cy="954107"/>
          </a:xfrm>
          <a:prstGeom prst="rect">
            <a:avLst/>
          </a:prstGeom>
          <a:noFill/>
          <a:ln w="9525">
            <a:noFill/>
            <a:miter lim="800000"/>
            <a:headEnd/>
            <a:tailEnd/>
          </a:ln>
        </p:spPr>
        <p:txBody>
          <a:bodyPr wrap="square">
            <a:spAutoFit/>
          </a:bodyPr>
          <a:lstStyle/>
          <a:p>
            <a:r>
              <a:rPr lang="en-US" altLang="en-US" sz="2800">
                <a:solidFill>
                  <a:srgbClr val="FF0000"/>
                </a:solidFill>
                <a:latin typeface="Arial" pitchFamily="34" charset="0"/>
                <a:cs typeface="Arial" pitchFamily="34" charset="0"/>
              </a:rPr>
              <a:t>Viết đoạn văn kể về một hoạt động</a:t>
            </a:r>
          </a:p>
          <a:p>
            <a:r>
              <a:rPr lang="en-US" altLang="en-US" sz="2800">
                <a:solidFill>
                  <a:srgbClr val="FF0000"/>
                </a:solidFill>
                <a:latin typeface="Arial" pitchFamily="34" charset="0"/>
                <a:cs typeface="Arial" pitchFamily="34" charset="0"/>
              </a:rPr>
              <a:t>em tham gia cùng bạn</a:t>
            </a:r>
            <a:endParaRPr lang="en-US" altLang="en-US" sz="28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455073334"/>
      </p:ext>
    </p:extLst>
  </p:cSld>
  <p:clrMapOvr>
    <a:masterClrMapping/>
  </p:clrMapOvr>
  <mc:AlternateContent xmlns:mc="http://schemas.openxmlformats.org/markup-compatibility/2006" xmlns:p14="http://schemas.microsoft.com/office/powerpoint/2010/main">
    <mc:Choice Requires="p14">
      <p:transition p14:dur="0" advClick="0" advTm="3713"/>
    </mc:Choice>
    <mc:Fallback xmlns="">
      <p:transition advClick="0" advTm="37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AD35B0-A4E3-49F2-B4C7-D132D071F1E0}"/>
              </a:ext>
            </a:extLst>
          </p:cNvPr>
          <p:cNvSpPr/>
          <p:nvPr/>
        </p:nvSpPr>
        <p:spPr>
          <a:xfrm>
            <a:off x="1394084" y="1738859"/>
            <a:ext cx="9278913" cy="3970318"/>
          </a:xfrm>
          <a:prstGeom prst="rect">
            <a:avLst/>
          </a:prstGeom>
        </p:spPr>
        <p:txBody>
          <a:bodyPr wrap="square">
            <a:spAutoFit/>
          </a:bodyPr>
          <a:lstStyle/>
          <a:p>
            <a:r>
              <a:rPr lang="en-US" sz="3600" dirty="0">
                <a:latin typeface="+mj-lt"/>
              </a:rPr>
              <a:t>    </a:t>
            </a:r>
            <a:r>
              <a:rPr lang="vi-VN" sz="3600" dirty="0">
                <a:latin typeface="+mj-lt"/>
              </a:rPr>
              <a:t>Nhân dịp chào mừng ngày nhà giáo Việt Nam 20/11, lớp em đã cùng nhau tập luyện một tiết mục văn nghệ.  Chúng em đã chọn hát ca khúc Cô giáo em. Sau nhiều buổi tập luyện chăm chỉ, chúng em đã được biểu diễn trên sân khấu của trường.  Cuối cùng tiết mục đã đạt được giải ba toàn trường.  Em cảm thấy rất vui và hãnh diện</a:t>
            </a:r>
            <a:r>
              <a:rPr lang="vi-VN" dirty="0"/>
              <a:t>.</a:t>
            </a:r>
            <a:endParaRPr lang="en-US" dirty="0"/>
          </a:p>
        </p:txBody>
      </p:sp>
    </p:spTree>
    <p:extLst>
      <p:ext uri="{BB962C8B-B14F-4D97-AF65-F5344CB8AC3E}">
        <p14:creationId xmlns:p14="http://schemas.microsoft.com/office/powerpoint/2010/main" val="15930112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B45AC2-66DB-4DF9-8EF9-B24D008B7070}"/>
              </a:ext>
            </a:extLst>
          </p:cNvPr>
          <p:cNvSpPr/>
          <p:nvPr/>
        </p:nvSpPr>
        <p:spPr>
          <a:xfrm>
            <a:off x="1004341" y="228362"/>
            <a:ext cx="10043410" cy="6001643"/>
          </a:xfrm>
          <a:prstGeom prst="rect">
            <a:avLst/>
          </a:prstGeom>
        </p:spPr>
        <p:txBody>
          <a:bodyPr wrap="square">
            <a:spAutoFit/>
          </a:bodyPr>
          <a:lstStyle/>
          <a:p>
            <a:r>
              <a:rPr lang="en-US" sz="4800" dirty="0">
                <a:latin typeface="+mj-lt"/>
              </a:rPr>
              <a:t>    </a:t>
            </a:r>
            <a:r>
              <a:rPr lang="vi-VN" sz="4800" dirty="0">
                <a:latin typeface="+mj-lt"/>
              </a:rPr>
              <a:t>Hôm qua, em cùng một số bạn trong lớp tham ở lại tổng vệ sinh lớp học. Đầu tiên, chúng em quét dọn lớp học. Sau đó, cả nhóm còn lau các cửa sổ. Một số bạn phụ trách chăm sóc các chậu cậu bên ngoài. Sau khoảng một tiếng, lớp học trở nên sạch sẽ, khang trang hơn. Chúng em cảm thấy rất vui vẻ.</a:t>
            </a:r>
            <a:endParaRPr lang="en-US" sz="4800" dirty="0">
              <a:latin typeface="+mj-lt"/>
            </a:endParaRPr>
          </a:p>
        </p:txBody>
      </p:sp>
    </p:spTree>
    <p:extLst>
      <p:ext uri="{BB962C8B-B14F-4D97-AF65-F5344CB8AC3E}">
        <p14:creationId xmlns:p14="http://schemas.microsoft.com/office/powerpoint/2010/main" val="7235298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14C3E7-EA59-4D96-B892-F67399497D95}"/>
              </a:ext>
            </a:extLst>
          </p:cNvPr>
          <p:cNvSpPr/>
          <p:nvPr/>
        </p:nvSpPr>
        <p:spPr>
          <a:xfrm>
            <a:off x="1641423" y="149503"/>
            <a:ext cx="9121515" cy="6740307"/>
          </a:xfrm>
          <a:prstGeom prst="rect">
            <a:avLst/>
          </a:prstGeom>
        </p:spPr>
        <p:txBody>
          <a:bodyPr wrap="square">
            <a:spAutoFit/>
          </a:bodyPr>
          <a:lstStyle/>
          <a:p>
            <a:r>
              <a:rPr lang="en-US" sz="4800" dirty="0">
                <a:latin typeface="+mj-lt"/>
              </a:rPr>
              <a:t>   </a:t>
            </a:r>
            <a:r>
              <a:rPr lang="vi-VN" sz="4800" dirty="0">
                <a:latin typeface="+mj-lt"/>
              </a:rPr>
              <a:t>Vào giờ ra chơi, em đã cùng các bạn trong nhóm xuống sân trường. Chúng em cùng nhau chơi đá cầu. Bốn nhóm thi đấu với nhau. Em cùng nhóm với bạn Lan. Trận đấu diễn ra rất sôi nổi. Sau mười lăm phút thi đấu, Lan Anh đã giành chiến thắng. Giờ ra chơi hôm đó thật vui vẻ.</a:t>
            </a:r>
            <a:endParaRPr lang="en-US" sz="4800" dirty="0">
              <a:latin typeface="+mj-lt"/>
            </a:endParaRPr>
          </a:p>
        </p:txBody>
      </p:sp>
    </p:spTree>
    <p:extLst>
      <p:ext uri="{BB962C8B-B14F-4D97-AF65-F5344CB8AC3E}">
        <p14:creationId xmlns:p14="http://schemas.microsoft.com/office/powerpoint/2010/main" val="398842269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1068408" y="685801"/>
            <a:ext cx="718619" cy="7742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4" y="3849378"/>
            <a:ext cx="7620000" cy="3206774"/>
          </a:xfrm>
          <a:prstGeom prst="rect">
            <a:avLst/>
          </a:prstGeom>
        </p:spPr>
      </p:pic>
      <p:sp>
        <p:nvSpPr>
          <p:cNvPr id="5" name="Rectangle 4"/>
          <p:cNvSpPr/>
          <p:nvPr/>
        </p:nvSpPr>
        <p:spPr>
          <a:xfrm>
            <a:off x="3760365" y="2967335"/>
            <a:ext cx="4671279" cy="923330"/>
          </a:xfrm>
          <a:prstGeom prst="rect">
            <a:avLst/>
          </a:prstGeom>
          <a:noFill/>
        </p:spPr>
        <p:txBody>
          <a:bodyPr wrap="none" lIns="91440" tIns="45720" rIns="91440" bIns="45720">
            <a:prstTxWarp prst="textArchUp">
              <a:avLst/>
            </a:prstTxWarp>
            <a:spAutoFit/>
          </a:bodyPr>
          <a:lstStyle/>
          <a:p>
            <a:pPr algn="ctr"/>
            <a:r>
              <a:rPr lang="en-US" sz="5400" b="1" cap="none" spc="0" dirty="0" err="1">
                <a:ln w="22225">
                  <a:solidFill>
                    <a:schemeClr val="accent2"/>
                  </a:solidFill>
                  <a:prstDash val="solid"/>
                </a:ln>
                <a:solidFill>
                  <a:schemeClr val="accent2">
                    <a:lumMod val="40000"/>
                    <a:lumOff val="60000"/>
                  </a:schemeClr>
                </a:solidFill>
                <a:effectLst/>
              </a:rPr>
              <a:t>Củng</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cố</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bài</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học</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5489631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292</TotalTime>
  <Words>645</Words>
  <Application>Microsoft Office PowerPoint</Application>
  <PresentationFormat>Widescreen</PresentationFormat>
  <Paragraphs>44</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45</cp:revision>
  <dcterms:created xsi:type="dcterms:W3CDTF">2021-07-29T10:11:41Z</dcterms:created>
  <dcterms:modified xsi:type="dcterms:W3CDTF">2024-11-14T12:47:21Z</dcterms:modified>
</cp:coreProperties>
</file>