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activeX/activeX1.xml" ContentType="application/vnd.ms-office.activeX+xml"/>
  <Override PartName="/ppt/activeX/activeX2.xml" ContentType="application/vnd.ms-office.activeX+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5"/>
  </p:notesMasterIdLst>
  <p:sldIdLst>
    <p:sldId id="345" r:id="rId2"/>
    <p:sldId id="337" r:id="rId3"/>
    <p:sldId id="320" r:id="rId4"/>
    <p:sldId id="359" r:id="rId5"/>
    <p:sldId id="362" r:id="rId6"/>
    <p:sldId id="363" r:id="rId7"/>
    <p:sldId id="364" r:id="rId8"/>
    <p:sldId id="327" r:id="rId9"/>
    <p:sldId id="365" r:id="rId10"/>
    <p:sldId id="366" r:id="rId11"/>
    <p:sldId id="367" r:id="rId12"/>
    <p:sldId id="330" r:id="rId13"/>
    <p:sldId id="351" r:id="rId14"/>
    <p:sldId id="361" r:id="rId15"/>
    <p:sldId id="368" r:id="rId16"/>
    <p:sldId id="369" r:id="rId17"/>
    <p:sldId id="346" r:id="rId18"/>
    <p:sldId id="347" r:id="rId19"/>
    <p:sldId id="338" r:id="rId20"/>
    <p:sldId id="370" r:id="rId21"/>
    <p:sldId id="371" r:id="rId22"/>
    <p:sldId id="357" r:id="rId23"/>
    <p:sldId id="372" r:id="rId24"/>
  </p:sldIdLst>
  <p:sldSz cx="6858000" cy="5143500"/>
  <p:notesSz cx="6858000" cy="9144000"/>
  <p:embeddedFontLst>
    <p:embeddedFont>
      <p:font typeface="HP001" panose="020B0604020202020204" charset="0"/>
      <p:regular r:id="rId26"/>
      <p:bold r:id="rId27"/>
    </p:embeddedFont>
    <p:embeddedFont>
      <p:font typeface="HP001 4 hàng" panose="020B0604020202020204" charset="0"/>
      <p:regular r:id="rId28"/>
      <p:bold r:id="rId29"/>
    </p:embeddedFont>
    <p:embeddedFont>
      <p:font typeface="Kalam" panose="020B0604020202020204" charset="0"/>
      <p:regular r:id="rId30"/>
      <p:bold r:id="rId31"/>
    </p:embeddedFont>
    <p:embeddedFont>
      <p:font typeface="Montserrat"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06" autoAdjust="0"/>
  </p:normalViewPr>
  <p:slideViewPr>
    <p:cSldViewPr snapToGrid="0">
      <p:cViewPr varScale="1">
        <p:scale>
          <a:sx n="85" d="100"/>
          <a:sy n="85" d="100"/>
        </p:scale>
        <p:origin x="1347"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38128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6CBD5DB7-194E-4A45-833C-787C1694C717}"/>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ontrol" Target="../activeX/activeX1.xml"/><Relationship Id="rId7" Type="http://schemas.microsoft.com/office/2007/relationships/hdphoto" Target="../media/hdphoto11.wdp"/><Relationship Id="rId12" Type="http://schemas.openxmlformats.org/officeDocument/2006/relationships/image" Target="../media/image25.wmf"/><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image" Target="../media/image21.png"/><Relationship Id="rId11" Type="http://schemas.microsoft.com/office/2007/relationships/hdphoto" Target="../media/hdphoto8.wdp"/><Relationship Id="rId5" Type="http://schemas.openxmlformats.org/officeDocument/2006/relationships/slideLayout" Target="../slideLayouts/slideLayout1.xml"/><Relationship Id="rId10" Type="http://schemas.openxmlformats.org/officeDocument/2006/relationships/image" Target="../media/image18.png"/><Relationship Id="rId4" Type="http://schemas.openxmlformats.org/officeDocument/2006/relationships/control" Target="../activeX/activeX2.xml"/><Relationship Id="rId9" Type="http://schemas.microsoft.com/office/2007/relationships/hdphoto" Target="../media/hdphoto15.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9.jpg"/><Relationship Id="rId5" Type="http://schemas.openxmlformats.org/officeDocument/2006/relationships/image" Target="../media/image28.png"/><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9.xml"/><Relationship Id="rId5" Type="http://schemas.microsoft.com/office/2007/relationships/hdphoto" Target="../media/hdphoto11.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0.xml"/><Relationship Id="rId5" Type="http://schemas.microsoft.com/office/2007/relationships/hdphoto" Target="../media/hdphoto11.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2.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9.xml"/><Relationship Id="rId4" Type="http://schemas.microsoft.com/office/2007/relationships/hdphoto" Target="../media/hdphoto16.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9.xml"/><Relationship Id="rId6" Type="http://schemas.microsoft.com/office/2007/relationships/hdphoto" Target="../media/hdphoto6.wdp"/><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9.xml"/><Relationship Id="rId6" Type="http://schemas.microsoft.com/office/2007/relationships/hdphoto" Target="../media/hdphoto6.wdp"/><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1.wdp"/><Relationship Id="rId3" Type="http://schemas.openxmlformats.org/officeDocument/2006/relationships/notesSlide" Target="../notesSlides/notesSlide1.xml"/><Relationship Id="rId7" Type="http://schemas.microsoft.com/office/2007/relationships/hdphoto" Target="../media/hdphoto8.wdp"/><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8.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4.png"/><Relationship Id="rId5" Type="http://schemas.microsoft.com/office/2007/relationships/hdphoto" Target="../media/hdphoto13.wdp"/><Relationship Id="rId4" Type="http://schemas.openxmlformats.org/officeDocument/2006/relationships/image" Target="../media/image23.png"/><Relationship Id="rId9"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794361-FF6D-42FE-A073-E795A8CF1F02}"/>
              </a:ext>
            </a:extLst>
          </p:cNvPr>
          <p:cNvSpPr txBox="1"/>
          <p:nvPr/>
        </p:nvSpPr>
        <p:spPr>
          <a:xfrm>
            <a:off x="431418" y="1138825"/>
            <a:ext cx="5971102" cy="735842"/>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Cuối cùng, voi em đã làm theo lời khuyên của voi anh. Sau khi bỏ sừng và râu đi, voi em thấy mình xinh đẹp hẳn lên.</a:t>
            </a:r>
          </a:p>
        </p:txBody>
      </p:sp>
      <p:sp>
        <p:nvSpPr>
          <p:cNvPr id="3" name="TextBox 2">
            <a:extLst>
              <a:ext uri="{FF2B5EF4-FFF2-40B4-BE49-F238E27FC236}">
                <a16:creationId xmlns:a16="http://schemas.microsoft.com/office/drawing/2014/main" id="{6E3178D4-6330-44CF-B6EF-44F70A51AB65}"/>
              </a:ext>
            </a:extLst>
          </p:cNvPr>
          <p:cNvSpPr txBox="1"/>
          <p:nvPr/>
        </p:nvSpPr>
        <p:spPr>
          <a:xfrm>
            <a:off x="455481" y="462148"/>
            <a:ext cx="587267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Cuối cùng, voi em đã làm theo lời khuyên của ai? Kết quả như thế nào?</a:t>
            </a:r>
          </a:p>
        </p:txBody>
      </p:sp>
      <p:sp>
        <p:nvSpPr>
          <p:cNvPr id="4" name="TextBox 3">
            <a:extLst>
              <a:ext uri="{FF2B5EF4-FFF2-40B4-BE49-F238E27FC236}">
                <a16:creationId xmlns:a16="http://schemas.microsoft.com/office/drawing/2014/main" id="{9D37FAF2-F470-4759-81AB-9B3EA75D87AE}"/>
              </a:ext>
            </a:extLst>
          </p:cNvPr>
          <p:cNvSpPr txBox="1"/>
          <p:nvPr/>
        </p:nvSpPr>
        <p:spPr>
          <a:xfrm>
            <a:off x="431418" y="1877524"/>
            <a:ext cx="587267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Em học được điều gì từ câu chuyện của voi em?</a:t>
            </a:r>
          </a:p>
        </p:txBody>
      </p:sp>
      <p:pic>
        <p:nvPicPr>
          <p:cNvPr id="5" name="Picture 4">
            <a:extLst>
              <a:ext uri="{FF2B5EF4-FFF2-40B4-BE49-F238E27FC236}">
                <a16:creationId xmlns:a16="http://schemas.microsoft.com/office/drawing/2014/main" id="{E393DF4B-9063-4F30-AFB4-2C9302134F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222800" y="3002471"/>
            <a:ext cx="4412400" cy="1729123"/>
          </a:xfrm>
          <a:prstGeom prst="rect">
            <a:avLst/>
          </a:prstGeom>
        </p:spPr>
      </p:pic>
      <p:grpSp>
        <p:nvGrpSpPr>
          <p:cNvPr id="6" name="Group 5">
            <a:extLst>
              <a:ext uri="{FF2B5EF4-FFF2-40B4-BE49-F238E27FC236}">
                <a16:creationId xmlns:a16="http://schemas.microsoft.com/office/drawing/2014/main" id="{A07FBCC3-5ABA-4DEB-AA53-1EA369220EB4}"/>
              </a:ext>
            </a:extLst>
          </p:cNvPr>
          <p:cNvGrpSpPr/>
          <p:nvPr/>
        </p:nvGrpSpPr>
        <p:grpSpPr>
          <a:xfrm>
            <a:off x="1594189" y="2383024"/>
            <a:ext cx="3810563" cy="602597"/>
            <a:chOff x="1594189" y="2270452"/>
            <a:chExt cx="3810563" cy="602597"/>
          </a:xfrm>
        </p:grpSpPr>
        <p:sp>
          <p:nvSpPr>
            <p:cNvPr id="7" name="Rectangle: Rounded Corners 6">
              <a:extLst>
                <a:ext uri="{FF2B5EF4-FFF2-40B4-BE49-F238E27FC236}">
                  <a16:creationId xmlns:a16="http://schemas.microsoft.com/office/drawing/2014/main" id="{BE82F17D-D7F7-488D-AEE6-F71868913B58}"/>
                </a:ext>
              </a:extLst>
            </p:cNvPr>
            <p:cNvSpPr/>
            <p:nvPr/>
          </p:nvSpPr>
          <p:spPr>
            <a:xfrm>
              <a:off x="1704975" y="2270452"/>
              <a:ext cx="3558836" cy="602597"/>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85476D79-532C-4239-B0E8-AC1501305745}"/>
                </a:ext>
              </a:extLst>
            </p:cNvPr>
            <p:cNvSpPr txBox="1"/>
            <p:nvPr/>
          </p:nvSpPr>
          <p:spPr>
            <a:xfrm>
              <a:off x="1594189" y="2287302"/>
              <a:ext cx="3810563" cy="553998"/>
            </a:xfrm>
            <a:prstGeom prst="rect">
              <a:avLst/>
            </a:prstGeom>
            <a:noFill/>
          </p:spPr>
          <p:txBody>
            <a:bodyPr wrap="square" rtlCol="0">
              <a:spAutoFit/>
            </a:bodyPr>
            <a:lstStyle/>
            <a:p>
              <a:pPr algn="ctr"/>
              <a:r>
                <a:rPr lang="vi-VN" sz="1500" dirty="0">
                  <a:solidFill>
                    <a:srgbClr val="002060"/>
                  </a:solidFill>
                  <a:latin typeface="UTM Avo" panose="02040603050506020204" pitchFamily="18" charset="0"/>
                  <a:sym typeface="Wingdings" panose="05000000000000000000" pitchFamily="2" charset="2"/>
                </a:rPr>
                <a:t>Mình chỉ xinh đẹp khi là chính mình. Hãy tự tin vào vẻ đẹp của bản thân.</a:t>
              </a:r>
              <a:endParaRPr lang="vi-VN" sz="1500" dirty="0">
                <a:solidFill>
                  <a:srgbClr val="002060"/>
                </a:solidFill>
                <a:latin typeface="UTM Avo" panose="02040603050506020204" pitchFamily="18" charset="0"/>
              </a:endParaRPr>
            </a:p>
          </p:txBody>
        </p:sp>
      </p:grpSp>
    </p:spTree>
    <p:extLst>
      <p:ext uri="{BB962C8B-B14F-4D97-AF65-F5344CB8AC3E}">
        <p14:creationId xmlns:p14="http://schemas.microsoft.com/office/powerpoint/2010/main" val="395954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5B687A-C5D5-4AA2-BF7F-424AD8B6B84B}"/>
              </a:ext>
            </a:extLst>
          </p:cNvPr>
          <p:cNvSpPr txBox="1"/>
          <p:nvPr/>
        </p:nvSpPr>
        <p:spPr>
          <a:xfrm>
            <a:off x="1256202" y="354437"/>
            <a:ext cx="278239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17CCAFE-554B-4298-91F8-752683DD75D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73894" y="432107"/>
            <a:ext cx="582308" cy="525172"/>
          </a:xfrm>
          <a:prstGeom prst="rect">
            <a:avLst/>
          </a:prstGeom>
        </p:spPr>
      </p:pic>
      <p:sp>
        <p:nvSpPr>
          <p:cNvPr id="4" name="TextBox 3">
            <a:extLst>
              <a:ext uri="{FF2B5EF4-FFF2-40B4-BE49-F238E27FC236}">
                <a16:creationId xmlns:a16="http://schemas.microsoft.com/office/drawing/2014/main" id="{5C331BA4-100C-44E6-AEFE-F23C99D5938F}"/>
              </a:ext>
            </a:extLst>
          </p:cNvPr>
          <p:cNvSpPr txBox="1"/>
          <p:nvPr/>
        </p:nvSpPr>
        <p:spPr>
          <a:xfrm>
            <a:off x="746082" y="627869"/>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912C856-9865-4F6C-B999-73C2CDABDF9E}"/>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8746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62231" y="1367726"/>
            <a:ext cx="4737006" cy="553998"/>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Những từ ngữ nào sau đây chỉ hoạt động của voi em?</a:t>
            </a:r>
          </a:p>
        </p:txBody>
      </p:sp>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30" name="Picture 29">
            <a:extLst>
              <a:ext uri="{FF2B5EF4-FFF2-40B4-BE49-F238E27FC236}">
                <a16:creationId xmlns:a16="http://schemas.microsoft.com/office/drawing/2014/main" id="{7959B8DB-0539-42BC-8255-AB298947210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pic>
        <p:nvPicPr>
          <p:cNvPr id="3" name="Picture 2">
            <a:extLst>
              <a:ext uri="{FF2B5EF4-FFF2-40B4-BE49-F238E27FC236}">
                <a16:creationId xmlns:a16="http://schemas.microsoft.com/office/drawing/2014/main" id="{D0FBE766-468F-415A-B745-6171380E384B}"/>
              </a:ext>
            </a:extLst>
          </p:cNvPr>
          <p:cNvPicPr>
            <a:picLocks noChangeAspect="1"/>
          </p:cNvPicPr>
          <p:nvPr/>
        </p:nvPicPr>
        <p:blipFill>
          <a:blip r:embed="rId8">
            <a:clrChange>
              <a:clrFrom>
                <a:srgbClr val="FEFFFF"/>
              </a:clrFrom>
              <a:clrTo>
                <a:srgbClr val="FE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343775" y="1974752"/>
            <a:ext cx="6247526" cy="576695"/>
          </a:xfrm>
          <a:prstGeom prst="rect">
            <a:avLst/>
          </a:prstGeom>
        </p:spPr>
      </p:pic>
      <p:sp>
        <p:nvSpPr>
          <p:cNvPr id="5" name="Oval 4">
            <a:extLst>
              <a:ext uri="{FF2B5EF4-FFF2-40B4-BE49-F238E27FC236}">
                <a16:creationId xmlns:a16="http://schemas.microsoft.com/office/drawing/2014/main" id="{02B3188B-68B5-48EB-A278-DF5386EDB96D}"/>
              </a:ext>
            </a:extLst>
          </p:cNvPr>
          <p:cNvSpPr/>
          <p:nvPr/>
        </p:nvSpPr>
        <p:spPr>
          <a:xfrm>
            <a:off x="343774" y="1921724"/>
            <a:ext cx="1418351"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id="{8595CB70-824C-44B9-8F74-6BEFF4FEC294}"/>
              </a:ext>
            </a:extLst>
          </p:cNvPr>
          <p:cNvSpPr/>
          <p:nvPr/>
        </p:nvSpPr>
        <p:spPr>
          <a:xfrm>
            <a:off x="1914524" y="1921724"/>
            <a:ext cx="1514476"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Oval 33">
            <a:extLst>
              <a:ext uri="{FF2B5EF4-FFF2-40B4-BE49-F238E27FC236}">
                <a16:creationId xmlns:a16="http://schemas.microsoft.com/office/drawing/2014/main" id="{97CBB137-EB0B-48A9-9241-C85AE0228F77}"/>
              </a:ext>
            </a:extLst>
          </p:cNvPr>
          <p:cNvSpPr/>
          <p:nvPr/>
        </p:nvSpPr>
        <p:spPr>
          <a:xfrm>
            <a:off x="4433830" y="1895475"/>
            <a:ext cx="1324094" cy="6850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2F32293C-F65A-4822-BA05-08F90FEC94C0}"/>
              </a:ext>
            </a:extLst>
          </p:cNvPr>
          <p:cNvSpPr txBox="1"/>
          <p:nvPr/>
        </p:nvSpPr>
        <p:spPr>
          <a:xfrm>
            <a:off x="351323" y="2651644"/>
            <a:ext cx="6232430"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Nếu là voi anh, em sẽ nói gì sau khi voi em bỏ sừng và râu?</a:t>
            </a:r>
          </a:p>
        </p:txBody>
      </p:sp>
      <p:pic>
        <p:nvPicPr>
          <p:cNvPr id="36" name="Picture 35">
            <a:extLst>
              <a:ext uri="{FF2B5EF4-FFF2-40B4-BE49-F238E27FC236}">
                <a16:creationId xmlns:a16="http://schemas.microsoft.com/office/drawing/2014/main" id="{A479A6B0-9843-4E47-9FC7-8A273693093D}"/>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flipH="1">
            <a:off x="593956" y="3056991"/>
            <a:ext cx="1320568" cy="1626201"/>
          </a:xfrm>
          <a:prstGeom prst="ellipse">
            <a:avLst/>
          </a:prstGeom>
          <a:ln w="19050">
            <a:solidFill>
              <a:srgbClr val="0070C0"/>
            </a:solidFill>
          </a:ln>
        </p:spPr>
      </p:pic>
      <p:sp>
        <p:nvSpPr>
          <p:cNvPr id="37" name="TextBox 36">
            <a:extLst>
              <a:ext uri="{FF2B5EF4-FFF2-40B4-BE49-F238E27FC236}">
                <a16:creationId xmlns:a16="http://schemas.microsoft.com/office/drawing/2014/main" id="{445284D9-05C2-46BA-A49C-3F1DE8D56F4E}"/>
              </a:ext>
            </a:extLst>
          </p:cNvPr>
          <p:cNvSpPr txBox="1"/>
          <p:nvPr/>
        </p:nvSpPr>
        <p:spPr>
          <a:xfrm>
            <a:off x="1868879" y="3086955"/>
            <a:ext cx="4574577" cy="374590"/>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Em xinh lắm! Hãy luôn tự tin vào chính mình nhé!</a:t>
            </a:r>
          </a:p>
        </p:txBody>
      </p:sp>
    </p:spTree>
    <p:custDataLst>
      <p:tags r:id="rId2"/>
    </p:custDataLst>
    <p:controls>
      <mc:AlternateContent xmlns:mc="http://schemas.openxmlformats.org/markup-compatibility/2006">
        <mc:Choice xmlns:v="urn:schemas-microsoft-com:vml" Requires="v">
          <p:control spid="1032" name="TextBox1" r:id="rId3" imgW="4314960" imgH="376200"/>
        </mc:Choice>
        <mc:Fallback>
          <p:control name="TextBox1" r:id="rId3" imgW="4314960" imgH="376200">
            <p:pic>
              <p:nvPicPr>
                <p:cNvPr id="6" name="TextBox1">
                  <a:extLst>
                    <a:ext uri="{FF2B5EF4-FFF2-40B4-BE49-F238E27FC236}">
                      <a16:creationId xmlns:a16="http://schemas.microsoft.com/office/drawing/2014/main" id="{3E1A41A7-D48E-4BBD-9464-C9AADAE6B04D}"/>
                    </a:ext>
                  </a:extLst>
                </p:cNvPr>
                <p:cNvPicPr>
                  <a:picLocks/>
                </p:cNvPicPr>
                <p:nvPr/>
              </p:nvPicPr>
              <p:blipFill>
                <a:blip r:embed="rId12"/>
                <a:stretch>
                  <a:fillRect/>
                </a:stretch>
              </p:blipFill>
              <p:spPr>
                <a:xfrm>
                  <a:off x="2085975" y="3609975"/>
                  <a:ext cx="4313238" cy="374650"/>
                </a:xfrm>
                <a:prstGeom prst="rect">
                  <a:avLst/>
                </a:prstGeom>
              </p:spPr>
            </p:pic>
          </p:control>
        </mc:Fallback>
      </mc:AlternateContent>
      <mc:AlternateContent xmlns:mc="http://schemas.openxmlformats.org/markup-compatibility/2006">
        <mc:Choice xmlns:v="urn:schemas-microsoft-com:vml" Requires="v">
          <p:control spid="1033" name="TextBox2" r:id="rId4" imgW="4314960" imgH="376200"/>
        </mc:Choice>
        <mc:Fallback>
          <p:control name="TextBox2" r:id="rId4" imgW="4314960" imgH="376200">
            <p:pic>
              <p:nvPicPr>
                <p:cNvPr id="38" name="TextBox2">
                  <a:extLst>
                    <a:ext uri="{FF2B5EF4-FFF2-40B4-BE49-F238E27FC236}">
                      <a16:creationId xmlns:a16="http://schemas.microsoft.com/office/drawing/2014/main" id="{0A745B7D-5A77-4E65-ABA5-E3FBBA59E73F}"/>
                    </a:ext>
                  </a:extLst>
                </p:cNvPr>
                <p:cNvPicPr>
                  <a:picLocks/>
                </p:cNvPicPr>
                <p:nvPr/>
              </p:nvPicPr>
              <p:blipFill>
                <a:blip r:embed="rId12"/>
                <a:stretch>
                  <a:fillRect/>
                </a:stretch>
              </p:blipFill>
              <p:spPr>
                <a:xfrm>
                  <a:off x="2085975" y="4133055"/>
                  <a:ext cx="4313238" cy="374650"/>
                </a:xfrm>
                <a:prstGeom prst="rect">
                  <a:avLst/>
                </a:prstGeom>
              </p:spPr>
            </p:pic>
          </p:control>
        </mc:Fallback>
      </mc:AlternateContent>
    </p:controls>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heel(1)">
                                      <p:cBhvr>
                                        <p:cTn id="21" dur="1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31" grpId="0" animBg="1"/>
      <p:bldP spid="34" grpId="0" animBg="1"/>
      <p:bldP spid="35"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D95E369-22E3-47BF-A4B6-6F6C7AEDEE5A}"/>
              </a:ext>
            </a:extLst>
          </p:cNvPr>
          <p:cNvGrpSpPr/>
          <p:nvPr/>
        </p:nvGrpSpPr>
        <p:grpSpPr>
          <a:xfrm>
            <a:off x="1144267" y="1390819"/>
            <a:ext cx="4405927" cy="3318271"/>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C142A06D-6A13-4C98-BDFE-1220BF5C3858}"/>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819E22F-453E-4F14-A06E-43F5D05DE30E}"/>
              </a:ext>
            </a:extLst>
          </p:cNvPr>
          <p:cNvGrpSpPr/>
          <p:nvPr/>
        </p:nvGrpSpPr>
        <p:grpSpPr>
          <a:xfrm>
            <a:off x="344570" y="617893"/>
            <a:ext cx="1638420" cy="659331"/>
            <a:chOff x="344570" y="617893"/>
            <a:chExt cx="1638420" cy="659331"/>
          </a:xfrm>
        </p:grpSpPr>
        <p:sp>
          <p:nvSpPr>
            <p:cNvPr id="18" name="TextBox 17">
              <a:extLst>
                <a:ext uri="{FF2B5EF4-FFF2-40B4-BE49-F238E27FC236}">
                  <a16:creationId xmlns:a16="http://schemas.microsoft.com/office/drawing/2014/main" id="{8BECD213-7292-4CB1-ABE9-E9F3CE8D0787}"/>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19" name="TextBox 18">
              <a:extLst>
                <a:ext uri="{FF2B5EF4-FFF2-40B4-BE49-F238E27FC236}">
                  <a16:creationId xmlns:a16="http://schemas.microsoft.com/office/drawing/2014/main" id="{DEDBBE2F-5280-4B96-8B8B-925B91DF115D}"/>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sp>
        <p:nvSpPr>
          <p:cNvPr id="20" name="TextBox 19">
            <a:extLst>
              <a:ext uri="{FF2B5EF4-FFF2-40B4-BE49-F238E27FC236}">
                <a16:creationId xmlns:a16="http://schemas.microsoft.com/office/drawing/2014/main" id="{4FA5D0FC-A1C9-4A45-8126-591101B020A3}"/>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621177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 </a:t>
            </a:r>
            <a:r>
              <a:rPr lang="vi-VN" sz="4400" dirty="0">
                <a:solidFill>
                  <a:schemeClr val="accent2"/>
                </a:solidFill>
                <a:latin typeface="HP001" panose="020B0603050302020204" pitchFamily="34" charset="0"/>
                <a:ea typeface="HP001" panose="020B0603050302020204" pitchFamily="34" charset="0"/>
              </a:rPr>
              <a:t>B</a:t>
            </a:r>
            <a:endParaRPr lang="en-US" sz="3600" dirty="0">
              <a:solidFill>
                <a:schemeClr val="accent2"/>
              </a:solidFill>
              <a:latin typeface="HP001" panose="020B0603050302020204" pitchFamily="34" charset="0"/>
              <a:ea typeface="HP001" panose="020B0603050302020204" pitchFamily="34" charset="0"/>
            </a:endParaRPr>
          </a:p>
        </p:txBody>
      </p:sp>
      <p:sp>
        <p:nvSpPr>
          <p:cNvPr id="17" name="TextBox 16">
            <a:extLst>
              <a:ext uri="{FF2B5EF4-FFF2-40B4-BE49-F238E27FC236}">
                <a16:creationId xmlns:a16="http://schemas.microsoft.com/office/drawing/2014/main" id="{90495074-CD09-4CB2-8F23-DB3380F67003}"/>
              </a:ext>
            </a:extLst>
          </p:cNvPr>
          <p:cNvSpPr txBox="1"/>
          <p:nvPr/>
        </p:nvSpPr>
        <p:spPr>
          <a:xfrm>
            <a:off x="862473" y="1280137"/>
            <a:ext cx="5365827" cy="769441"/>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B</a:t>
            </a:r>
            <a:endParaRPr lang="en-US" sz="2000" b="1" dirty="0">
              <a:solidFill>
                <a:schemeClr val="accent1">
                  <a:lumMod val="50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FF1E54EE-364F-4CB8-A739-3EA14450BE4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pic>
        <p:nvPicPr>
          <p:cNvPr id="3" name="Picture 2" descr="A picture containing shoji, window&#10;&#10;Description automatically generated">
            <a:extLst>
              <a:ext uri="{FF2B5EF4-FFF2-40B4-BE49-F238E27FC236}">
                <a16:creationId xmlns:a16="http://schemas.microsoft.com/office/drawing/2014/main" id="{AB3FB2D1-7367-4730-875E-E0C3AA4E8CB2}"/>
              </a:ext>
            </a:extLst>
          </p:cNvPr>
          <p:cNvPicPr>
            <a:picLocks noChangeAspect="1"/>
          </p:cNvPicPr>
          <p:nvPr/>
        </p:nvPicPr>
        <p:blipFill rotWithShape="1">
          <a:blip r:embed="rId5"/>
          <a:srcRect r="51724"/>
          <a:stretch/>
        </p:blipFill>
        <p:spPr>
          <a:xfrm>
            <a:off x="978859" y="1974977"/>
            <a:ext cx="2566527" cy="2658175"/>
          </a:xfrm>
          <a:prstGeom prst="rect">
            <a:avLst/>
          </a:prstGeom>
        </p:spPr>
      </p:pic>
      <p:pic>
        <p:nvPicPr>
          <p:cNvPr id="6" name="Picture 5" descr="Diagram&#10;&#10;Description automatically generated">
            <a:extLst>
              <a:ext uri="{FF2B5EF4-FFF2-40B4-BE49-F238E27FC236}">
                <a16:creationId xmlns:a16="http://schemas.microsoft.com/office/drawing/2014/main" id="{BA44BD01-A95E-4249-91B1-728A23C9574E}"/>
              </a:ext>
            </a:extLst>
          </p:cNvPr>
          <p:cNvPicPr>
            <a:picLocks noChangeAspect="1"/>
          </p:cNvPicPr>
          <p:nvPr/>
        </p:nvPicPr>
        <p:blipFill rotWithShape="1">
          <a:blip r:embed="rId6"/>
          <a:srcRect l="11236" t="21296" r="8354" b="21852"/>
          <a:stretch/>
        </p:blipFill>
        <p:spPr>
          <a:xfrm>
            <a:off x="3848101" y="2893818"/>
            <a:ext cx="1807506" cy="1807507"/>
          </a:xfrm>
          <a:prstGeom prst="rect">
            <a:avLst/>
          </a:prstGeom>
        </p:spPr>
      </p:pic>
    </p:spTree>
    <p:custDataLst>
      <p:tags r:id="rId1"/>
    </p:custDataLst>
    <p:extLst>
      <p:ext uri="{BB962C8B-B14F-4D97-AF65-F5344CB8AC3E}">
        <p14:creationId xmlns:p14="http://schemas.microsoft.com/office/powerpoint/2010/main" val="23337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998AA-F9D0-4978-83D3-C3626EE40AA7}"/>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B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vừa)</a:t>
            </a:r>
            <a:endParaRPr lang="en-US" sz="1800" b="1" dirty="0">
              <a:solidFill>
                <a:schemeClr val="accent1">
                  <a:lumMod val="50000"/>
                </a:schemeClr>
              </a:solidFill>
              <a:latin typeface="UTM Avo" panose="02040603050506020204" pitchFamily="18" charset="0"/>
            </a:endParaRPr>
          </a:p>
        </p:txBody>
      </p:sp>
      <p:pic>
        <p:nvPicPr>
          <p:cNvPr id="3" name="B">
            <a:hlinkClick r:id="" action="ppaction://media"/>
            <a:extLst>
              <a:ext uri="{FF2B5EF4-FFF2-40B4-BE49-F238E27FC236}">
                <a16:creationId xmlns:a16="http://schemas.microsoft.com/office/drawing/2014/main" id="{D1B8F9AD-5B88-4E32-BA20-A73C8C4B8D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0460" y="1236664"/>
            <a:ext cx="5293305" cy="3387960"/>
          </a:xfrm>
          <a:prstGeom prst="rect">
            <a:avLst/>
          </a:prstGeom>
        </p:spPr>
      </p:pic>
    </p:spTree>
    <p:extLst>
      <p:ext uri="{BB962C8B-B14F-4D97-AF65-F5344CB8AC3E}">
        <p14:creationId xmlns:p14="http://schemas.microsoft.com/office/powerpoint/2010/main" val="222787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5DF927-EC1A-40A5-9D38-35A721B3AFB8}"/>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B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nhỏ)</a:t>
            </a:r>
            <a:endParaRPr lang="en-US" sz="1800" b="1" dirty="0">
              <a:solidFill>
                <a:schemeClr val="accent1">
                  <a:lumMod val="50000"/>
                </a:schemeClr>
              </a:solidFill>
              <a:latin typeface="UTM Avo" panose="02040603050506020204" pitchFamily="18" charset="0"/>
            </a:endParaRPr>
          </a:p>
        </p:txBody>
      </p:sp>
      <p:pic>
        <p:nvPicPr>
          <p:cNvPr id="3" name="B">
            <a:hlinkClick r:id="" action="ppaction://media"/>
            <a:extLst>
              <a:ext uri="{FF2B5EF4-FFF2-40B4-BE49-F238E27FC236}">
                <a16:creationId xmlns:a16="http://schemas.microsoft.com/office/drawing/2014/main" id="{D862FCE5-9918-4D2F-9A44-E33B974AEC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0870" y="1377715"/>
            <a:ext cx="3771336" cy="3389226"/>
          </a:xfrm>
          <a:prstGeom prst="rect">
            <a:avLst/>
          </a:prstGeom>
        </p:spPr>
      </p:pic>
    </p:spTree>
    <p:extLst>
      <p:ext uri="{BB962C8B-B14F-4D97-AF65-F5344CB8AC3E}">
        <p14:creationId xmlns:p14="http://schemas.microsoft.com/office/powerpoint/2010/main" val="416052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sp>
        <p:nvSpPr>
          <p:cNvPr id="7" name="TextBox 6">
            <a:extLst>
              <a:ext uri="{FF2B5EF4-FFF2-40B4-BE49-F238E27FC236}">
                <a16:creationId xmlns:a16="http://schemas.microsoft.com/office/drawing/2014/main" id="{D5A14ACB-BA2A-42D1-98F7-CA57672DDE68}"/>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grpSp>
        <p:nvGrpSpPr>
          <p:cNvPr id="8" name="Group 7">
            <a:extLst>
              <a:ext uri="{FF2B5EF4-FFF2-40B4-BE49-F238E27FC236}">
                <a16:creationId xmlns:a16="http://schemas.microsoft.com/office/drawing/2014/main" id="{233F8E6D-9AC2-4331-A7C4-05CC848F23A0}"/>
              </a:ext>
            </a:extLst>
          </p:cNvPr>
          <p:cNvGrpSpPr/>
          <p:nvPr/>
        </p:nvGrpSpPr>
        <p:grpSpPr>
          <a:xfrm>
            <a:off x="437726" y="1797843"/>
            <a:ext cx="6224838" cy="892832"/>
            <a:chOff x="418676" y="2043957"/>
            <a:chExt cx="6224838" cy="892832"/>
          </a:xfrm>
        </p:grpSpPr>
        <p:pic>
          <p:nvPicPr>
            <p:cNvPr id="9" name="Picture 8">
              <a:extLst>
                <a:ext uri="{FF2B5EF4-FFF2-40B4-BE49-F238E27FC236}">
                  <a16:creationId xmlns:a16="http://schemas.microsoft.com/office/drawing/2014/main" id="{7D825A87-34B8-4C08-A6CD-491543AA1F38}"/>
                </a:ext>
              </a:extLst>
            </p:cNvPr>
            <p:cNvPicPr>
              <a:picLocks noChangeAspect="1"/>
            </p:cNvPicPr>
            <p:nvPr/>
          </p:nvPicPr>
          <p:blipFill rotWithShape="1">
            <a:blip r:embed="rId3"/>
            <a:srcRect l="1" r="27106" b="84500"/>
            <a:stretch/>
          </p:blipFill>
          <p:spPr>
            <a:xfrm>
              <a:off x="418676" y="2043957"/>
              <a:ext cx="6020648" cy="892832"/>
            </a:xfrm>
            <a:prstGeom prst="rect">
              <a:avLst/>
            </a:prstGeom>
          </p:spPr>
        </p:pic>
        <p:sp>
          <p:nvSpPr>
            <p:cNvPr id="11" name="TextBox 10">
              <a:extLst>
                <a:ext uri="{FF2B5EF4-FFF2-40B4-BE49-F238E27FC236}">
                  <a16:creationId xmlns:a16="http://schemas.microsoft.com/office/drawing/2014/main" id="{B587FF6E-AB2B-43A3-AB65-0FC2F75F5A7E}"/>
                </a:ext>
              </a:extLst>
            </p:cNvPr>
            <p:cNvSpPr txBox="1"/>
            <p:nvPr/>
          </p:nvSpPr>
          <p:spPr>
            <a:xfrm>
              <a:off x="461599" y="2333679"/>
              <a:ext cx="6181915" cy="523220"/>
            </a:xfrm>
            <a:prstGeom prst="rect">
              <a:avLst/>
            </a:prstGeom>
            <a:noFill/>
          </p:spPr>
          <p:txBody>
            <a:bodyPr wrap="square">
              <a:spAutoFit/>
            </a:bodyPr>
            <a:lstStyle/>
            <a:p>
              <a:r>
                <a:rPr lang="vi-VN" sz="2800" dirty="0">
                  <a:solidFill>
                    <a:srgbClr val="FF0000"/>
                  </a:solidFill>
                  <a:latin typeface="HP001 4 hàng" panose="020B0603050302020204" pitchFamily="34" charset="0"/>
                </a:rPr>
                <a:t>Bạn </a:t>
              </a:r>
              <a:r>
                <a:rPr lang="el-GR" sz="2800" dirty="0">
                  <a:solidFill>
                    <a:srgbClr val="FF0000"/>
                  </a:solidFill>
                  <a:latin typeface="HP001 4 hàng" panose="020B0603050302020204" pitchFamily="34" charset="0"/>
                </a:rPr>
                <a:t>χ</a:t>
              </a:r>
              <a:r>
                <a:rPr lang="vi-VN" sz="2800" dirty="0">
                  <a:solidFill>
                    <a:srgbClr val="FF0000"/>
                  </a:solidFill>
                  <a:latin typeface="HP001 4 hàng" panose="020B0603050302020204" pitchFamily="34" charset="0"/>
                </a:rPr>
                <a:t>ǩ chia sẻ ngĠ </a:t>
              </a:r>
              <a:r>
                <a:rPr lang="el-GR" sz="2800" dirty="0">
                  <a:solidFill>
                    <a:srgbClr val="FF0000"/>
                  </a:solidFill>
                  <a:latin typeface="HP001 4 hàng" panose="020B0603050302020204" pitchFamily="34" charset="0"/>
                </a:rPr>
                <a:t>λ</a:t>
              </a:r>
              <a:r>
                <a:rPr lang="vi-VN" sz="2800" dirty="0">
                  <a:solidFill>
                    <a:srgbClr val="FF0000"/>
                  </a:solidFill>
                  <a:latin typeface="HP001 4 hàng" panose="020B0603050302020204" pitchFamily="34" charset="0"/>
                </a:rPr>
                <a:t>ǽi.</a:t>
              </a:r>
              <a:endParaRPr lang="en-US" sz="2800" dirty="0">
                <a:solidFill>
                  <a:srgbClr val="FF0000"/>
                </a:solidFill>
                <a:latin typeface="HP001 4 hàng" panose="020B0603050302020204" pitchFamily="34" charset="0"/>
              </a:endParaRPr>
            </a:p>
          </p:txBody>
        </p:sp>
      </p:grpSp>
      <p:sp>
        <p:nvSpPr>
          <p:cNvPr id="14" name="TextBox 13">
            <a:extLst>
              <a:ext uri="{FF2B5EF4-FFF2-40B4-BE49-F238E27FC236}">
                <a16:creationId xmlns:a16="http://schemas.microsoft.com/office/drawing/2014/main" id="{A00E950B-C8BB-4935-91C5-B7A3E6C7EADE}"/>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id="{41A12120-69C0-4ED1-8941-E290F22F507E}"/>
              </a:ext>
            </a:extLst>
          </p:cNvPr>
          <p:cNvSpPr txBox="1"/>
          <p:nvPr/>
        </p:nvSpPr>
        <p:spPr>
          <a:xfrm>
            <a:off x="789460" y="3037425"/>
            <a:ext cx="1335888"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B</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9" name="TextBox 18">
            <a:extLst>
              <a:ext uri="{FF2B5EF4-FFF2-40B4-BE49-F238E27FC236}">
                <a16:creationId xmlns:a16="http://schemas.microsoft.com/office/drawing/2014/main" id="{972CBE13-D5C9-4C68-A64A-97B98D96ED0B}"/>
              </a:ext>
            </a:extLst>
          </p:cNvPr>
          <p:cNvSpPr txBox="1"/>
          <p:nvPr/>
        </p:nvSpPr>
        <p:spPr>
          <a:xfrm>
            <a:off x="789460" y="4323881"/>
            <a:ext cx="6119826" cy="473206"/>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800" dirty="0">
                <a:solidFill>
                  <a:schemeClr val="accent6">
                    <a:lumMod val="75000"/>
                  </a:schemeClr>
                </a:solidFill>
                <a:latin typeface="HP001" panose="020B0603050302020204" pitchFamily="34" charset="0"/>
                <a:ea typeface="HP001" panose="020B0603050302020204" pitchFamily="34" charset="0"/>
              </a:rPr>
              <a:t>B, b, h,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3" name="Picture 12">
            <a:extLst>
              <a:ext uri="{FF2B5EF4-FFF2-40B4-BE49-F238E27FC236}">
                <a16:creationId xmlns:a16="http://schemas.microsoft.com/office/drawing/2014/main" id="{497B10A3-DD42-4DE1-B157-73FCB17FA8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178177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5" name="Picture 2" descr="Student Writing (#4) | Free SVG">
            <a:extLst>
              <a:ext uri="{FF2B5EF4-FFF2-40B4-BE49-F238E27FC236}">
                <a16:creationId xmlns:a16="http://schemas.microsoft.com/office/drawing/2014/main" id="{0A965514-ECAF-4850-8ADD-D39DABD67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C03E65-CE96-43DC-BA78-7E52DB0E7929}"/>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một</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id="{A520E315-4793-4736-9A90-CF4717885F6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3438970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D95E369-22E3-47BF-A4B6-6F6C7AEDEE5A}"/>
              </a:ext>
            </a:extLst>
          </p:cNvPr>
          <p:cNvGrpSpPr/>
          <p:nvPr/>
        </p:nvGrpSpPr>
        <p:grpSpPr>
          <a:xfrm>
            <a:off x="825296" y="1401452"/>
            <a:ext cx="4405927" cy="3318271"/>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3076" name="Picture 4">
            <a:extLst>
              <a:ext uri="{FF2B5EF4-FFF2-40B4-BE49-F238E27FC236}">
                <a16:creationId xmlns:a16="http://schemas.microsoft.com/office/drawing/2014/main" id="{7A146967-3A9E-4CF5-970E-3317318D5A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7A39B3B-9446-4199-9273-6083331CBB1C}"/>
              </a:ext>
            </a:extLst>
          </p:cNvPr>
          <p:cNvGrpSpPr/>
          <p:nvPr/>
        </p:nvGrpSpPr>
        <p:grpSpPr>
          <a:xfrm>
            <a:off x="344570" y="617893"/>
            <a:ext cx="1638420" cy="659331"/>
            <a:chOff x="344570" y="617893"/>
            <a:chExt cx="1638420" cy="659331"/>
          </a:xfrm>
        </p:grpSpPr>
        <p:sp>
          <p:nvSpPr>
            <p:cNvPr id="18" name="TextBox 17">
              <a:extLst>
                <a:ext uri="{FF2B5EF4-FFF2-40B4-BE49-F238E27FC236}">
                  <a16:creationId xmlns:a16="http://schemas.microsoft.com/office/drawing/2014/main" id="{BE4CC1D7-96A8-4048-937C-A08AC4EC5D7C}"/>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19" name="TextBox 18">
              <a:extLst>
                <a:ext uri="{FF2B5EF4-FFF2-40B4-BE49-F238E27FC236}">
                  <a16:creationId xmlns:a16="http://schemas.microsoft.com/office/drawing/2014/main" id="{5AA234C6-5DB3-458E-94F3-8B0EB4FF5F14}"/>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sp>
        <p:nvSpPr>
          <p:cNvPr id="20" name="TextBox 19">
            <a:extLst>
              <a:ext uri="{FF2B5EF4-FFF2-40B4-BE49-F238E27FC236}">
                <a16:creationId xmlns:a16="http://schemas.microsoft.com/office/drawing/2014/main" id="{9C45B72B-1EAA-49B4-AE23-FF5EC34F700D}"/>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729608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144267" y="1390819"/>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2791106" y="3114377"/>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174309" y="2679404"/>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pic>
        <p:nvPicPr>
          <p:cNvPr id="2052" name="Picture 4">
            <a:extLst>
              <a:ext uri="{FF2B5EF4-FFF2-40B4-BE49-F238E27FC236}">
                <a16:creationId xmlns:a16="http://schemas.microsoft.com/office/drawing/2014/main" id="{52354FA0-88C8-4F5C-A6E1-0274A536B6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6560"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9983969B-B558-41BA-B8EC-A99631758656}"/>
              </a:ext>
            </a:extLst>
          </p:cNvPr>
          <p:cNvGrpSpPr/>
          <p:nvPr/>
        </p:nvGrpSpPr>
        <p:grpSpPr>
          <a:xfrm>
            <a:off x="344570" y="617893"/>
            <a:ext cx="1638420" cy="659331"/>
            <a:chOff x="344570" y="617893"/>
            <a:chExt cx="1638420" cy="659331"/>
          </a:xfrm>
        </p:grpSpPr>
        <p:sp>
          <p:nvSpPr>
            <p:cNvPr id="18" name="TextBox 17">
              <a:extLst>
                <a:ext uri="{FF2B5EF4-FFF2-40B4-BE49-F238E27FC236}">
                  <a16:creationId xmlns:a16="http://schemas.microsoft.com/office/drawing/2014/main" id="{CB5DC6C7-3AFE-4533-A4C5-775480D6F0E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19" name="TextBox 18">
              <a:extLst>
                <a:ext uri="{FF2B5EF4-FFF2-40B4-BE49-F238E27FC236}">
                  <a16:creationId xmlns:a16="http://schemas.microsoft.com/office/drawing/2014/main" id="{6135869A-D051-4BB9-9C6D-2E7E168ABC18}"/>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sp>
        <p:nvSpPr>
          <p:cNvPr id="20" name="TextBox 19">
            <a:extLst>
              <a:ext uri="{FF2B5EF4-FFF2-40B4-BE49-F238E27FC236}">
                <a16:creationId xmlns:a16="http://schemas.microsoft.com/office/drawing/2014/main" id="{A23F8822-3DF0-4804-8011-73013EEBA6EB}"/>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93849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fltVal val="0"/>
                                          </p:val>
                                        </p:tav>
                                        <p:tav tm="100000">
                                          <p:val>
                                            <p:strVal val="#ppt_w"/>
                                          </p:val>
                                        </p:tav>
                                      </p:tavLst>
                                    </p:anim>
                                    <p:anim calcmode="lin" valueType="num">
                                      <p:cBhvr>
                                        <p:cTn id="17" dur="1000" fill="hold"/>
                                        <p:tgtEl>
                                          <p:spTgt spid="21"/>
                                        </p:tgtEl>
                                        <p:attrNameLst>
                                          <p:attrName>ppt_h</p:attrName>
                                        </p:attrNameLst>
                                      </p:cBhvr>
                                      <p:tavLst>
                                        <p:tav tm="0">
                                          <p:val>
                                            <p:fltVal val="0"/>
                                          </p:val>
                                        </p:tav>
                                        <p:tav tm="100000">
                                          <p:val>
                                            <p:strVal val="#ppt_h"/>
                                          </p:val>
                                        </p:tav>
                                      </p:tavLst>
                                    </p:anim>
                                    <p:anim calcmode="lin" valueType="num">
                                      <p:cBhvr>
                                        <p:cTn id="18" dur="1000" fill="hold"/>
                                        <p:tgtEl>
                                          <p:spTgt spid="21"/>
                                        </p:tgtEl>
                                        <p:attrNameLst>
                                          <p:attrName>style.rotation</p:attrName>
                                        </p:attrNameLst>
                                      </p:cBhvr>
                                      <p:tavLst>
                                        <p:tav tm="0">
                                          <p:val>
                                            <p:fltVal val="90"/>
                                          </p:val>
                                        </p:tav>
                                        <p:tav tm="100000">
                                          <p:val>
                                            <p:fltVal val="0"/>
                                          </p:val>
                                        </p:tav>
                                      </p:tavLst>
                                    </p:anim>
                                    <p:animEffect transition="in" filter="fade">
                                      <p:cBhvr>
                                        <p:cTn id="19" dur="1000"/>
                                        <p:tgtEl>
                                          <p:spTgt spid="21"/>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2500"/>
                            </p:stCondLst>
                            <p:childTnLst>
                              <p:par>
                                <p:cTn id="33" presetID="45" presetClass="entr" presetSubtype="0" fill="hold" nodeType="after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2000"/>
                                        <p:tgtEl>
                                          <p:spTgt spid="2052"/>
                                        </p:tgtEl>
                                      </p:cBhvr>
                                    </p:animEffect>
                                    <p:anim calcmode="lin" valueType="num">
                                      <p:cBhvr>
                                        <p:cTn id="36" dur="2000" fill="hold"/>
                                        <p:tgtEl>
                                          <p:spTgt spid="2052"/>
                                        </p:tgtEl>
                                        <p:attrNameLst>
                                          <p:attrName>ppt_w</p:attrName>
                                        </p:attrNameLst>
                                      </p:cBhvr>
                                      <p:tavLst>
                                        <p:tav tm="0" fmla="#ppt_w*sin(2.5*pi*$)">
                                          <p:val>
                                            <p:fltVal val="0"/>
                                          </p:val>
                                        </p:tav>
                                        <p:tav tm="100000">
                                          <p:val>
                                            <p:fltVal val="1"/>
                                          </p:val>
                                        </p:tav>
                                      </p:tavLst>
                                    </p:anim>
                                    <p:anim calcmode="lin" valueType="num">
                                      <p:cBhvr>
                                        <p:cTn id="37"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FF9CC8-BCC0-4876-919F-2296B2B78F50}"/>
              </a:ext>
            </a:extLst>
          </p:cNvPr>
          <p:cNvSpPr txBox="1"/>
          <p:nvPr/>
        </p:nvSpPr>
        <p:spPr>
          <a:xfrm>
            <a:off x="514899" y="403066"/>
            <a:ext cx="5828202" cy="553998"/>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Quan sát tranh, nói tên các nhân vật và sự việc được thể hiện trong tranh.</a:t>
            </a:r>
          </a:p>
        </p:txBody>
      </p:sp>
      <p:pic>
        <p:nvPicPr>
          <p:cNvPr id="3" name="Picture 2">
            <a:extLst>
              <a:ext uri="{FF2B5EF4-FFF2-40B4-BE49-F238E27FC236}">
                <a16:creationId xmlns:a16="http://schemas.microsoft.com/office/drawing/2014/main" id="{5B9B14E0-D0E3-40D7-9A32-0D1AE63BD0C9}"/>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46559" b="49610"/>
          <a:stretch/>
        </p:blipFill>
        <p:spPr>
          <a:xfrm>
            <a:off x="804171" y="900539"/>
            <a:ext cx="2130415" cy="1556105"/>
          </a:xfrm>
          <a:prstGeom prst="rect">
            <a:avLst/>
          </a:prstGeom>
        </p:spPr>
      </p:pic>
      <p:pic>
        <p:nvPicPr>
          <p:cNvPr id="4" name="Picture 3">
            <a:extLst>
              <a:ext uri="{FF2B5EF4-FFF2-40B4-BE49-F238E27FC236}">
                <a16:creationId xmlns:a16="http://schemas.microsoft.com/office/drawing/2014/main" id="{553A08D5-F518-4F1E-972F-569229D5D3EC}"/>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3671" t="-390" r="417" b="50000"/>
          <a:stretch/>
        </p:blipFill>
        <p:spPr>
          <a:xfrm>
            <a:off x="3863974" y="900538"/>
            <a:ext cx="1830277" cy="1556105"/>
          </a:xfrm>
          <a:prstGeom prst="rect">
            <a:avLst/>
          </a:prstGeom>
        </p:spPr>
      </p:pic>
      <p:pic>
        <p:nvPicPr>
          <p:cNvPr id="5" name="Picture 4">
            <a:extLst>
              <a:ext uri="{FF2B5EF4-FFF2-40B4-BE49-F238E27FC236}">
                <a16:creationId xmlns:a16="http://schemas.microsoft.com/office/drawing/2014/main" id="{4B90B65F-B6E3-4A3A-91FD-58982B5F5C78}"/>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715" t="50000" r="47021" b="-390"/>
          <a:stretch/>
        </p:blipFill>
        <p:spPr>
          <a:xfrm>
            <a:off x="1010536" y="2848416"/>
            <a:ext cx="1924050" cy="1556105"/>
          </a:xfrm>
          <a:prstGeom prst="rect">
            <a:avLst/>
          </a:prstGeom>
        </p:spPr>
      </p:pic>
      <p:pic>
        <p:nvPicPr>
          <p:cNvPr id="6" name="Picture 5">
            <a:extLst>
              <a:ext uri="{FF2B5EF4-FFF2-40B4-BE49-F238E27FC236}">
                <a16:creationId xmlns:a16="http://schemas.microsoft.com/office/drawing/2014/main" id="{0077BC35-F816-4EB5-B809-94CBD89BB316}"/>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4088" t="50000" b="-390"/>
          <a:stretch/>
        </p:blipFill>
        <p:spPr>
          <a:xfrm>
            <a:off x="3863974" y="2848416"/>
            <a:ext cx="1830277" cy="1556105"/>
          </a:xfrm>
          <a:prstGeom prst="rect">
            <a:avLst/>
          </a:prstGeom>
        </p:spPr>
      </p:pic>
      <p:sp>
        <p:nvSpPr>
          <p:cNvPr id="7" name="TextBox 6">
            <a:extLst>
              <a:ext uri="{FF2B5EF4-FFF2-40B4-BE49-F238E27FC236}">
                <a16:creationId xmlns:a16="http://schemas.microsoft.com/office/drawing/2014/main" id="{4E3AF38F-EBC1-4F5A-A73B-A61F865723FD}"/>
              </a:ext>
            </a:extLst>
          </p:cNvPr>
          <p:cNvSpPr txBox="1"/>
          <p:nvPr/>
        </p:nvSpPr>
        <p:spPr>
          <a:xfrm>
            <a:off x="403869" y="2401009"/>
            <a:ext cx="3137384" cy="461665"/>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Voi em hỏi voi anh: “Em có xinh không?”. Voi anh trả lời: “Em xinh lắm!”</a:t>
            </a:r>
          </a:p>
        </p:txBody>
      </p:sp>
      <p:sp>
        <p:nvSpPr>
          <p:cNvPr id="8" name="Rounded Rectangle 11">
            <a:extLst>
              <a:ext uri="{FF2B5EF4-FFF2-40B4-BE49-F238E27FC236}">
                <a16:creationId xmlns:a16="http://schemas.microsoft.com/office/drawing/2014/main" id="{6A792F9D-0A68-4153-A5E5-10F2553387C7}"/>
              </a:ext>
            </a:extLst>
          </p:cNvPr>
          <p:cNvSpPr/>
          <p:nvPr/>
        </p:nvSpPr>
        <p:spPr>
          <a:xfrm>
            <a:off x="514899" y="1910811"/>
            <a:ext cx="951951"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70C0"/>
                </a:solidFill>
                <a:latin typeface="UTM Avo" panose="02040603050506020204" pitchFamily="18" charset="0"/>
              </a:rPr>
              <a:t>voi em</a:t>
            </a:r>
            <a:endParaRPr lang="en-US" sz="1600" dirty="0">
              <a:solidFill>
                <a:srgbClr val="0070C0"/>
              </a:solidFill>
              <a:latin typeface="UTM Avo" panose="02040603050506020204" pitchFamily="18" charset="0"/>
            </a:endParaRPr>
          </a:p>
        </p:txBody>
      </p:sp>
      <p:sp>
        <p:nvSpPr>
          <p:cNvPr id="9" name="Rounded Rectangle 11">
            <a:extLst>
              <a:ext uri="{FF2B5EF4-FFF2-40B4-BE49-F238E27FC236}">
                <a16:creationId xmlns:a16="http://schemas.microsoft.com/office/drawing/2014/main" id="{F85FD5B0-0A32-4FA3-899E-03143E01803A}"/>
              </a:ext>
            </a:extLst>
          </p:cNvPr>
          <p:cNvSpPr/>
          <p:nvPr/>
        </p:nvSpPr>
        <p:spPr>
          <a:xfrm>
            <a:off x="3428998" y="3087865"/>
            <a:ext cx="951951"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70C0"/>
                </a:solidFill>
                <a:latin typeface="UTM Avo" panose="02040603050506020204" pitchFamily="18" charset="0"/>
              </a:rPr>
              <a:t>voi anh</a:t>
            </a:r>
            <a:endParaRPr lang="en-US" sz="1600" dirty="0">
              <a:solidFill>
                <a:srgbClr val="0070C0"/>
              </a:solidFill>
              <a:latin typeface="UTM Avo" panose="02040603050506020204" pitchFamily="18" charset="0"/>
            </a:endParaRPr>
          </a:p>
        </p:txBody>
      </p:sp>
      <p:sp>
        <p:nvSpPr>
          <p:cNvPr id="10" name="Rounded Rectangle 11">
            <a:extLst>
              <a:ext uri="{FF2B5EF4-FFF2-40B4-BE49-F238E27FC236}">
                <a16:creationId xmlns:a16="http://schemas.microsoft.com/office/drawing/2014/main" id="{48FF0F2E-23DF-4956-B378-CD8DAA5B768E}"/>
              </a:ext>
            </a:extLst>
          </p:cNvPr>
          <p:cNvSpPr/>
          <p:nvPr/>
        </p:nvSpPr>
        <p:spPr>
          <a:xfrm>
            <a:off x="5364331" y="1485316"/>
            <a:ext cx="770448"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70C0"/>
                </a:solidFill>
                <a:latin typeface="UTM Avo" panose="02040603050506020204" pitchFamily="18" charset="0"/>
              </a:rPr>
              <a:t>hươu</a:t>
            </a:r>
            <a:endParaRPr lang="en-US" sz="1600" dirty="0">
              <a:solidFill>
                <a:srgbClr val="0070C0"/>
              </a:solidFill>
              <a:latin typeface="UTM Avo" panose="02040603050506020204" pitchFamily="18" charset="0"/>
            </a:endParaRPr>
          </a:p>
        </p:txBody>
      </p:sp>
      <p:sp>
        <p:nvSpPr>
          <p:cNvPr id="11" name="Rounded Rectangle 11">
            <a:extLst>
              <a:ext uri="{FF2B5EF4-FFF2-40B4-BE49-F238E27FC236}">
                <a16:creationId xmlns:a16="http://schemas.microsoft.com/office/drawing/2014/main" id="{52E0D626-8E8C-46DF-8C12-70BA82FBB5B3}"/>
              </a:ext>
            </a:extLst>
          </p:cNvPr>
          <p:cNvSpPr/>
          <p:nvPr/>
        </p:nvSpPr>
        <p:spPr>
          <a:xfrm>
            <a:off x="2459877" y="3036932"/>
            <a:ext cx="562725"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70C0"/>
                </a:solidFill>
                <a:latin typeface="UTM Avo" panose="02040603050506020204" pitchFamily="18" charset="0"/>
              </a:rPr>
              <a:t>dê</a:t>
            </a:r>
            <a:endParaRPr lang="en-US" sz="1600" dirty="0">
              <a:solidFill>
                <a:srgbClr val="0070C0"/>
              </a:solidFill>
              <a:latin typeface="UTM Avo" panose="02040603050506020204" pitchFamily="18" charset="0"/>
            </a:endParaRPr>
          </a:p>
        </p:txBody>
      </p:sp>
      <p:sp>
        <p:nvSpPr>
          <p:cNvPr id="12" name="Rounded Rectangle 11">
            <a:extLst>
              <a:ext uri="{FF2B5EF4-FFF2-40B4-BE49-F238E27FC236}">
                <a16:creationId xmlns:a16="http://schemas.microsoft.com/office/drawing/2014/main" id="{EB2CA4D9-A0F4-4A74-9EA1-C6CE5B016076}"/>
              </a:ext>
            </a:extLst>
          </p:cNvPr>
          <p:cNvSpPr/>
          <p:nvPr/>
        </p:nvSpPr>
        <p:spPr>
          <a:xfrm>
            <a:off x="3611115" y="1220646"/>
            <a:ext cx="951951"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70C0"/>
                </a:solidFill>
                <a:latin typeface="UTM Avo" panose="02040603050506020204" pitchFamily="18" charset="0"/>
              </a:rPr>
              <a:t>voi em</a:t>
            </a:r>
            <a:endParaRPr lang="en-US" sz="1600" dirty="0">
              <a:solidFill>
                <a:srgbClr val="0070C0"/>
              </a:solidFill>
              <a:latin typeface="UTM Avo" panose="02040603050506020204" pitchFamily="18" charset="0"/>
            </a:endParaRPr>
          </a:p>
        </p:txBody>
      </p:sp>
      <p:sp>
        <p:nvSpPr>
          <p:cNvPr id="13" name="Rounded Rectangle 11">
            <a:extLst>
              <a:ext uri="{FF2B5EF4-FFF2-40B4-BE49-F238E27FC236}">
                <a16:creationId xmlns:a16="http://schemas.microsoft.com/office/drawing/2014/main" id="{B2EA4728-ACE5-4999-A3BE-3AD29FC31F85}"/>
              </a:ext>
            </a:extLst>
          </p:cNvPr>
          <p:cNvSpPr/>
          <p:nvPr/>
        </p:nvSpPr>
        <p:spPr>
          <a:xfrm>
            <a:off x="467669" y="3290475"/>
            <a:ext cx="951950"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70C0"/>
                </a:solidFill>
                <a:latin typeface="UTM Avo" panose="02040603050506020204" pitchFamily="18" charset="0"/>
              </a:rPr>
              <a:t>voi em</a:t>
            </a:r>
            <a:endParaRPr lang="en-US" sz="1600" dirty="0">
              <a:solidFill>
                <a:srgbClr val="0070C0"/>
              </a:solidFill>
              <a:latin typeface="UTM Avo" panose="02040603050506020204" pitchFamily="18" charset="0"/>
            </a:endParaRPr>
          </a:p>
        </p:txBody>
      </p:sp>
      <p:sp>
        <p:nvSpPr>
          <p:cNvPr id="14" name="Rounded Rectangle 11">
            <a:extLst>
              <a:ext uri="{FF2B5EF4-FFF2-40B4-BE49-F238E27FC236}">
                <a16:creationId xmlns:a16="http://schemas.microsoft.com/office/drawing/2014/main" id="{27EC5C5B-784A-4456-BF22-9381A06075A8}"/>
              </a:ext>
            </a:extLst>
          </p:cNvPr>
          <p:cNvSpPr/>
          <p:nvPr/>
        </p:nvSpPr>
        <p:spPr>
          <a:xfrm>
            <a:off x="5345482" y="3498277"/>
            <a:ext cx="951950"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70C0"/>
                </a:solidFill>
                <a:latin typeface="UTM Avo" panose="02040603050506020204" pitchFamily="18" charset="0"/>
              </a:rPr>
              <a:t>voi em</a:t>
            </a:r>
            <a:endParaRPr lang="en-US" sz="1600" dirty="0">
              <a:solidFill>
                <a:srgbClr val="0070C0"/>
              </a:solidFill>
              <a:latin typeface="UTM Avo" panose="02040603050506020204" pitchFamily="18" charset="0"/>
            </a:endParaRPr>
          </a:p>
        </p:txBody>
      </p:sp>
      <p:sp>
        <p:nvSpPr>
          <p:cNvPr id="15" name="Rounded Rectangle 11">
            <a:extLst>
              <a:ext uri="{FF2B5EF4-FFF2-40B4-BE49-F238E27FC236}">
                <a16:creationId xmlns:a16="http://schemas.microsoft.com/office/drawing/2014/main" id="{DB646736-704B-42BD-9BBD-2751C82E39D3}"/>
              </a:ext>
            </a:extLst>
          </p:cNvPr>
          <p:cNvSpPr/>
          <p:nvPr/>
        </p:nvSpPr>
        <p:spPr>
          <a:xfrm>
            <a:off x="2613303" y="1486287"/>
            <a:ext cx="951951"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70C0"/>
                </a:solidFill>
                <a:latin typeface="UTM Avo" panose="02040603050506020204" pitchFamily="18" charset="0"/>
              </a:rPr>
              <a:t>voi anh</a:t>
            </a:r>
            <a:endParaRPr lang="en-US" sz="1600" dirty="0">
              <a:solidFill>
                <a:srgbClr val="0070C0"/>
              </a:solidFill>
              <a:latin typeface="UTM Avo" panose="02040603050506020204" pitchFamily="18" charset="0"/>
            </a:endParaRPr>
          </a:p>
        </p:txBody>
      </p:sp>
      <p:sp>
        <p:nvSpPr>
          <p:cNvPr id="16" name="TextBox 15">
            <a:extLst>
              <a:ext uri="{FF2B5EF4-FFF2-40B4-BE49-F238E27FC236}">
                <a16:creationId xmlns:a16="http://schemas.microsoft.com/office/drawing/2014/main" id="{F714E20F-8015-4674-B610-54879FF40BFD}"/>
              </a:ext>
            </a:extLst>
          </p:cNvPr>
          <p:cNvSpPr txBox="1"/>
          <p:nvPr/>
        </p:nvSpPr>
        <p:spPr>
          <a:xfrm>
            <a:off x="3428998" y="2252774"/>
            <a:ext cx="2861157" cy="646331"/>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Voi em hỏi chuyện hươu. Sau khi nói chuyện, voi em bẻ vài cành cây, gài lên đầu để có sừng giống hươu.</a:t>
            </a:r>
          </a:p>
        </p:txBody>
      </p:sp>
      <p:sp>
        <p:nvSpPr>
          <p:cNvPr id="17" name="TextBox 16">
            <a:extLst>
              <a:ext uri="{FF2B5EF4-FFF2-40B4-BE49-F238E27FC236}">
                <a16:creationId xmlns:a16="http://schemas.microsoft.com/office/drawing/2014/main" id="{CC0F4C1D-1ADF-42E3-8ECE-E9EF5C706214}"/>
              </a:ext>
            </a:extLst>
          </p:cNvPr>
          <p:cNvSpPr txBox="1"/>
          <p:nvPr/>
        </p:nvSpPr>
        <p:spPr>
          <a:xfrm>
            <a:off x="638197" y="4023201"/>
            <a:ext cx="2761083" cy="830997"/>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Voi em hỏi chuyện dê. Sau khi nói chuyện, voi em nhổ một khóm cỏ dại bên đường, dính vào cằm mình cho giống dê.</a:t>
            </a:r>
          </a:p>
        </p:txBody>
      </p:sp>
      <p:sp>
        <p:nvSpPr>
          <p:cNvPr id="18" name="TextBox 17">
            <a:extLst>
              <a:ext uri="{FF2B5EF4-FFF2-40B4-BE49-F238E27FC236}">
                <a16:creationId xmlns:a16="http://schemas.microsoft.com/office/drawing/2014/main" id="{8A0E3697-748F-4EFB-9622-42D5A1D6E653}"/>
              </a:ext>
            </a:extLst>
          </p:cNvPr>
          <p:cNvSpPr txBox="1"/>
          <p:nvPr/>
        </p:nvSpPr>
        <p:spPr>
          <a:xfrm>
            <a:off x="3485125" y="4096261"/>
            <a:ext cx="2748902" cy="646331"/>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Voi anh ngỡ ngàng trước việc em có sừng và râu. Voi em nhận ra mình chỉ xinh đẹp khi đúng là voi.</a:t>
            </a:r>
          </a:p>
        </p:txBody>
      </p:sp>
    </p:spTree>
    <p:extLst>
      <p:ext uri="{BB962C8B-B14F-4D97-AF65-F5344CB8AC3E}">
        <p14:creationId xmlns:p14="http://schemas.microsoft.com/office/powerpoint/2010/main" val="14681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p:tgtEl>
                                          <p:spTgt spid="7"/>
                                        </p:tgtEl>
                                        <p:attrNameLst>
                                          <p:attrName>ppt_y</p:attrName>
                                        </p:attrNameLst>
                                      </p:cBhvr>
                                      <p:tavLst>
                                        <p:tav tm="0">
                                          <p:val>
                                            <p:strVal val="#ppt_y-#ppt_h*1.125000"/>
                                          </p:val>
                                        </p:tav>
                                        <p:tav tm="100000">
                                          <p:val>
                                            <p:strVal val="#ppt_y"/>
                                          </p:val>
                                        </p:tav>
                                      </p:tavLst>
                                    </p:anim>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p:tgtEl>
                                          <p:spTgt spid="16"/>
                                        </p:tgtEl>
                                        <p:attrNameLst>
                                          <p:attrName>ppt_y</p:attrName>
                                        </p:attrNameLst>
                                      </p:cBhvr>
                                      <p:tavLst>
                                        <p:tav tm="0">
                                          <p:val>
                                            <p:strVal val="#ppt_y-#ppt_h*1.125000"/>
                                          </p:val>
                                        </p:tav>
                                        <p:tav tm="100000">
                                          <p:val>
                                            <p:strVal val="#ppt_y"/>
                                          </p:val>
                                        </p:tav>
                                      </p:tavLst>
                                    </p:anim>
                                    <p:animEffect transition="in" filter="wipe(down)">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1"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p:tgtEl>
                                          <p:spTgt spid="17"/>
                                        </p:tgtEl>
                                        <p:attrNameLst>
                                          <p:attrName>ppt_y</p:attrName>
                                        </p:attrNameLst>
                                      </p:cBhvr>
                                      <p:tavLst>
                                        <p:tav tm="0">
                                          <p:val>
                                            <p:strVal val="#ppt_y-#ppt_h*1.125000"/>
                                          </p:val>
                                        </p:tav>
                                        <p:tav tm="100000">
                                          <p:val>
                                            <p:strVal val="#ppt_y"/>
                                          </p:val>
                                        </p:tav>
                                      </p:tavLst>
                                    </p:anim>
                                    <p:animEffect transition="in" filter="wipe(down)">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Effect transition="in" filter="fade">
                                      <p:cBhvr>
                                        <p:cTn id="81" dur="500"/>
                                        <p:tgtEl>
                                          <p:spTgt spid="9"/>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1"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p:tgtEl>
                                          <p:spTgt spid="18"/>
                                        </p:tgtEl>
                                        <p:attrNameLst>
                                          <p:attrName>ppt_y</p:attrName>
                                        </p:attrNameLst>
                                      </p:cBhvr>
                                      <p:tavLst>
                                        <p:tav tm="0">
                                          <p:val>
                                            <p:strVal val="#ppt_y-#ppt_h*1.125000"/>
                                          </p:val>
                                        </p:tav>
                                        <p:tav tm="100000">
                                          <p:val>
                                            <p:strVal val="#ppt_y"/>
                                          </p:val>
                                        </p:tav>
                                      </p:tavLst>
                                    </p:anim>
                                    <p:animEffect transition="in" filter="wipe(down)">
                                      <p:cBhvr>
                                        <p:cTn id="9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8CC205-A822-48D6-A9C7-90F62BA03B76}"/>
              </a:ext>
            </a:extLst>
          </p:cNvPr>
          <p:cNvSpPr txBox="1"/>
          <p:nvPr/>
        </p:nvSpPr>
        <p:spPr>
          <a:xfrm>
            <a:off x="495301" y="345672"/>
            <a:ext cx="58282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Chọn kể lại 1-2 đoạn của câu chuyện theo tranh.</a:t>
            </a:r>
          </a:p>
        </p:txBody>
      </p:sp>
      <p:pic>
        <p:nvPicPr>
          <p:cNvPr id="3" name="Picture 2">
            <a:extLst>
              <a:ext uri="{FF2B5EF4-FFF2-40B4-BE49-F238E27FC236}">
                <a16:creationId xmlns:a16="http://schemas.microsoft.com/office/drawing/2014/main" id="{84B31C74-D193-4B71-B40E-B2007B6B7A7C}"/>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 r="227" b="-76"/>
          <a:stretch/>
        </p:blipFill>
        <p:spPr>
          <a:xfrm>
            <a:off x="667847" y="738600"/>
            <a:ext cx="5237653" cy="4069672"/>
          </a:xfrm>
          <a:prstGeom prst="rect">
            <a:avLst/>
          </a:prstGeom>
        </p:spPr>
      </p:pic>
    </p:spTree>
    <p:extLst>
      <p:ext uri="{BB962C8B-B14F-4D97-AF65-F5344CB8AC3E}">
        <p14:creationId xmlns:p14="http://schemas.microsoft.com/office/powerpoint/2010/main" val="24331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Ý NGHĨA CÂU CHUYỆN</a:t>
            </a:r>
            <a:endParaRPr lang="en-US" sz="3600" dirty="0">
              <a:solidFill>
                <a:schemeClr val="accent2"/>
              </a:solidFill>
              <a:latin typeface="HP001" panose="020B0603050302020204" pitchFamily="34" charset="0"/>
              <a:ea typeface="HP001" panose="020B0603050302020204" pitchFamily="34" charset="0"/>
            </a:endParaRPr>
          </a:p>
        </p:txBody>
      </p:sp>
      <p:pic>
        <p:nvPicPr>
          <p:cNvPr id="9" name="Picture 8">
            <a:extLst>
              <a:ext uri="{FF2B5EF4-FFF2-40B4-BE49-F238E27FC236}">
                <a16:creationId xmlns:a16="http://schemas.microsoft.com/office/drawing/2014/main" id="{147ABBFE-8FB8-4F80-8B5E-B1C9746BD6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pic>
        <p:nvPicPr>
          <p:cNvPr id="10" name="Picture 9">
            <a:extLst>
              <a:ext uri="{FF2B5EF4-FFF2-40B4-BE49-F238E27FC236}">
                <a16:creationId xmlns:a16="http://schemas.microsoft.com/office/drawing/2014/main" id="{8CAE83F4-3B83-455B-B387-17F61452F723}"/>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73240" y="2571750"/>
            <a:ext cx="5511520" cy="2159844"/>
          </a:xfrm>
          <a:prstGeom prst="rect">
            <a:avLst/>
          </a:prstGeom>
        </p:spPr>
      </p:pic>
      <p:grpSp>
        <p:nvGrpSpPr>
          <p:cNvPr id="5" name="Group 4">
            <a:extLst>
              <a:ext uri="{FF2B5EF4-FFF2-40B4-BE49-F238E27FC236}">
                <a16:creationId xmlns:a16="http://schemas.microsoft.com/office/drawing/2014/main" id="{0583EE1F-F03F-42AB-B9F1-2BAB7BA24AD8}"/>
              </a:ext>
            </a:extLst>
          </p:cNvPr>
          <p:cNvGrpSpPr/>
          <p:nvPr/>
        </p:nvGrpSpPr>
        <p:grpSpPr>
          <a:xfrm>
            <a:off x="743710" y="1647825"/>
            <a:ext cx="5370580" cy="1200150"/>
            <a:chOff x="743710" y="1514475"/>
            <a:chExt cx="5370580" cy="1200150"/>
          </a:xfrm>
        </p:grpSpPr>
        <p:sp>
          <p:nvSpPr>
            <p:cNvPr id="2" name="Scroll: Horizontal 1">
              <a:extLst>
                <a:ext uri="{FF2B5EF4-FFF2-40B4-BE49-F238E27FC236}">
                  <a16:creationId xmlns:a16="http://schemas.microsoft.com/office/drawing/2014/main" id="{AB2400DD-A774-4B6F-B3B5-D57C07207EC6}"/>
                </a:ext>
              </a:extLst>
            </p:cNvPr>
            <p:cNvSpPr/>
            <p:nvPr/>
          </p:nvSpPr>
          <p:spPr>
            <a:xfrm>
              <a:off x="743710" y="1514475"/>
              <a:ext cx="5370580" cy="1200150"/>
            </a:xfrm>
            <a:prstGeom prst="horizontalScroll">
              <a:avLst/>
            </a:prstGeom>
            <a:solidFill>
              <a:srgbClr val="FAFDD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6880FEA1-941C-4EEE-973E-FDBA642C24AF}"/>
                </a:ext>
              </a:extLst>
            </p:cNvPr>
            <p:cNvSpPr txBox="1"/>
            <p:nvPr/>
          </p:nvSpPr>
          <p:spPr>
            <a:xfrm>
              <a:off x="968981" y="1593330"/>
              <a:ext cx="5060977" cy="955774"/>
            </a:xfrm>
            <a:prstGeom prst="rect">
              <a:avLst/>
            </a:prstGeom>
            <a:noFill/>
          </p:spPr>
          <p:txBody>
            <a:bodyPr wrap="square" rtlCol="0">
              <a:spAutoFit/>
            </a:bodyPr>
            <a:lstStyle/>
            <a:p>
              <a:pPr algn="ctr">
                <a:lnSpc>
                  <a:spcPct val="150000"/>
                </a:lnSpc>
              </a:pPr>
              <a:r>
                <a:rPr lang="vi-VN" sz="2000" b="1" i="1" dirty="0">
                  <a:solidFill>
                    <a:srgbClr val="FF0000"/>
                  </a:solidFill>
                  <a:latin typeface="UTM Avo" panose="02040603050506020204" pitchFamily="18" charset="0"/>
                  <a:sym typeface="Wingdings" panose="05000000000000000000" pitchFamily="2" charset="2"/>
                </a:rPr>
                <a:t>Mình chỉ xinh đẹp khi là chính mình. Hãy tự tin vào vẻ đẹp của bản thân.</a:t>
              </a:r>
              <a:endParaRPr lang="vi-VN" sz="2000" b="1" i="1" dirty="0">
                <a:solidFill>
                  <a:srgbClr val="FF0000"/>
                </a:solidFill>
                <a:latin typeface="UTM Avo" panose="02040603050506020204" pitchFamily="18" charset="0"/>
              </a:endParaRPr>
            </a:p>
          </p:txBody>
        </p:sp>
      </p:grpSp>
    </p:spTree>
    <p:custDataLst>
      <p:tags r:id="rId1"/>
    </p:custDataLst>
    <p:extLst>
      <p:ext uri="{BB962C8B-B14F-4D97-AF65-F5344CB8AC3E}">
        <p14:creationId xmlns:p14="http://schemas.microsoft.com/office/powerpoint/2010/main" val="337916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7C4A268-2CFB-4BE4-9ADD-3176B227D6C2}"/>
              </a:ext>
            </a:extLst>
          </p:cNvPr>
          <p:cNvGrpSpPr/>
          <p:nvPr/>
        </p:nvGrpSpPr>
        <p:grpSpPr>
          <a:xfrm>
            <a:off x="511811" y="527283"/>
            <a:ext cx="5834378" cy="877900"/>
            <a:chOff x="511811" y="527283"/>
            <a:chExt cx="5834378" cy="877900"/>
          </a:xfrm>
        </p:grpSpPr>
        <p:pic>
          <p:nvPicPr>
            <p:cNvPr id="3" name="Picture 2">
              <a:extLst>
                <a:ext uri="{FF2B5EF4-FFF2-40B4-BE49-F238E27FC236}">
                  <a16:creationId xmlns:a16="http://schemas.microsoft.com/office/drawing/2014/main" id="{70AA87D9-8E5B-4C45-A1A4-C04B73E02F63}"/>
                </a:ext>
              </a:extLst>
            </p:cNvPr>
            <p:cNvPicPr>
              <a:picLocks noChangeAspect="1"/>
            </p:cNvPicPr>
            <p:nvPr/>
          </p:nvPicPr>
          <p:blipFill>
            <a:blip r:embed="rId2"/>
            <a:stretch>
              <a:fillRect/>
            </a:stretch>
          </p:blipFill>
          <p:spPr>
            <a:xfrm>
              <a:off x="511811" y="527283"/>
              <a:ext cx="5834378" cy="877900"/>
            </a:xfrm>
            <a:prstGeom prst="rect">
              <a:avLst/>
            </a:prstGeom>
          </p:spPr>
        </p:pic>
        <p:sp>
          <p:nvSpPr>
            <p:cNvPr id="4" name="TextBox 3">
              <a:extLst>
                <a:ext uri="{FF2B5EF4-FFF2-40B4-BE49-F238E27FC236}">
                  <a16:creationId xmlns:a16="http://schemas.microsoft.com/office/drawing/2014/main" id="{87B54FEF-35F4-4CC7-91C6-94A6D2AA8D40}"/>
                </a:ext>
              </a:extLst>
            </p:cNvPr>
            <p:cNvSpPr txBox="1"/>
            <p:nvPr/>
          </p:nvSpPr>
          <p:spPr>
            <a:xfrm>
              <a:off x="1196865" y="711756"/>
              <a:ext cx="4975336" cy="584775"/>
            </a:xfrm>
            <a:prstGeom prst="rect">
              <a:avLst/>
            </a:prstGeom>
            <a:noFill/>
          </p:spPr>
          <p:txBody>
            <a:bodyPr wrap="square" rtlCol="0">
              <a:spAutoFit/>
            </a:bodyPr>
            <a:lstStyle/>
            <a:p>
              <a:pPr algn="just"/>
              <a:r>
                <a:rPr lang="vi-VN" sz="1600" dirty="0">
                  <a:solidFill>
                    <a:schemeClr val="accent3">
                      <a:lumMod val="50000"/>
                    </a:schemeClr>
                  </a:solidFill>
                  <a:latin typeface="UTM Avo" panose="02040603050506020204" pitchFamily="18" charset="0"/>
                </a:rPr>
                <a:t>Kể cho người thân về nhân vật voi em trong câu chuyện.</a:t>
              </a:r>
              <a:endParaRPr lang="en-US" sz="1600" dirty="0">
                <a:solidFill>
                  <a:schemeClr val="accent3">
                    <a:lumMod val="50000"/>
                  </a:schemeClr>
                </a:solidFill>
                <a:latin typeface="UTM Avo" panose="02040603050506020204" pitchFamily="18" charset="0"/>
              </a:endParaRPr>
            </a:p>
          </p:txBody>
        </p:sp>
      </p:grpSp>
      <p:sp>
        <p:nvSpPr>
          <p:cNvPr id="5" name="TextBox 4">
            <a:extLst>
              <a:ext uri="{FF2B5EF4-FFF2-40B4-BE49-F238E27FC236}">
                <a16:creationId xmlns:a16="http://schemas.microsoft.com/office/drawing/2014/main" id="{D471DA8E-357E-43C8-B15A-F2DD539329D7}"/>
              </a:ext>
            </a:extLst>
          </p:cNvPr>
          <p:cNvSpPr txBox="1"/>
          <p:nvPr/>
        </p:nvSpPr>
        <p:spPr>
          <a:xfrm>
            <a:off x="3813428" y="1529695"/>
            <a:ext cx="2387349" cy="3055708"/>
          </a:xfrm>
          <a:prstGeom prst="rect">
            <a:avLst/>
          </a:prstGeom>
          <a:noFill/>
        </p:spPr>
        <p:txBody>
          <a:bodyPr wrap="square" rtlCol="0">
            <a:spAutoFit/>
          </a:bodyPr>
          <a:lstStyle/>
          <a:p>
            <a:pPr algn="just">
              <a:lnSpc>
                <a:spcPct val="13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Quan </a:t>
            </a:r>
            <a:r>
              <a:rPr lang="vi-VN" sz="1500" dirty="0">
                <a:solidFill>
                  <a:schemeClr val="accent6">
                    <a:lumMod val="75000"/>
                  </a:schemeClr>
                </a:solidFill>
                <a:latin typeface="UTM Avo" panose="02040603050506020204" pitchFamily="18" charset="0"/>
                <a:sym typeface="Wingdings" panose="05000000000000000000" pitchFamily="2" charset="2"/>
              </a:rPr>
              <a:t>sát và kể lại theo tranh minh họa</a:t>
            </a:r>
            <a:r>
              <a:rPr lang="en-US" sz="1500" dirty="0">
                <a:solidFill>
                  <a:schemeClr val="accent6">
                    <a:lumMod val="75000"/>
                  </a:schemeClr>
                </a:solidFill>
                <a:latin typeface="UTM Avo" panose="02040603050506020204" pitchFamily="18" charset="0"/>
              </a:rPr>
              <a:t>.</a:t>
            </a:r>
          </a:p>
          <a:p>
            <a:pPr algn="just">
              <a:lnSpc>
                <a:spcPct val="130000"/>
              </a:lnSpc>
            </a:pP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500" dirty="0">
                <a:solidFill>
                  <a:schemeClr val="accent6">
                    <a:lumMod val="75000"/>
                  </a:schemeClr>
                </a:solidFill>
                <a:latin typeface="UTM Avo" panose="02040603050506020204" pitchFamily="18" charset="0"/>
                <a:sym typeface="Wingdings" panose="05000000000000000000" pitchFamily="2" charset="2"/>
              </a:rPr>
              <a:t>Kể về những hành động và cảm xúc của voi em sau khi nói chuyện với hươu và dê.</a:t>
            </a:r>
          </a:p>
          <a:p>
            <a:pPr algn="just">
              <a:lnSpc>
                <a:spcPct val="130000"/>
              </a:lnSpc>
            </a:pPr>
            <a:r>
              <a:rPr lang="vi-VN" sz="1500" dirty="0">
                <a:solidFill>
                  <a:schemeClr val="accent6">
                    <a:lumMod val="75000"/>
                  </a:schemeClr>
                </a:solidFill>
                <a:latin typeface="UTM Avo" panose="02040603050506020204" pitchFamily="18" charset="0"/>
                <a:sym typeface="Wingdings" panose="05000000000000000000" pitchFamily="2" charset="2"/>
              </a:rPr>
              <a:t> Rút ra bài học.</a:t>
            </a:r>
          </a:p>
          <a:p>
            <a:pPr algn="just">
              <a:lnSpc>
                <a:spcPct val="130000"/>
              </a:lnSpc>
            </a:pPr>
            <a:r>
              <a:rPr lang="vi-VN" sz="1500" dirty="0">
                <a:solidFill>
                  <a:schemeClr val="accent6">
                    <a:lumMod val="75000"/>
                  </a:schemeClr>
                </a:solidFill>
                <a:latin typeface="UTM Avo" panose="02040603050506020204" pitchFamily="18" charset="0"/>
                <a:sym typeface="Wingdings" panose="05000000000000000000" pitchFamily="2" charset="2"/>
              </a:rPr>
              <a:t> Lắng nghe ý kiến của người thân sau khi nghe em kể. </a:t>
            </a:r>
            <a:endParaRPr lang="vi-VN" sz="1500" dirty="0">
              <a:solidFill>
                <a:schemeClr val="accent6">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1E09D3A-D9BE-46B0-84F8-BD2FD8E7002E}"/>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 r="227" b="-76"/>
          <a:stretch/>
        </p:blipFill>
        <p:spPr>
          <a:xfrm>
            <a:off x="291931" y="1589656"/>
            <a:ext cx="3482765" cy="2706119"/>
          </a:xfrm>
          <a:prstGeom prst="rect">
            <a:avLst/>
          </a:prstGeom>
        </p:spPr>
      </p:pic>
    </p:spTree>
    <p:extLst>
      <p:ext uri="{BB962C8B-B14F-4D97-AF65-F5344CB8AC3E}">
        <p14:creationId xmlns:p14="http://schemas.microsoft.com/office/powerpoint/2010/main" val="28820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44570" y="617893"/>
            <a:ext cx="1638420" cy="659331"/>
            <a:chOff x="344570" y="617893"/>
            <a:chExt cx="1638420" cy="659331"/>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4" name="TextBox 3">
              <a:extLst>
                <a:ext uri="{FF2B5EF4-FFF2-40B4-BE49-F238E27FC236}">
                  <a16:creationId xmlns:a16="http://schemas.microsoft.com/office/drawing/2014/main" id="{31A601FE-6892-4EC6-ACDD-75D395FCC956}"/>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688168" y="1341391"/>
            <a:ext cx="536582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Em thích được khen về điều gì?</a:t>
            </a:r>
            <a:endParaRPr lang="en-US" sz="1500" dirty="0">
              <a:latin typeface="UTM Avo" panose="02040603050506020204" pitchFamily="18" charset="0"/>
            </a:endParaRPr>
          </a:p>
        </p:txBody>
      </p:sp>
      <p:sp>
        <p:nvSpPr>
          <p:cNvPr id="13" name="TextBox 12">
            <a:extLst>
              <a:ext uri="{FF2B5EF4-FFF2-40B4-BE49-F238E27FC236}">
                <a16:creationId xmlns:a16="http://schemas.microsoft.com/office/drawing/2014/main" id="{7B5B728C-6E08-431C-95CB-497657ACF5B5}"/>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id="{3DE3D208-73BA-44FA-83C8-C72B0CBD1646}"/>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37374" y="1747688"/>
            <a:ext cx="5257128" cy="3082668"/>
          </a:xfrm>
          <a:prstGeom prst="rect">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44570" y="617893"/>
            <a:ext cx="1638420" cy="659331"/>
            <a:chOff x="344570" y="617893"/>
            <a:chExt cx="1638420" cy="659331"/>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4" name="TextBox 3">
              <a:extLst>
                <a:ext uri="{FF2B5EF4-FFF2-40B4-BE49-F238E27FC236}">
                  <a16:creationId xmlns:a16="http://schemas.microsoft.com/office/drawing/2014/main" id="{31A601FE-6892-4EC6-ACDD-75D395FCC956}"/>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05803" y="1465005"/>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469218" y="1396698"/>
            <a:ext cx="249330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Tranh vẽ những gì?</a:t>
            </a:r>
            <a:endParaRPr lang="en-US" sz="1500" dirty="0">
              <a:latin typeface="UTM Avo" panose="02040603050506020204" pitchFamily="18" charset="0"/>
            </a:endParaRPr>
          </a:p>
        </p:txBody>
      </p:sp>
      <p:sp>
        <p:nvSpPr>
          <p:cNvPr id="13" name="TextBox 12">
            <a:extLst>
              <a:ext uri="{FF2B5EF4-FFF2-40B4-BE49-F238E27FC236}">
                <a16:creationId xmlns:a16="http://schemas.microsoft.com/office/drawing/2014/main" id="{7B5B728C-6E08-431C-95CB-497657ACF5B5}"/>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pic>
        <p:nvPicPr>
          <p:cNvPr id="5" name="Picture 4">
            <a:extLst>
              <a:ext uri="{FF2B5EF4-FFF2-40B4-BE49-F238E27FC236}">
                <a16:creationId xmlns:a16="http://schemas.microsoft.com/office/drawing/2014/main" id="{72772393-3FA5-42D2-B9E4-D868434434B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50528" y="1866793"/>
            <a:ext cx="5956943" cy="2334396"/>
          </a:xfrm>
          <a:prstGeom prst="rect">
            <a:avLst/>
          </a:prstGeom>
        </p:spPr>
      </p:pic>
    </p:spTree>
    <p:custDataLst>
      <p:tags r:id="rId1"/>
    </p:custDataLst>
    <p:extLst>
      <p:ext uri="{BB962C8B-B14F-4D97-AF65-F5344CB8AC3E}">
        <p14:creationId xmlns:p14="http://schemas.microsoft.com/office/powerpoint/2010/main" val="4050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A047A-B991-455D-A476-7409E5290ADB}"/>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FC287A80-E0E2-4B55-8CBB-C0976D12BD6F}"/>
              </a:ext>
            </a:extLst>
          </p:cNvPr>
          <p:cNvSpPr txBox="1"/>
          <p:nvPr/>
        </p:nvSpPr>
        <p:spPr>
          <a:xfrm>
            <a:off x="746082" y="58024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C70B1CBA-9307-4C83-B537-F2B5BB1C01B7}"/>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D52DCC97-D4B8-405F-A923-762DDA896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 y="976608"/>
            <a:ext cx="304770" cy="288000"/>
          </a:xfrm>
          <a:prstGeom prst="rect">
            <a:avLst/>
          </a:prstGeom>
        </p:spPr>
      </p:pic>
      <p:pic>
        <p:nvPicPr>
          <p:cNvPr id="7" name="Picture 6">
            <a:extLst>
              <a:ext uri="{FF2B5EF4-FFF2-40B4-BE49-F238E27FC236}">
                <a16:creationId xmlns:a16="http://schemas.microsoft.com/office/drawing/2014/main" id="{05493CB5-C032-4FD2-BD04-8712C2F9DC29}"/>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974107"/>
            <a:ext cx="288000" cy="288000"/>
          </a:xfrm>
          <a:prstGeom prst="rect">
            <a:avLst/>
          </a:prstGeom>
        </p:spPr>
      </p:pic>
    </p:spTree>
    <p:extLst>
      <p:ext uri="{BB962C8B-B14F-4D97-AF65-F5344CB8AC3E}">
        <p14:creationId xmlns:p14="http://schemas.microsoft.com/office/powerpoint/2010/main" val="285633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093CF2-B4E8-48DB-974E-CB033E713CBD}"/>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349809F-BE3F-41D2-975E-679352C44EE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F891E420-442A-4ADC-8E3A-14E118ABB299}"/>
              </a:ext>
            </a:extLst>
          </p:cNvPr>
          <p:cNvSpPr txBox="1"/>
          <p:nvPr/>
        </p:nvSpPr>
        <p:spPr>
          <a:xfrm>
            <a:off x="746082" y="58024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57E43D6C-9575-48D4-ACFC-13E937086706}"/>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a:t>
            </a:r>
            <a:r>
              <a:rPr lang="vi-VN" sz="1200" b="1" dirty="0">
                <a:solidFill>
                  <a:srgbClr val="FF0000"/>
                </a:solidFill>
                <a:latin typeface="UTM Avo" panose="02040603050506020204" pitchFamily="18" charset="0"/>
              </a:rPr>
              <a:t>hươu</a:t>
            </a:r>
            <a:r>
              <a:rPr lang="vi-VN" sz="1200" dirty="0">
                <a:latin typeface="UTM Avo" panose="02040603050506020204" pitchFamily="18" charset="0"/>
              </a:rPr>
              <a:t>,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a:t>
            </a:r>
            <a:r>
              <a:rPr lang="vi-VN" sz="1200" b="1" dirty="0">
                <a:solidFill>
                  <a:srgbClr val="FF0000"/>
                </a:solidFill>
                <a:latin typeface="UTM Avo" panose="02040603050506020204" pitchFamily="18" charset="0"/>
              </a:rPr>
              <a:t>Hươu</a:t>
            </a:r>
            <a:r>
              <a:rPr lang="vi-VN" sz="1200" dirty="0">
                <a:latin typeface="UTM Avo" panose="02040603050506020204" pitchFamily="18" charset="0"/>
              </a:rPr>
              <a:t>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a:t>
            </a:r>
            <a:r>
              <a:rPr lang="vi-VN" sz="1200" b="1" dirty="0">
                <a:solidFill>
                  <a:srgbClr val="FF0000"/>
                </a:solidFill>
                <a:latin typeface="UTM Avo" panose="02040603050506020204" pitchFamily="18" charset="0"/>
              </a:rPr>
              <a:t>khóm cỏ dại </a:t>
            </a:r>
            <a:r>
              <a:rPr lang="vi-VN" sz="1200" dirty="0">
                <a:latin typeface="UTM Avo" panose="02040603050506020204" pitchFamily="18" charset="0"/>
              </a:rPr>
              <a:t>bên đường, gắn vào cằm rồi về nhà.</a:t>
            </a:r>
          </a:p>
          <a:p>
            <a:pPr algn="just">
              <a:lnSpc>
                <a:spcPct val="110000"/>
              </a:lnSpc>
            </a:pPr>
            <a:r>
              <a:rPr lang="vi-VN" sz="1200" dirty="0">
                <a:latin typeface="UTM Avo" panose="02040603050506020204" pitchFamily="18" charset="0"/>
              </a:rPr>
              <a:t>      Về nhà với đôi sừng và </a:t>
            </a:r>
            <a:r>
              <a:rPr lang="vi-VN" sz="1200" b="1" dirty="0">
                <a:solidFill>
                  <a:srgbClr val="FF0000"/>
                </a:solidFill>
                <a:latin typeface="UTM Avo" panose="02040603050506020204" pitchFamily="18" charset="0"/>
              </a:rPr>
              <a:t>bộ râu giả</a:t>
            </a:r>
            <a:r>
              <a:rPr lang="vi-VN" sz="1200" dirty="0">
                <a:latin typeface="UTM Avo" panose="02040603050506020204" pitchFamily="18" charset="0"/>
              </a:rPr>
              <a:t>,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440BE3E5-1A61-4AB8-932E-225C5A9FC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 y="976608"/>
            <a:ext cx="304770" cy="288000"/>
          </a:xfrm>
          <a:prstGeom prst="rect">
            <a:avLst/>
          </a:prstGeom>
        </p:spPr>
      </p:pic>
      <p:pic>
        <p:nvPicPr>
          <p:cNvPr id="7" name="Picture 6">
            <a:extLst>
              <a:ext uri="{FF2B5EF4-FFF2-40B4-BE49-F238E27FC236}">
                <a16:creationId xmlns:a16="http://schemas.microsoft.com/office/drawing/2014/main" id="{6946A0F1-38E2-4520-8ADF-2CB3E8F6D851}"/>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974107"/>
            <a:ext cx="288000" cy="288000"/>
          </a:xfrm>
          <a:prstGeom prst="rect">
            <a:avLst/>
          </a:prstGeom>
        </p:spPr>
      </p:pic>
    </p:spTree>
    <p:extLst>
      <p:ext uri="{BB962C8B-B14F-4D97-AF65-F5344CB8AC3E}">
        <p14:creationId xmlns:p14="http://schemas.microsoft.com/office/powerpoint/2010/main" val="226291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A95A42-971E-46BB-B58C-F25B59CE45F8}"/>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6894977-4FD0-4585-9732-6A15A6D3FE5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CFF6F651-678D-424F-92CF-1BC2316FF20F}"/>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880A00B3-C599-4EDE-A4E9-C7A3092F5501}"/>
              </a:ext>
            </a:extLst>
          </p:cNvPr>
          <p:cNvSpPr/>
          <p:nvPr/>
        </p:nvSpPr>
        <p:spPr>
          <a:xfrm>
            <a:off x="783972" y="1499343"/>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khóm cỏ dại</a:t>
            </a:r>
            <a:endParaRPr lang="vi-VN" sz="1800" dirty="0"/>
          </a:p>
        </p:txBody>
      </p:sp>
      <p:sp>
        <p:nvSpPr>
          <p:cNvPr id="6" name="Oval 5">
            <a:extLst>
              <a:ext uri="{FF2B5EF4-FFF2-40B4-BE49-F238E27FC236}">
                <a16:creationId xmlns:a16="http://schemas.microsoft.com/office/drawing/2014/main" id="{157E0FDE-4F7A-4A94-BB75-0D7AEC232F08}"/>
              </a:ext>
            </a:extLst>
          </p:cNvPr>
          <p:cNvSpPr/>
          <p:nvPr/>
        </p:nvSpPr>
        <p:spPr>
          <a:xfrm>
            <a:off x="874353" y="163677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EDA7D632-B893-4A22-B989-7D0F5995E7B5}"/>
              </a:ext>
            </a:extLst>
          </p:cNvPr>
          <p:cNvSpPr txBox="1"/>
          <p:nvPr/>
        </p:nvSpPr>
        <p:spPr>
          <a:xfrm>
            <a:off x="2556585" y="1499951"/>
            <a:ext cx="4074558"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một nhóm cỏ dại đứng chụm vào nhau.</a:t>
            </a:r>
            <a:endParaRPr lang="en-US" sz="1800" dirty="0">
              <a:solidFill>
                <a:schemeClr val="accent6">
                  <a:lumMod val="50000"/>
                </a:schemeClr>
              </a:solidFill>
              <a:latin typeface="UTM Avo" panose="02040603050506020204" pitchFamily="18" charset="0"/>
            </a:endParaRPr>
          </a:p>
        </p:txBody>
      </p:sp>
      <p:pic>
        <p:nvPicPr>
          <p:cNvPr id="8" name="Picture 2" descr="Hình ảnh Cỏ, Cỏ, Cỏ, Cỏ miễn phí tải tập tin PNG PSDComment và Vector">
            <a:extLst>
              <a:ext uri="{FF2B5EF4-FFF2-40B4-BE49-F238E27FC236}">
                <a16:creationId xmlns:a16="http://schemas.microsoft.com/office/drawing/2014/main" id="{D73B223E-1CB7-430F-8AAE-0817349769D3}"/>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1273910" y="2333832"/>
            <a:ext cx="4310173" cy="210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19150" y="1388345"/>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Voi em đã hỏi voi anh, hươu và dê điều gì?</a:t>
            </a:r>
          </a:p>
        </p:txBody>
      </p:sp>
      <p:sp>
        <p:nvSpPr>
          <p:cNvPr id="10" name="TextBox 9">
            <a:extLst>
              <a:ext uri="{FF2B5EF4-FFF2-40B4-BE49-F238E27FC236}">
                <a16:creationId xmlns:a16="http://schemas.microsoft.com/office/drawing/2014/main"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2" name="Picture 1">
            <a:extLst>
              <a:ext uri="{FF2B5EF4-FFF2-40B4-BE49-F238E27FC236}">
                <a16:creationId xmlns:a16="http://schemas.microsoft.com/office/drawing/2014/main" id="{4F1A9CBF-25E9-4F33-9276-74C1EE16C6B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017127" y="1781273"/>
            <a:ext cx="892378" cy="869200"/>
          </a:xfrm>
          <a:prstGeom prst="ellipse">
            <a:avLst/>
          </a:prstGeom>
          <a:ln w="19050">
            <a:solidFill>
              <a:srgbClr val="0070C0"/>
            </a:solidFill>
          </a:ln>
        </p:spPr>
      </p:pic>
      <p:grpSp>
        <p:nvGrpSpPr>
          <p:cNvPr id="6" name="Group 5">
            <a:extLst>
              <a:ext uri="{FF2B5EF4-FFF2-40B4-BE49-F238E27FC236}">
                <a16:creationId xmlns:a16="http://schemas.microsoft.com/office/drawing/2014/main" id="{4EF71524-828E-4BB9-B2A6-34D1E61015BB}"/>
              </a:ext>
            </a:extLst>
          </p:cNvPr>
          <p:cNvGrpSpPr/>
          <p:nvPr/>
        </p:nvGrpSpPr>
        <p:grpSpPr>
          <a:xfrm>
            <a:off x="2562447" y="1802728"/>
            <a:ext cx="2811600" cy="527353"/>
            <a:chOff x="2158410" y="1777775"/>
            <a:chExt cx="2811600" cy="527353"/>
          </a:xfrm>
        </p:grpSpPr>
        <p:sp>
          <p:nvSpPr>
            <p:cNvPr id="5" name="Speech Bubble: Rectangle with Corners Rounded 4">
              <a:extLst>
                <a:ext uri="{FF2B5EF4-FFF2-40B4-BE49-F238E27FC236}">
                  <a16:creationId xmlns:a16="http://schemas.microsoft.com/office/drawing/2014/main" id="{8D36320A-79E0-4977-9551-179FE0A8024E}"/>
                </a:ext>
              </a:extLst>
            </p:cNvPr>
            <p:cNvSpPr/>
            <p:nvPr/>
          </p:nvSpPr>
          <p:spPr>
            <a:xfrm>
              <a:off x="2158410" y="1799230"/>
              <a:ext cx="2811600" cy="505898"/>
            </a:xfrm>
            <a:prstGeom prst="wedgeRoundRectCallout">
              <a:avLst>
                <a:gd name="adj1" fmla="val -68659"/>
                <a:gd name="adj2" fmla="val 39381"/>
                <a:gd name="adj3" fmla="val 16667"/>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D78D96A3-CB34-47E6-8F2B-73056CAAED00}"/>
                </a:ext>
              </a:extLst>
            </p:cNvPr>
            <p:cNvSpPr txBox="1"/>
            <p:nvPr/>
          </p:nvSpPr>
          <p:spPr>
            <a:xfrm>
              <a:off x="2335176" y="1777775"/>
              <a:ext cx="2634833" cy="449034"/>
            </a:xfrm>
            <a:prstGeom prst="rect">
              <a:avLst/>
            </a:prstGeom>
            <a:noFill/>
          </p:spPr>
          <p:txBody>
            <a:bodyPr wrap="square" rtlCol="0">
              <a:spAutoFit/>
            </a:bodyPr>
            <a:lstStyle/>
            <a:p>
              <a:pPr algn="ctr">
                <a:lnSpc>
                  <a:spcPct val="150000"/>
                </a:lnSpc>
              </a:pPr>
              <a:r>
                <a:rPr lang="vi-VN" sz="1800" dirty="0">
                  <a:solidFill>
                    <a:schemeClr val="accent6">
                      <a:lumMod val="75000"/>
                    </a:schemeClr>
                  </a:solidFill>
                  <a:latin typeface="UTM Avo" panose="02040603050506020204" pitchFamily="18" charset="0"/>
                </a:rPr>
                <a:t>Em có xinh không?</a:t>
              </a:r>
            </a:p>
          </p:txBody>
        </p:sp>
      </p:grpSp>
      <p:sp>
        <p:nvSpPr>
          <p:cNvPr id="21" name="TextBox 20">
            <a:extLst>
              <a:ext uri="{FF2B5EF4-FFF2-40B4-BE49-F238E27FC236}">
                <a16:creationId xmlns:a16="http://schemas.microsoft.com/office/drawing/2014/main" id="{6DF883E5-4BE7-40F1-98FD-34C559BEDCA2}"/>
              </a:ext>
            </a:extLst>
          </p:cNvPr>
          <p:cNvSpPr txBox="1"/>
          <p:nvPr/>
        </p:nvSpPr>
        <p:spPr>
          <a:xfrm>
            <a:off x="369087" y="2616956"/>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Voi em nhận được những câu trả lời như thế nào?</a:t>
            </a:r>
          </a:p>
        </p:txBody>
      </p:sp>
      <p:pic>
        <p:nvPicPr>
          <p:cNvPr id="7" name="Picture 6">
            <a:extLst>
              <a:ext uri="{FF2B5EF4-FFF2-40B4-BE49-F238E27FC236}">
                <a16:creationId xmlns:a16="http://schemas.microsoft.com/office/drawing/2014/main" id="{DB34CB4D-E834-4E55-B1A9-0BB41B391BC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93956" y="3056991"/>
            <a:ext cx="748360" cy="921561"/>
          </a:xfrm>
          <a:prstGeom prst="ellipse">
            <a:avLst/>
          </a:prstGeom>
          <a:ln w="19050">
            <a:solidFill>
              <a:srgbClr val="0070C0"/>
            </a:solidFill>
          </a:ln>
        </p:spPr>
      </p:pic>
      <p:sp>
        <p:nvSpPr>
          <p:cNvPr id="22" name="TextBox 21">
            <a:extLst>
              <a:ext uri="{FF2B5EF4-FFF2-40B4-BE49-F238E27FC236}">
                <a16:creationId xmlns:a16="http://schemas.microsoft.com/office/drawing/2014/main" id="{E9877E62-D127-49C4-832F-5ECB3B438E7F}"/>
              </a:ext>
            </a:extLst>
          </p:cNvPr>
          <p:cNvSpPr txBox="1"/>
          <p:nvPr/>
        </p:nvSpPr>
        <p:spPr>
          <a:xfrm>
            <a:off x="812861" y="2970967"/>
            <a:ext cx="2634833"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a. Voi anh nói:</a:t>
            </a:r>
          </a:p>
        </p:txBody>
      </p:sp>
      <p:sp>
        <p:nvSpPr>
          <p:cNvPr id="23" name="TextBox 22">
            <a:extLst>
              <a:ext uri="{FF2B5EF4-FFF2-40B4-BE49-F238E27FC236}">
                <a16:creationId xmlns:a16="http://schemas.microsoft.com/office/drawing/2014/main" id="{6125913E-4558-4D7D-A186-B068DB1F84AB}"/>
              </a:ext>
            </a:extLst>
          </p:cNvPr>
          <p:cNvSpPr txBox="1"/>
          <p:nvPr/>
        </p:nvSpPr>
        <p:spPr>
          <a:xfrm>
            <a:off x="3356928" y="2970968"/>
            <a:ext cx="2629490"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b. Hươu nói:</a:t>
            </a:r>
          </a:p>
        </p:txBody>
      </p:sp>
      <p:pic>
        <p:nvPicPr>
          <p:cNvPr id="9" name="Picture 8">
            <a:extLst>
              <a:ext uri="{FF2B5EF4-FFF2-40B4-BE49-F238E27FC236}">
                <a16:creationId xmlns:a16="http://schemas.microsoft.com/office/drawing/2014/main" id="{C5244799-87BA-4240-98DE-0A38D396601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3319913" y="3043401"/>
            <a:ext cx="746842" cy="921562"/>
          </a:xfrm>
          <a:prstGeom prst="ellipse">
            <a:avLst/>
          </a:prstGeom>
          <a:ln w="19050">
            <a:solidFill>
              <a:srgbClr val="0070C0"/>
            </a:solidFill>
          </a:ln>
        </p:spPr>
      </p:pic>
      <p:sp>
        <p:nvSpPr>
          <p:cNvPr id="24" name="TextBox 23">
            <a:extLst>
              <a:ext uri="{FF2B5EF4-FFF2-40B4-BE49-F238E27FC236}">
                <a16:creationId xmlns:a16="http://schemas.microsoft.com/office/drawing/2014/main" id="{1D681D85-1987-4A9E-B72F-ED1B6E936DDD}"/>
              </a:ext>
            </a:extLst>
          </p:cNvPr>
          <p:cNvSpPr txBox="1"/>
          <p:nvPr/>
        </p:nvSpPr>
        <p:spPr>
          <a:xfrm>
            <a:off x="1193887" y="3925022"/>
            <a:ext cx="2634833"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c</a:t>
            </a:r>
            <a:r>
              <a:rPr lang="vi-VN" sz="1500">
                <a:solidFill>
                  <a:srgbClr val="002060"/>
                </a:solidFill>
                <a:latin typeface="UTM Avo" panose="02040603050506020204" pitchFamily="18" charset="0"/>
              </a:rPr>
              <a:t>. </a:t>
            </a:r>
            <a:r>
              <a:rPr lang="vi-VN" sz="1500" dirty="0">
                <a:solidFill>
                  <a:srgbClr val="002060"/>
                </a:solidFill>
                <a:latin typeface="UTM Avo" panose="02040603050506020204" pitchFamily="18" charset="0"/>
              </a:rPr>
              <a:t>Dê nói:</a:t>
            </a:r>
          </a:p>
        </p:txBody>
      </p:sp>
      <p:pic>
        <p:nvPicPr>
          <p:cNvPr id="11" name="Picture 10">
            <a:extLst>
              <a:ext uri="{FF2B5EF4-FFF2-40B4-BE49-F238E27FC236}">
                <a16:creationId xmlns:a16="http://schemas.microsoft.com/office/drawing/2014/main" id="{DE08EB00-5E93-4192-BE9F-1131B4AA155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1244703" y="3885158"/>
            <a:ext cx="748360" cy="924651"/>
          </a:xfrm>
          <a:prstGeom prst="ellipse">
            <a:avLst/>
          </a:prstGeom>
          <a:ln w="19050">
            <a:solidFill>
              <a:srgbClr val="0070C0"/>
            </a:solidFill>
          </a:ln>
        </p:spPr>
      </p:pic>
      <p:sp>
        <p:nvSpPr>
          <p:cNvPr id="25" name="TextBox 24">
            <a:extLst>
              <a:ext uri="{FF2B5EF4-FFF2-40B4-BE49-F238E27FC236}">
                <a16:creationId xmlns:a16="http://schemas.microsoft.com/office/drawing/2014/main" id="{F8C078AD-4632-4B8E-9B6E-524C8B7BDCB3}"/>
              </a:ext>
            </a:extLst>
          </p:cNvPr>
          <p:cNvSpPr txBox="1"/>
          <p:nvPr/>
        </p:nvSpPr>
        <p:spPr>
          <a:xfrm>
            <a:off x="1414660" y="3306851"/>
            <a:ext cx="2216607" cy="394660"/>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“Em xinh lắm!”</a:t>
            </a:r>
          </a:p>
        </p:txBody>
      </p:sp>
      <p:sp>
        <p:nvSpPr>
          <p:cNvPr id="26" name="TextBox 25">
            <a:extLst>
              <a:ext uri="{FF2B5EF4-FFF2-40B4-BE49-F238E27FC236}">
                <a16:creationId xmlns:a16="http://schemas.microsoft.com/office/drawing/2014/main" id="{36CE2C2A-CAEB-4881-BD4E-A78A445D924B}"/>
              </a:ext>
            </a:extLst>
          </p:cNvPr>
          <p:cNvSpPr txBox="1"/>
          <p:nvPr/>
        </p:nvSpPr>
        <p:spPr>
          <a:xfrm>
            <a:off x="4105287" y="3297086"/>
            <a:ext cx="2383625" cy="891654"/>
          </a:xfrm>
          <a:prstGeom prst="rect">
            <a:avLst/>
          </a:prstGeom>
          <a:noFill/>
        </p:spPr>
        <p:txBody>
          <a:bodyPr wrap="square" rtlCol="0">
            <a:spAutoFit/>
          </a:bodyPr>
          <a:lstStyle/>
          <a:p>
            <a:pPr algn="just">
              <a:lnSpc>
                <a:spcPct val="12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“Chưa xinh lắm vì em không có đôi sừng giống anh.”</a:t>
            </a:r>
          </a:p>
        </p:txBody>
      </p:sp>
      <p:sp>
        <p:nvSpPr>
          <p:cNvPr id="27" name="TextBox 26">
            <a:extLst>
              <a:ext uri="{FF2B5EF4-FFF2-40B4-BE49-F238E27FC236}">
                <a16:creationId xmlns:a16="http://schemas.microsoft.com/office/drawing/2014/main" id="{F733BB56-2C0C-42BA-B63D-074469176BE0}"/>
              </a:ext>
            </a:extLst>
          </p:cNvPr>
          <p:cNvSpPr txBox="1"/>
          <p:nvPr/>
        </p:nvSpPr>
        <p:spPr>
          <a:xfrm>
            <a:off x="2014116" y="4286786"/>
            <a:ext cx="4474796" cy="394723"/>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“Không, vì cậu không có bộ râu giống tôi.”</a:t>
            </a:r>
          </a:p>
        </p:txBody>
      </p:sp>
      <p:pic>
        <p:nvPicPr>
          <p:cNvPr id="28" name="Picture 27">
            <a:extLst>
              <a:ext uri="{FF2B5EF4-FFF2-40B4-BE49-F238E27FC236}">
                <a16:creationId xmlns:a16="http://schemas.microsoft.com/office/drawing/2014/main" id="{01E515DA-8DFC-47A8-8C9B-D2332B187C2D}"/>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par>
                                <p:cTn id="36" presetID="53"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par>
                                <p:cTn id="46" presetID="53" presetClass="entr" presetSubtype="1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left)">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3" grpId="0"/>
      <p:bldP spid="24" grpId="0"/>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529848" y="534548"/>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3B00D9-CAAE-4CA5-B99A-45B5C8A2AEAF}"/>
              </a:ext>
            </a:extLst>
          </p:cNvPr>
          <p:cNvSpPr txBox="1"/>
          <p:nvPr/>
        </p:nvSpPr>
        <p:spPr>
          <a:xfrm>
            <a:off x="1120214" y="534548"/>
            <a:ext cx="5207938" cy="553998"/>
          </a:xfrm>
          <a:prstGeom prst="rect">
            <a:avLst/>
          </a:prstGeom>
          <a:noFill/>
        </p:spPr>
        <p:txBody>
          <a:bodyPr wrap="square" rtlCol="0">
            <a:spAutoFit/>
          </a:bodyPr>
          <a:lstStyle/>
          <a:p>
            <a:pPr algn="just"/>
            <a:r>
              <a:rPr lang="vi-VN" sz="1500" dirty="0">
                <a:latin typeface="UTM Avo" panose="02040603050506020204" pitchFamily="18" charset="0"/>
              </a:rPr>
              <a:t>Sau khi nghe hươu và dê nói, voi em đã làm gì cho mình xinh hơn?</a:t>
            </a:r>
          </a:p>
        </p:txBody>
      </p:sp>
      <p:pic>
        <p:nvPicPr>
          <p:cNvPr id="4" name="Picture 3">
            <a:extLst>
              <a:ext uri="{FF2B5EF4-FFF2-40B4-BE49-F238E27FC236}">
                <a16:creationId xmlns:a16="http://schemas.microsoft.com/office/drawing/2014/main" id="{6AC7DF0F-D398-4818-99B9-038E957362F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908396" y="1200597"/>
            <a:ext cx="1257300" cy="1438275"/>
          </a:xfrm>
          <a:prstGeom prst="rect">
            <a:avLst/>
          </a:prstGeom>
          <a:ln w="19050">
            <a:solidFill>
              <a:srgbClr val="0070C0"/>
            </a:solidFill>
          </a:ln>
        </p:spPr>
      </p:pic>
      <p:sp>
        <p:nvSpPr>
          <p:cNvPr id="5" name="TextBox 4">
            <a:extLst>
              <a:ext uri="{FF2B5EF4-FFF2-40B4-BE49-F238E27FC236}">
                <a16:creationId xmlns:a16="http://schemas.microsoft.com/office/drawing/2014/main" id="{325D789D-C4FB-420C-9344-F5B1AD8A052A}"/>
              </a:ext>
            </a:extLst>
          </p:cNvPr>
          <p:cNvSpPr txBox="1"/>
          <p:nvPr/>
        </p:nvSpPr>
        <p:spPr>
          <a:xfrm>
            <a:off x="299224" y="1088546"/>
            <a:ext cx="1528564" cy="1662378"/>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Sau khi nghe hươu nói, voi em đã nhặt vài cành cây khô rồi gài lên đầu.</a:t>
            </a:r>
          </a:p>
        </p:txBody>
      </p:sp>
      <p:sp>
        <p:nvSpPr>
          <p:cNvPr id="6" name="TextBox 5">
            <a:extLst>
              <a:ext uri="{FF2B5EF4-FFF2-40B4-BE49-F238E27FC236}">
                <a16:creationId xmlns:a16="http://schemas.microsoft.com/office/drawing/2014/main" id="{D932A12D-DDD6-4155-86BA-BE3265878B67}"/>
              </a:ext>
            </a:extLst>
          </p:cNvPr>
          <p:cNvSpPr txBox="1"/>
          <p:nvPr/>
        </p:nvSpPr>
        <p:spPr>
          <a:xfrm>
            <a:off x="3203042" y="1088546"/>
            <a:ext cx="1734443" cy="1662378"/>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Sau khi nghe dê nói, voi em đã nhổ một khóm cỏ dại bên đường và gắn vào cằm.</a:t>
            </a:r>
          </a:p>
        </p:txBody>
      </p:sp>
      <p:pic>
        <p:nvPicPr>
          <p:cNvPr id="7" name="Picture 6">
            <a:extLst>
              <a:ext uri="{FF2B5EF4-FFF2-40B4-BE49-F238E27FC236}">
                <a16:creationId xmlns:a16="http://schemas.microsoft.com/office/drawing/2014/main" id="{F6FB61D7-4F3A-4318-8DE4-8E2444E6E64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031982" y="1200596"/>
            <a:ext cx="1296170" cy="1438275"/>
          </a:xfrm>
          <a:prstGeom prst="rect">
            <a:avLst/>
          </a:prstGeom>
          <a:ln w="19050">
            <a:solidFill>
              <a:srgbClr val="0070C0"/>
            </a:solidFill>
          </a:ln>
        </p:spPr>
      </p:pic>
      <p:pic>
        <p:nvPicPr>
          <p:cNvPr id="8" name="Picture 2">
            <a:extLst>
              <a:ext uri="{FF2B5EF4-FFF2-40B4-BE49-F238E27FC236}">
                <a16:creationId xmlns:a16="http://schemas.microsoft.com/office/drawing/2014/main" id="{A86CB154-5707-4784-8C4D-4296512BA072}"/>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31417" y="2737153"/>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9B0EA07-8329-497B-9776-802262F31A5D}"/>
              </a:ext>
            </a:extLst>
          </p:cNvPr>
          <p:cNvSpPr txBox="1"/>
          <p:nvPr/>
        </p:nvSpPr>
        <p:spPr>
          <a:xfrm>
            <a:off x="923462" y="2841969"/>
            <a:ext cx="5207938" cy="323165"/>
          </a:xfrm>
          <a:prstGeom prst="rect">
            <a:avLst/>
          </a:prstGeom>
          <a:noFill/>
        </p:spPr>
        <p:txBody>
          <a:bodyPr wrap="square" rtlCol="0">
            <a:spAutoFit/>
          </a:bodyPr>
          <a:lstStyle/>
          <a:p>
            <a:pPr algn="just"/>
            <a:r>
              <a:rPr lang="vi-VN" sz="1500" dirty="0">
                <a:latin typeface="UTM Avo" panose="02040603050506020204" pitchFamily="18" charset="0"/>
              </a:rPr>
              <a:t>Trước sự thay đổi của voi em, voi anh đã nói gì?</a:t>
            </a:r>
          </a:p>
        </p:txBody>
      </p:sp>
      <p:pic>
        <p:nvPicPr>
          <p:cNvPr id="10" name="Picture 9">
            <a:extLst>
              <a:ext uri="{FF2B5EF4-FFF2-40B4-BE49-F238E27FC236}">
                <a16:creationId xmlns:a16="http://schemas.microsoft.com/office/drawing/2014/main" id="{5B25579F-86DB-433C-B21E-911B8FE4BB4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812714" y="3256180"/>
            <a:ext cx="2184796" cy="1403478"/>
          </a:xfrm>
          <a:prstGeom prst="rect">
            <a:avLst/>
          </a:prstGeom>
          <a:ln w="19050">
            <a:solidFill>
              <a:srgbClr val="0070C0"/>
            </a:solidFill>
          </a:ln>
        </p:spPr>
      </p:pic>
      <p:sp>
        <p:nvSpPr>
          <p:cNvPr id="11" name="TextBox 10">
            <a:extLst>
              <a:ext uri="{FF2B5EF4-FFF2-40B4-BE49-F238E27FC236}">
                <a16:creationId xmlns:a16="http://schemas.microsoft.com/office/drawing/2014/main" id="{1B6F2CC0-0490-469D-88E1-2D85FCF0449B}"/>
              </a:ext>
            </a:extLst>
          </p:cNvPr>
          <p:cNvSpPr txBox="1"/>
          <p:nvPr/>
        </p:nvSpPr>
        <p:spPr>
          <a:xfrm>
            <a:off x="3054948" y="3389819"/>
            <a:ext cx="3273204" cy="1016047"/>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Trước sự thay đổi của voi em, voi anh đã nói: “Trời ơi, sao em lại thêm sừng và râu thế này? Xấu </a:t>
            </a:r>
            <a:r>
              <a:rPr lang="vi-VN">
                <a:solidFill>
                  <a:srgbClr val="FF0000"/>
                </a:solidFill>
                <a:latin typeface="UTM Avo" panose="02040603050506020204" pitchFamily="18" charset="0"/>
              </a:rPr>
              <a:t>lắm!”</a:t>
            </a:r>
            <a:endParaRPr lang="vi-VN"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55454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1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ppt_x</p:attrName>
                                        </p:attrNameLst>
                                      </p:cBhvr>
                                      <p:tavLst>
                                        <p:tav tm="0">
                                          <p:val>
                                            <p:strVal val="#ppt_x-#ppt_w*1.125000"/>
                                          </p:val>
                                        </p:tav>
                                        <p:tav tm="100000">
                                          <p:val>
                                            <p:strVal val="#ppt_x"/>
                                          </p:val>
                                        </p:tav>
                                      </p:tavLst>
                                    </p:anim>
                                    <p:animEffect transition="in" filter="wipe(righ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1966</TotalTime>
  <Words>1518</Words>
  <Application>Microsoft Office PowerPoint</Application>
  <PresentationFormat>Custom</PresentationFormat>
  <Paragraphs>141</Paragraphs>
  <Slides>23</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Kalam</vt:lpstr>
      <vt:lpstr>UTM Avo</vt:lpstr>
      <vt:lpstr>Arial</vt:lpstr>
      <vt:lpstr>UTM Cookies</vt:lpstr>
      <vt:lpstr>Wingdings</vt:lpstr>
      <vt:lpstr>HP001 4 hàng</vt:lpstr>
      <vt:lpstr>HP001</vt:lpstr>
      <vt:lpstr>Montserrat</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Administrator</cp:lastModifiedBy>
  <cp:revision>84</cp:revision>
  <dcterms:modified xsi:type="dcterms:W3CDTF">2024-09-22T13:06:06Z</dcterms:modified>
</cp:coreProperties>
</file>