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7"/>
  </p:notesMasterIdLst>
  <p:sldIdLst>
    <p:sldId id="256" r:id="rId2"/>
    <p:sldId id="261" r:id="rId3"/>
    <p:sldId id="260" r:id="rId4"/>
    <p:sldId id="278" r:id="rId5"/>
    <p:sldId id="263" r:id="rId6"/>
    <p:sldId id="264" r:id="rId7"/>
    <p:sldId id="265" r:id="rId8"/>
    <p:sldId id="266" r:id="rId9"/>
    <p:sldId id="277" r:id="rId10"/>
    <p:sldId id="289" r:id="rId11"/>
    <p:sldId id="268" r:id="rId12"/>
    <p:sldId id="279" r:id="rId13"/>
    <p:sldId id="280" r:id="rId14"/>
    <p:sldId id="281" r:id="rId15"/>
    <p:sldId id="26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BFB26-41C3-469D-AE6A-B3691C061DD2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075AF-7FFC-40C8-876E-3CD56B9C6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9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52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70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91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057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337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450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108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0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CB69DA-0BC8-4C36-A362-D4A9A0E8D7B8}"/>
              </a:ext>
            </a:extLst>
          </p:cNvPr>
          <p:cNvSpPr/>
          <p:nvPr userDrawn="1"/>
        </p:nvSpPr>
        <p:spPr>
          <a:xfrm>
            <a:off x="11210926" y="95250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2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oogle Shape;27;p9">
            <a:extLst>
              <a:ext uri="{FF2B5EF4-FFF2-40B4-BE49-F238E27FC236}">
                <a16:creationId xmlns:a16="http://schemas.microsoft.com/office/drawing/2014/main" id="{5B972A76-C46B-44E7-9BB1-0CA320FEF65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56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7;p9">
            <a:extLst>
              <a:ext uri="{FF2B5EF4-FFF2-40B4-BE49-F238E27FC236}">
                <a16:creationId xmlns:a16="http://schemas.microsoft.com/office/drawing/2014/main" id="{E015529E-1F3C-4AC2-B124-1C1D75AC4F3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4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F5E9-530F-4731-828D-EC5B3872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F50C6D-2403-4037-9204-64C91D9C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028AA-00F3-4673-ACA6-DAEC8CD2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2D806-A42F-427A-981D-7B6468F4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7;p9">
            <a:extLst>
              <a:ext uri="{FF2B5EF4-FFF2-40B4-BE49-F238E27FC236}">
                <a16:creationId xmlns:a16="http://schemas.microsoft.com/office/drawing/2014/main" id="{8D91684E-A5D0-4009-A72D-5AD398FD678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37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0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9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400" y="-66676"/>
            <a:ext cx="12484100" cy="705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72A0175-CF37-411D-A5D6-22E151DD0D1B}"/>
              </a:ext>
            </a:extLst>
          </p:cNvPr>
          <p:cNvSpPr/>
          <p:nvPr userDrawn="1"/>
        </p:nvSpPr>
        <p:spPr>
          <a:xfrm>
            <a:off x="10986522" y="66676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7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A3F4807-3E9A-4EB9-8FDC-9FBFF8BC5CC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4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A3F4807-3E9A-4EB9-8FDC-9FBFF8BC5CC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7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A3F4807-3E9A-4EB9-8FDC-9FBFF8BC5CC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91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27;p9">
            <a:extLst>
              <a:ext uri="{FF2B5EF4-FFF2-40B4-BE49-F238E27FC236}">
                <a16:creationId xmlns:a16="http://schemas.microsoft.com/office/drawing/2014/main" id="{27A86171-4E96-4DE1-80AB-EE86D39AB92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39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A3F4807-3E9A-4EB9-8FDC-9FBFF8BC5CC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660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11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53: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uôm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650" y="1149531"/>
            <a:ext cx="4971784" cy="472516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355" y="232455"/>
            <a:ext cx="4402552" cy="5763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2383" y="1269771"/>
            <a:ext cx="31275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prstClr val="black"/>
                </a:solidFill>
                <a:latin typeface="UTM Avo" panose="02040603050506020204" pitchFamily="18" charset="0"/>
              </a:rPr>
              <a:t>Tập 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8" y="5625939"/>
            <a:ext cx="6605516" cy="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3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46"/>
            <a:ext cx="3573678" cy="6421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401" y="510412"/>
            <a:ext cx="7751160" cy="6280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96" y="510412"/>
            <a:ext cx="351468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anose="02040603050506020204" pitchFamily="18" charset="0"/>
              </a:rPr>
              <a:t>3. </a:t>
            </a:r>
            <a:r>
              <a:rPr lang="en-US" sz="4000" dirty="0" err="1">
                <a:latin typeface="UTM Avo" panose="02040603050506020204" pitchFamily="18" charset="0"/>
              </a:rPr>
              <a:t>Tập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đọc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33722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43" y="0"/>
            <a:ext cx="2448932" cy="609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UTM Avo" panose="02040603050506020204" pitchFamily="18" charset="0"/>
              </a:rPr>
              <a:t>2. </a:t>
            </a:r>
            <a:r>
              <a:rPr lang="en-US" sz="3200" dirty="0" err="1">
                <a:latin typeface="UTM Avo" panose="02040603050506020204" pitchFamily="18" charset="0"/>
              </a:rPr>
              <a:t>Tập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đọc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8701" y="367860"/>
            <a:ext cx="5090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UTM Avo" panose="02040603050506020204" pitchFamily="18" charset="0"/>
              </a:rPr>
              <a:t>Phố Thợ Nhuộm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870834"/>
            <a:ext cx="12086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latin typeface="UTM Avo" panose="02040603050506020204" pitchFamily="18" charset="0"/>
              </a:rPr>
              <a:t>    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560" y="1222868"/>
            <a:ext cx="111541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UTM Avo" panose="02040603050506020204" pitchFamily="18" charset="0"/>
              </a:rPr>
              <a:t>      Ở </a:t>
            </a:r>
            <a:r>
              <a:rPr lang="en-US" sz="4000" dirty="0" err="1">
                <a:latin typeface="UTM Avo" panose="02040603050506020204" pitchFamily="18" charset="0"/>
              </a:rPr>
              <a:t>Thủ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đô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Thợ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Nhuộm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kể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xưa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kia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nghề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nhuộm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tấp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nập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đẹp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lắm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hứa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đưa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thăm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sẽ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kể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cho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nghe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thêm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về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nghề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nhuộm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911795" y="2056212"/>
            <a:ext cx="3973542" cy="137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59559" y="2993097"/>
            <a:ext cx="150433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594796" y="4825665"/>
            <a:ext cx="26517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96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2697" y="999608"/>
            <a:ext cx="814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phố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Thợ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Nhuộm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2697" y="2791283"/>
            <a:ext cx="5576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tấp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nập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2697" y="4582958"/>
            <a:ext cx="6894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nghề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nhuộm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2448932" cy="609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UTM Avo" panose="02040603050506020204" pitchFamily="18" charset="0"/>
              </a:rPr>
              <a:t>2. </a:t>
            </a:r>
            <a:r>
              <a:rPr lang="en-US" sz="3200" dirty="0" err="1">
                <a:latin typeface="UTM Avo" panose="02040603050506020204" pitchFamily="18" charset="0"/>
              </a:rPr>
              <a:t>Tập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đọc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299637" y="1626003"/>
            <a:ext cx="339634" cy="3210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78111" y="518431"/>
            <a:ext cx="5090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Phố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Thợ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Nhuộm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8312" y="1626003"/>
            <a:ext cx="11259104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UTM Avo" panose="02040603050506020204" pitchFamily="18" charset="0"/>
              </a:rPr>
              <a:t>      Ở </a:t>
            </a:r>
            <a:r>
              <a:rPr lang="en-US" sz="4000" dirty="0" err="1">
                <a:latin typeface="UTM Avo" panose="02040603050506020204" pitchFamily="18" charset="0"/>
              </a:rPr>
              <a:t>Thủ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đô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Thợ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Nhuộm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kể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xưa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kia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nghề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nhuộm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tấp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nập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đẹp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lắm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hứa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đưa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thăm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sẽ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kể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cho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nghe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thêm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về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nghề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nhuộm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407903" y="2874582"/>
            <a:ext cx="350790" cy="554418"/>
            <a:chOff x="8303172" y="231226"/>
            <a:chExt cx="350790" cy="649013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583298" y="3746948"/>
            <a:ext cx="350790" cy="554418"/>
            <a:chOff x="8303172" y="231226"/>
            <a:chExt cx="350790" cy="649013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799367" y="11700542"/>
            <a:ext cx="350790" cy="554418"/>
            <a:chOff x="8303172" y="231226"/>
            <a:chExt cx="350790" cy="649013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9607286" y="2867852"/>
            <a:ext cx="350790" cy="554418"/>
            <a:chOff x="8303172" y="231226"/>
            <a:chExt cx="350790" cy="649013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 flipH="1">
            <a:off x="11282811" y="1829401"/>
            <a:ext cx="231228" cy="6274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2905256" y="4677579"/>
            <a:ext cx="350790" cy="554418"/>
            <a:chOff x="8303172" y="231226"/>
            <a:chExt cx="350790" cy="649013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7150157" y="1909194"/>
            <a:ext cx="350790" cy="554418"/>
            <a:chOff x="8303172" y="231226"/>
            <a:chExt cx="350790" cy="64901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 flipH="1">
            <a:off x="9491672" y="1836131"/>
            <a:ext cx="231228" cy="6274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9816571" y="2567573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792583" y="3471123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34584" y="1628848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67303" y="2556634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8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1" grpId="0" animBg="1"/>
      <p:bldP spid="57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9" b="25800"/>
          <a:stretch/>
        </p:blipFill>
        <p:spPr>
          <a:xfrm>
            <a:off x="0" y="4382910"/>
            <a:ext cx="2258304" cy="2475090"/>
          </a:xfrm>
          <a:prstGeom prst="rect">
            <a:avLst/>
          </a:prstGeom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6101502" y="4132150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7957" y="516486"/>
            <a:ext cx="5563673" cy="60511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Con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ghép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cho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đúng</a:t>
            </a:r>
            <a:endParaRPr lang="en-US" sz="28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9059" y="981633"/>
            <a:ext cx="1815353" cy="6723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054" y="1653986"/>
            <a:ext cx="364155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itchFamily="18" charset="0"/>
              </a:rPr>
              <a:t>a) Ở </a:t>
            </a:r>
            <a:r>
              <a:rPr lang="en-US" sz="4000" dirty="0" err="1">
                <a:latin typeface="UTM Avo" pitchFamily="18" charset="0"/>
              </a:rPr>
              <a:t>Thủ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đô</a:t>
            </a:r>
            <a:endParaRPr lang="vi-VN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738156" y="1804550"/>
            <a:ext cx="733251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1</a:t>
            </a:r>
            <a:r>
              <a:rPr lang="en-US" sz="4000" dirty="0">
                <a:latin typeface="UTM Avo" pitchFamily="18" charset="0"/>
              </a:rPr>
              <a:t>) </a:t>
            </a:r>
            <a:r>
              <a:rPr lang="en-US" sz="4000" dirty="0" err="1">
                <a:latin typeface="UTM Avo" pitchFamily="18" charset="0"/>
              </a:rPr>
              <a:t>tấp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nập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và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đẹp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lắm</a:t>
            </a:r>
            <a:r>
              <a:rPr lang="en-US" sz="4000" dirty="0">
                <a:latin typeface="UTM Avo" pitchFamily="18" charset="0"/>
              </a:rPr>
              <a:t>.</a:t>
            </a:r>
            <a:endParaRPr lang="vi-VN" sz="4000" dirty="0">
              <a:latin typeface="UTM Av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532" y="3424264"/>
            <a:ext cx="345707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itchFamily="18" charset="0"/>
              </a:rPr>
              <a:t>b) </a:t>
            </a:r>
            <a:r>
              <a:rPr lang="en-US" sz="4000" dirty="0" err="1">
                <a:latin typeface="UTM Avo" pitchFamily="18" charset="0"/>
              </a:rPr>
              <a:t>Phố</a:t>
            </a:r>
            <a:endParaRPr lang="vi-VN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738156" y="3314568"/>
            <a:ext cx="733251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  <a:r>
              <a:rPr lang="en-US" sz="4000" dirty="0">
                <a:latin typeface="UTM Avo" pitchFamily="18" charset="0"/>
              </a:rPr>
              <a:t>) </a:t>
            </a:r>
            <a:r>
              <a:rPr lang="en-US" sz="4000" dirty="0" err="1">
                <a:latin typeface="UTM Avo" pitchFamily="18" charset="0"/>
              </a:rPr>
              <a:t>Có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phố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Thợ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Nhuộm</a:t>
            </a:r>
            <a:r>
              <a:rPr lang="en-US" sz="4000" dirty="0">
                <a:latin typeface="UTM Avo" pitchFamily="18" charset="0"/>
              </a:rPr>
              <a:t>.</a:t>
            </a:r>
            <a:endParaRPr lang="vi-VN" sz="4000" dirty="0">
              <a:latin typeface="UTM Avo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042612" y="2361872"/>
            <a:ext cx="834188" cy="935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42611" y="2488465"/>
            <a:ext cx="1337229" cy="99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94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10319238" y="33536"/>
            <a:ext cx="435661" cy="1140096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0316506" y="1941188"/>
            <a:ext cx="1179283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10624449" y="1173632"/>
            <a:ext cx="347772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0220503" y="0"/>
            <a:ext cx="435661" cy="126212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10441762" y="44841"/>
            <a:ext cx="435661" cy="187288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9991530" y="1258462"/>
            <a:ext cx="424940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3823892" y="476924"/>
            <a:ext cx="3296992" cy="80989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UTM Avo" panose="02040603050506020204" pitchFamily="18" charset="0"/>
              </a:rPr>
              <a:t>1. </a:t>
            </a:r>
            <a:r>
              <a:rPr lang="en-US" sz="3600" dirty="0" err="1">
                <a:latin typeface="UTM Avo" panose="02040603050506020204" pitchFamily="18" charset="0"/>
              </a:rPr>
              <a:t>Làm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quen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87804" y="4623514"/>
            <a:ext cx="4462689" cy="10984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uồm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417859" y="6279776"/>
            <a:ext cx="67235" cy="672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Administrator\Pictures\anh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2690"/>
          <a:stretch/>
        </p:blipFill>
        <p:spPr bwMode="auto">
          <a:xfrm>
            <a:off x="1530133" y="1315181"/>
            <a:ext cx="6178033" cy="31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29" y="3360363"/>
            <a:ext cx="2559241" cy="3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8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7148" y="1086653"/>
            <a:ext cx="4570328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8000"/>
                </a:solidFill>
                <a:latin typeface="UTM Avo" panose="02040603050506020204" pitchFamily="18" charset="0"/>
              </a:rPr>
              <a:t>uôm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00788" y="2327670"/>
            <a:ext cx="2126688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57148" y="2327670"/>
            <a:ext cx="2403342" cy="8713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UTM Avo" panose="02040603050506020204" pitchFamily="18" charset="0"/>
            </a:endParaRPr>
          </a:p>
          <a:p>
            <a:pPr algn="ctr"/>
            <a:r>
              <a:rPr lang="en-US" sz="6000">
                <a:latin typeface="UTM Avo" panose="02040603050506020204" pitchFamily="18" charset="0"/>
              </a:rPr>
              <a:t>uô</a:t>
            </a:r>
          </a:p>
          <a:p>
            <a:pPr algn="ctr"/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59099" y="3779012"/>
            <a:ext cx="7083379" cy="90095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u - ô - </a:t>
            </a:r>
            <a:r>
              <a:rPr lang="en-US" sz="6000" dirty="0" err="1">
                <a:latin typeface="UTM Avo" panose="02040603050506020204" pitchFamily="18" charset="0"/>
              </a:rPr>
              <a:t>mờ</a:t>
            </a:r>
            <a:r>
              <a:rPr lang="en-US" sz="6000" dirty="0">
                <a:latin typeface="UTM Avo" panose="02040603050506020204" pitchFamily="18" charset="0"/>
              </a:rPr>
              <a:t> - </a:t>
            </a:r>
            <a:r>
              <a:rPr lang="en-US" sz="6000" dirty="0" err="1">
                <a:latin typeface="UTM Avo" panose="02040603050506020204" pitchFamily="18" charset="0"/>
              </a:rPr>
              <a:t>uôm</a:t>
            </a:r>
            <a:endParaRPr lang="en-US" sz="6000" dirty="0">
              <a:latin typeface="UTM Avo" panose="02040603050506020204" pitchFamily="18" charset="0"/>
            </a:endParaRP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02" y="3233274"/>
            <a:ext cx="2862353" cy="3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0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10319238" y="33536"/>
            <a:ext cx="435661" cy="1140096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0316506" y="1941188"/>
            <a:ext cx="1179283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10624449" y="1173632"/>
            <a:ext cx="347772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0220503" y="0"/>
            <a:ext cx="435661" cy="126212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10441762" y="44841"/>
            <a:ext cx="435661" cy="187288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9991530" y="1258462"/>
            <a:ext cx="424940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4197653" y="487252"/>
            <a:ext cx="3296992" cy="80989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UTM Avo" panose="02040603050506020204" pitchFamily="18" charset="0"/>
              </a:rPr>
              <a:t>1. </a:t>
            </a:r>
            <a:r>
              <a:rPr lang="en-US" sz="3600" dirty="0" err="1">
                <a:latin typeface="UTM Avo" panose="02040603050506020204" pitchFamily="18" charset="0"/>
              </a:rPr>
              <a:t>Làm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quen</a:t>
            </a:r>
            <a:endParaRPr lang="en-US" sz="3600" dirty="0">
              <a:latin typeface="UTM Avo" panose="020406030505060202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844754" y="4649808"/>
            <a:ext cx="4462690" cy="1829240"/>
            <a:chOff x="3810000" y="1066365"/>
            <a:chExt cx="3921757" cy="1683077"/>
          </a:xfrm>
        </p:grpSpPr>
        <p:sp>
          <p:nvSpPr>
            <p:cNvPr id="45" name="Rectangle 44"/>
            <p:cNvSpPr/>
            <p:nvPr/>
          </p:nvSpPr>
          <p:spPr>
            <a:xfrm>
              <a:off x="3810000" y="1066365"/>
              <a:ext cx="3921756" cy="10106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b</a:t>
              </a:r>
              <a:r>
                <a:rPr lang="en-US" sz="48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uồm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10000" y="2063642"/>
              <a:ext cx="1569274" cy="6858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b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379274" y="2063642"/>
              <a:ext cx="2352483" cy="685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>
                  <a:solidFill>
                    <a:srgbClr val="FF0000"/>
                  </a:solidFill>
                  <a:latin typeface="UTM Avo" panose="02040603050506020204" pitchFamily="18" charset="0"/>
                </a:rPr>
                <a:t>uồm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8417859" y="6279776"/>
            <a:ext cx="67235" cy="672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Administrator\Pictures\anh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2690"/>
          <a:stretch/>
        </p:blipFill>
        <p:spPr bwMode="auto">
          <a:xfrm>
            <a:off x="1963137" y="1412553"/>
            <a:ext cx="6178033" cy="31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29" y="3360363"/>
            <a:ext cx="2559241" cy="3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5590" y="4060031"/>
            <a:ext cx="6127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   </a:t>
            </a:r>
            <a:r>
              <a:rPr lang="en-US" sz="9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uồm</a:t>
            </a:r>
            <a:endParaRPr lang="vi-VN" sz="9600" b="1" dirty="0">
              <a:solidFill>
                <a:srgbClr val="FF0000"/>
              </a:solidFill>
            </a:endParaRPr>
          </a:p>
        </p:txBody>
      </p:sp>
      <p:pic>
        <p:nvPicPr>
          <p:cNvPr id="9" name="Picture 3" descr="C:\Users\Administrator\Pictures\anh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2690"/>
          <a:stretch/>
        </p:blipFill>
        <p:spPr bwMode="auto">
          <a:xfrm>
            <a:off x="1651819" y="571364"/>
            <a:ext cx="6887982" cy="348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0842" y="5356442"/>
            <a:ext cx="1027734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anose="02040603050506020204" pitchFamily="18" charset="0"/>
              </a:rPr>
              <a:t>bờ</a:t>
            </a:r>
            <a:r>
              <a:rPr lang="en-US" sz="4800" dirty="0">
                <a:latin typeface="UTM Avo" panose="02040603050506020204" pitchFamily="18" charset="0"/>
              </a:rPr>
              <a:t> - </a:t>
            </a:r>
            <a:r>
              <a:rPr lang="en-US" sz="4800" dirty="0" err="1">
                <a:latin typeface="UTM Avo" panose="02040603050506020204" pitchFamily="18" charset="0"/>
              </a:rPr>
              <a:t>uôm</a:t>
            </a:r>
            <a:r>
              <a:rPr lang="en-US" sz="4800" dirty="0">
                <a:latin typeface="UTM Avo" panose="02040603050506020204" pitchFamily="18" charset="0"/>
              </a:rPr>
              <a:t> - </a:t>
            </a:r>
            <a:r>
              <a:rPr lang="en-US" sz="4800" dirty="0" err="1">
                <a:latin typeface="UTM Avo" panose="02040603050506020204" pitchFamily="18" charset="0"/>
              </a:rPr>
              <a:t>buôm</a:t>
            </a:r>
            <a:r>
              <a:rPr lang="en-US" sz="4800" dirty="0">
                <a:latin typeface="UTM Avo" panose="02040603050506020204" pitchFamily="18" charset="0"/>
              </a:rPr>
              <a:t> - </a:t>
            </a:r>
            <a:r>
              <a:rPr lang="en-US" sz="4800" dirty="0" err="1">
                <a:latin typeface="UTM Avo" panose="02040603050506020204" pitchFamily="18" charset="0"/>
              </a:rPr>
              <a:t>huyền</a:t>
            </a:r>
            <a:r>
              <a:rPr lang="en-US" sz="4800" dirty="0">
                <a:latin typeface="UTM Avo" panose="02040603050506020204" pitchFamily="18" charset="0"/>
              </a:rPr>
              <a:t> - </a:t>
            </a:r>
            <a:r>
              <a:rPr lang="en-US" sz="4800" dirty="0" err="1">
                <a:latin typeface="UTM Avo" panose="02040603050506020204" pitchFamily="18" charset="0"/>
              </a:rPr>
              <a:t>buồm</a:t>
            </a:r>
            <a:endParaRPr lang="en-US" sz="4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5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87" y="483866"/>
            <a:ext cx="6858092" cy="5965603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79" y="3624064"/>
            <a:ext cx="2419003" cy="37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9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89" y="2859648"/>
            <a:ext cx="3624726" cy="3624726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3419869" y="604177"/>
            <a:ext cx="5145642" cy="98590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UTM Avo" panose="02040603050506020204" pitchFamily="18" charset="0"/>
              </a:rPr>
              <a:t>Nghỉ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giải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lao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69" y="2859648"/>
            <a:ext cx="3624726" cy="3624726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71" y="2859648"/>
            <a:ext cx="3624726" cy="3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4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20" y="4036611"/>
            <a:ext cx="1594818" cy="2821389"/>
          </a:xfrm>
          <a:prstGeom prst="rect">
            <a:avLst/>
          </a:prstGeom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670" y="453722"/>
            <a:ext cx="11308357" cy="5954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00" dirty="0">
                <a:latin typeface="UTM Avo" panose="02040603050506020204" pitchFamily="18" charset="0"/>
              </a:rPr>
              <a:t>2. </a:t>
            </a:r>
            <a:r>
              <a:rPr lang="en-US" sz="3400" dirty="0" err="1">
                <a:latin typeface="UTM Avo" panose="02040603050506020204" pitchFamily="18" charset="0"/>
              </a:rPr>
              <a:t>Tiếng</a:t>
            </a:r>
            <a:r>
              <a:rPr lang="en-US" sz="3400" dirty="0">
                <a:latin typeface="UTM Avo" panose="02040603050506020204" pitchFamily="18" charset="0"/>
              </a:rPr>
              <a:t> nào có vần </a:t>
            </a: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uôm</a:t>
            </a:r>
            <a:r>
              <a:rPr lang="en-US" sz="3400" dirty="0">
                <a:latin typeface="UTM Avo" panose="02040603050506020204" pitchFamily="18" charset="0"/>
              </a:rPr>
              <a:t>? Tiếng nào có </a:t>
            </a:r>
            <a:r>
              <a:rPr lang="en-US" sz="3400" dirty="0" err="1">
                <a:latin typeface="UTM Avo" panose="02040603050506020204" pitchFamily="18" charset="0"/>
              </a:rPr>
              <a:t>vần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  <a:r>
              <a:rPr lang="en-US" sz="34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26" name="Picture 2" descr="C:\Users\Administrator\Pictures\anh-huong-nhuom-v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15" y="3917868"/>
            <a:ext cx="3296991" cy="242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Pictures\qua-queo-1280x7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69" y="1154751"/>
            <a:ext cx="3173166" cy="24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Pictures\tải xuống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15" y="4096973"/>
            <a:ext cx="3314835" cy="22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Pictures\family-2-ohay-tv-915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03" y="1086631"/>
            <a:ext cx="3173166" cy="240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9595" y="3583758"/>
            <a:ext cx="324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UTM Avo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 muỗm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9840" y="3383703"/>
            <a:ext cx="251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2. sum họp</a:t>
            </a:r>
            <a:endParaRPr lang="vi-VN" sz="28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1261" y="6363582"/>
            <a:ext cx="2774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itchFamily="18" charset="0"/>
              </a:rPr>
              <a:t>      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3. um tùm</a:t>
            </a:r>
            <a:endParaRPr lang="vi-VN" sz="20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8085" y="6316968"/>
            <a:ext cx="24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4. nhuộm</a:t>
            </a:r>
            <a:endParaRPr lang="vi-VN" sz="2800" b="1" dirty="0">
              <a:solidFill>
                <a:srgbClr val="00206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5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 descr="C:\Users\Administrator\Pictures\anh-huong-nhuom-va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010" y="3638059"/>
            <a:ext cx="2982358" cy="21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Pictures\qua-queo-1280x7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8" y="535998"/>
            <a:ext cx="2830380" cy="21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Pictures\tải xuống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3" y="4290552"/>
            <a:ext cx="2866265" cy="175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Pictures\family-2-ohay-tv-915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470" y="535998"/>
            <a:ext cx="2831897" cy="193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6389" y="2829838"/>
            <a:ext cx="347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 muỗm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1860" y="2503266"/>
            <a:ext cx="2434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sum họp</a:t>
            </a:r>
            <a:endParaRPr lang="vi-VN" sz="28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298" y="6112765"/>
            <a:ext cx="262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itchFamily="18" charset="0"/>
              </a:rPr>
              <a:t>      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um tùm</a:t>
            </a:r>
            <a:endParaRPr lang="vi-VN" sz="28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29104" y="582992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</a:rPr>
              <a:t>nhuộm</a:t>
            </a:r>
            <a:endParaRPr lang="vi-VN" sz="28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93846" y="2026992"/>
            <a:ext cx="2939109" cy="14757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uôm</a:t>
            </a:r>
            <a:endParaRPr 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093846" y="4039669"/>
            <a:ext cx="2939109" cy="1475769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um</a:t>
            </a:r>
          </a:p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236218" y="1245704"/>
            <a:ext cx="2014208" cy="12562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3342578" y="4985935"/>
            <a:ext cx="1803293" cy="52950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7602532" y="2135561"/>
            <a:ext cx="1585735" cy="212022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93680" y="3145493"/>
            <a:ext cx="1301329" cy="13380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68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160</TotalTime>
  <Words>250</Words>
  <Application>Microsoft Office PowerPoint</Application>
  <PresentationFormat>Widescreen</PresentationFormat>
  <Paragraphs>59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Utm avo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binhtam121810@gmail.com</dc:creator>
  <cp:lastModifiedBy>Tuyền Nguyễn Thị</cp:lastModifiedBy>
  <cp:revision>44</cp:revision>
  <dcterms:created xsi:type="dcterms:W3CDTF">2021-11-01T14:34:16Z</dcterms:created>
  <dcterms:modified xsi:type="dcterms:W3CDTF">2025-11-30T15:31:43Z</dcterms:modified>
</cp:coreProperties>
</file>