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80" r:id="rId5"/>
    <p:sldId id="281" r:id="rId6"/>
    <p:sldId id="292" r:id="rId7"/>
    <p:sldId id="284" r:id="rId8"/>
    <p:sldId id="285" r:id="rId9"/>
    <p:sldId id="290" r:id="rId10"/>
    <p:sldId id="289" r:id="rId11"/>
    <p:sldId id="288" r:id="rId12"/>
    <p:sldId id="287" r:id="rId13"/>
    <p:sldId id="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54" d="100"/>
          <a:sy n="54" d="100"/>
        </p:scale>
        <p:origin x="94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711F-DD8D-4277-B9A1-C13225E3E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F60A7-DCF8-417B-97CF-3932BF965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B65EE-4E61-49E2-88BF-68A25E6E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CDEDE-97D7-44C3-917A-72B88980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4A45A-02EC-4912-88C2-FEF70BBA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0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1D7F7-203C-4332-BC81-5A267531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E9218-FE8B-45EA-8357-8674C60B5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112CA-97E8-4F7B-AFDB-73C5A7E1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4F6F1-EEB3-44EE-BDDB-5082F558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2F8A0-2568-4B82-91FA-4A85C7D6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6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617DB-92C4-4507-8940-EA9638FE6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F4ECE-5D17-498F-8A60-BDF4A52CC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A4224-097D-45D0-B048-E7B8A5B3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011B7-2A7A-4482-9444-C3142432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FBA78-C121-4BE3-80DA-7C6589A8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8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A3A14-2493-49AA-B99B-AA249ED0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089A6-FA8A-4499-99E1-1AB6FC9E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4772-F23C-4415-81AB-574AEA15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D0236-F073-40BE-A163-FBACD9F4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BE04C-A882-40B6-9E70-5E9413BC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D924-47CB-4443-821A-5FC234C9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1F5B-7E5C-40C6-BF83-F9205665E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830AE-0A01-4C17-AAF7-0EAB738D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AF617-2B29-413E-86DF-BBB9FCA0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98A88-58B3-41A2-8D45-2D38F03B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5A82-ACB4-4180-ACC2-63036854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92D6-E92A-4E35-9460-925A9550B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B2CC2-015F-4D09-ADD5-B8C456DB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7BB5-D2E4-43FA-AA18-01846495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4DAFF-E7F3-4410-980F-DA4764BC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6010D-2450-46A7-BC02-08EC9498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3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BE00-92E1-4CE9-9010-61EF53E9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B9039-78A4-4FB1-9353-B91544B8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E95A2-E140-4657-BBA3-3E059177A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82E36-567D-473F-9C47-23A08B0B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1C188-FA77-4BD8-805B-3DA12DEC7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CF1BD6-B1FA-42DB-B4C7-A03A2B2E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03DE36-FF03-4809-9639-B0B0FB24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62BC68-2AB7-4EA6-88D5-4E48CA22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2B3E-6427-41CC-8869-07427CC16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8F3BEE-B6EF-4660-9E33-0847CE38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C6BC5-2E6D-459E-96D9-00881842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844A6-45FB-426E-9214-1B152933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564FD-D15B-4101-8C8A-13B5DAB6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479FF-27DF-49F3-BD0B-D23359502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A9B51-D1F4-48DD-8B44-6AAA774B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7983F-8724-4C6D-A4F4-2D57B6A0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62132-4EF0-4EFD-ABC1-31F42B57E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6B36E-329A-4E66-9DC7-BE654C75D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D0FDA-AA69-468D-899A-1E54F0BA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86DC-AD43-4DFA-A419-D0AAD46A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56781-6F78-4B69-9E34-41C46315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E683-597C-4C63-A0BF-370F15C6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F09F8-952B-4358-95C4-16DFFA5D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D4BCF-414B-437A-8E6E-5270F0F73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ACBCF-5EC3-451B-A22F-7AF356DB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2E5D9-C0F3-4F2C-97E3-C4C1EAC6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2212F-4D78-4065-9D72-50777E8C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6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E8ACB-B6C7-4F75-AFDA-6244C898B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CC211-6EAC-42B8-851E-3B3CEB8F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A543C-4FA2-475D-8CAF-6883BB571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F124B-0731-45EC-99A9-D82BF4F0332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1F968-143A-4971-8656-F0C5723EF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AFBB0-BDDE-4783-BAB0-86EB56CFB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BE8C4-269E-4CF8-AEAD-85FADCEC8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7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slide" Target="slide10.xml"/><Relationship Id="rId4" Type="http://schemas.openxmlformats.org/officeDocument/2006/relationships/image" Target="../media/image1.png"/><Relationship Id="rId9" Type="http://schemas.openxmlformats.org/officeDocument/2006/relationships/slide" Target="slide12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04DC-FFBD-413B-879D-B99472B39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44ABA-54D0-4EC6-889B-402C50A61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1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2" t="-3535" r="-1882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 rot="502761">
            <a:off x="191198" y="1273094"/>
            <a:ext cx="4338557" cy="4607577"/>
          </a:xfrm>
          <a:custGeom>
            <a:avLst/>
            <a:gdLst/>
            <a:ahLst/>
            <a:cxnLst/>
            <a:rect l="l" t="t" r="r" b="b"/>
            <a:pathLst>
              <a:path w="6507836" h="6911366">
                <a:moveTo>
                  <a:pt x="0" y="0"/>
                </a:moveTo>
                <a:lnTo>
                  <a:pt x="6507836" y="0"/>
                </a:lnTo>
                <a:lnTo>
                  <a:pt x="6507836" y="6911366"/>
                </a:lnTo>
                <a:lnTo>
                  <a:pt x="0" y="69113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69776" y="274352"/>
            <a:ext cx="6675350" cy="2531661"/>
            <a:chOff x="0" y="0"/>
            <a:chExt cx="2388221" cy="905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221" cy="905745"/>
            </a:xfrm>
            <a:custGeom>
              <a:avLst/>
              <a:gdLst/>
              <a:ahLst/>
              <a:cxnLst/>
              <a:rect l="l" t="t" r="r" b="b"/>
              <a:pathLst>
                <a:path w="2388221" h="905745">
                  <a:moveTo>
                    <a:pt x="51030" y="0"/>
                  </a:moveTo>
                  <a:lnTo>
                    <a:pt x="2337190" y="0"/>
                  </a:lnTo>
                  <a:cubicBezTo>
                    <a:pt x="2365373" y="0"/>
                    <a:pt x="2388221" y="22847"/>
                    <a:pt x="2388221" y="51030"/>
                  </a:cubicBezTo>
                  <a:lnTo>
                    <a:pt x="2388221" y="854715"/>
                  </a:lnTo>
                  <a:cubicBezTo>
                    <a:pt x="2388221" y="882898"/>
                    <a:pt x="2365373" y="905745"/>
                    <a:pt x="2337190" y="905745"/>
                  </a:cubicBezTo>
                  <a:lnTo>
                    <a:pt x="51030" y="905745"/>
                  </a:lnTo>
                  <a:cubicBezTo>
                    <a:pt x="37496" y="905745"/>
                    <a:pt x="24516" y="900369"/>
                    <a:pt x="14946" y="890799"/>
                  </a:cubicBezTo>
                  <a:cubicBezTo>
                    <a:pt x="5376" y="881229"/>
                    <a:pt x="0" y="868249"/>
                    <a:pt x="0" y="854715"/>
                  </a:cubicBezTo>
                  <a:lnTo>
                    <a:pt x="0" y="51030"/>
                  </a:lnTo>
                  <a:cubicBezTo>
                    <a:pt x="0" y="22847"/>
                    <a:pt x="22847" y="0"/>
                    <a:pt x="51030" y="0"/>
                  </a:cubicBezTo>
                  <a:close/>
                </a:path>
              </a:pathLst>
            </a:custGeom>
            <a:solidFill>
              <a:srgbClr val="F8DE1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88221" cy="943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09475" y="3051827"/>
            <a:ext cx="3304317" cy="1175147"/>
            <a:chOff x="0" y="0"/>
            <a:chExt cx="1305409" cy="4642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8DE1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01883" y="3051827"/>
            <a:ext cx="3304317" cy="1175147"/>
            <a:chOff x="0" y="0"/>
            <a:chExt cx="1305409" cy="4642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8DE1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209475" y="4639882"/>
            <a:ext cx="3304317" cy="1175147"/>
            <a:chOff x="0" y="0"/>
            <a:chExt cx="1305409" cy="4642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8DE1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01883" y="4639882"/>
            <a:ext cx="3304317" cy="1175147"/>
            <a:chOff x="0" y="0"/>
            <a:chExt cx="1305409" cy="464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8DE1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69776" y="607174"/>
            <a:ext cx="6570926" cy="151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</a:pPr>
            <a:r>
              <a:rPr lang="en-US" sz="5077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Con gì thả hạt xuống cho Mai An Tiêm?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69776" y="3203982"/>
            <a:ext cx="2964199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6"/>
              </a:lnSpc>
            </a:pPr>
            <a:r>
              <a:rPr lang="en-US" sz="566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Con cua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94505" y="4909590"/>
            <a:ext cx="3134258" cy="6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2"/>
              </a:lnSpc>
            </a:pPr>
            <a:r>
              <a:rPr lang="en-US" sz="411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Nàng tiên cá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70148" y="3203982"/>
            <a:ext cx="2945027" cy="77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530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Đàn chim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40197" y="4795749"/>
            <a:ext cx="2404929" cy="82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6"/>
              </a:lnSpc>
            </a:pPr>
            <a:r>
              <a:rPr lang="en-US" sz="566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Con cá</a:t>
            </a:r>
          </a:p>
        </p:txBody>
      </p:sp>
      <p:pic>
        <p:nvPicPr>
          <p:cNvPr id="24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2476" y="-984667"/>
            <a:ext cx="953524" cy="953524"/>
          </a:xfrm>
          <a:prstGeom prst="rect">
            <a:avLst/>
          </a:prstGeom>
        </p:spPr>
      </p:pic>
      <p:pic>
        <p:nvPicPr>
          <p:cNvPr id="25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4076" y="-883067"/>
            <a:ext cx="953524" cy="953524"/>
          </a:xfrm>
          <a:prstGeom prst="rect">
            <a:avLst/>
          </a:prstGeom>
        </p:spPr>
      </p:pic>
      <p:pic>
        <p:nvPicPr>
          <p:cNvPr id="26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5676" y="-781467"/>
            <a:ext cx="953524" cy="953524"/>
          </a:xfrm>
          <a:prstGeom prst="rect">
            <a:avLst/>
          </a:prstGeom>
        </p:spPr>
      </p:pic>
      <p:pic>
        <p:nvPicPr>
          <p:cNvPr id="27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2" end="8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-1019064"/>
            <a:ext cx="903205" cy="9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034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2" grpId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2" t="-3535" r="-1882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534845" y="759423"/>
            <a:ext cx="4474594" cy="4379509"/>
          </a:xfrm>
          <a:custGeom>
            <a:avLst/>
            <a:gdLst/>
            <a:ahLst/>
            <a:cxnLst/>
            <a:rect l="l" t="t" r="r" b="b"/>
            <a:pathLst>
              <a:path w="6711891" h="6569263">
                <a:moveTo>
                  <a:pt x="0" y="0"/>
                </a:moveTo>
                <a:lnTo>
                  <a:pt x="6711891" y="0"/>
                </a:lnTo>
                <a:lnTo>
                  <a:pt x="6711891" y="6569263"/>
                </a:lnTo>
                <a:lnTo>
                  <a:pt x="0" y="6569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4" name="Group 7"/>
          <p:cNvGrpSpPr/>
          <p:nvPr/>
        </p:nvGrpSpPr>
        <p:grpSpPr>
          <a:xfrm>
            <a:off x="4311075" y="3153427"/>
            <a:ext cx="3304317" cy="1175147"/>
            <a:chOff x="0" y="0"/>
            <a:chExt cx="1305409" cy="464256"/>
          </a:xfrm>
        </p:grpSpPr>
        <p:sp>
          <p:nvSpPr>
            <p:cNvPr id="5" name="Freeform 8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F313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6" name="TextBox 9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8303483" y="3153427"/>
            <a:ext cx="3304317" cy="1175147"/>
            <a:chOff x="0" y="0"/>
            <a:chExt cx="1305409" cy="464256"/>
          </a:xfrm>
        </p:grpSpPr>
        <p:sp>
          <p:nvSpPr>
            <p:cNvPr id="8" name="Freeform 11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F313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12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3"/>
          <p:cNvGrpSpPr/>
          <p:nvPr/>
        </p:nvGrpSpPr>
        <p:grpSpPr>
          <a:xfrm>
            <a:off x="4311075" y="4741482"/>
            <a:ext cx="3304317" cy="1175147"/>
            <a:chOff x="0" y="0"/>
            <a:chExt cx="1305409" cy="464256"/>
          </a:xfrm>
        </p:grpSpPr>
        <p:sp>
          <p:nvSpPr>
            <p:cNvPr id="11" name="Freeform 14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F313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2" name="TextBox 15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6"/>
          <p:cNvGrpSpPr/>
          <p:nvPr/>
        </p:nvGrpSpPr>
        <p:grpSpPr>
          <a:xfrm>
            <a:off x="8303483" y="4741482"/>
            <a:ext cx="3304317" cy="1175147"/>
            <a:chOff x="0" y="0"/>
            <a:chExt cx="1305409" cy="464256"/>
          </a:xfrm>
        </p:grpSpPr>
        <p:sp>
          <p:nvSpPr>
            <p:cNvPr id="14" name="Freeform 17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F313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5" name="TextBox 18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20"/>
          <p:cNvSpPr txBox="1"/>
          <p:nvPr/>
        </p:nvSpPr>
        <p:spPr>
          <a:xfrm>
            <a:off x="4545174" y="3272925"/>
            <a:ext cx="2641085" cy="88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4"/>
              </a:lnSpc>
            </a:pPr>
            <a:r>
              <a:rPr lang="en-US" sz="6103" dirty="0">
                <a:solidFill>
                  <a:srgbClr val="FEFEFD"/>
                </a:solidFill>
                <a:latin typeface="Baloo"/>
                <a:ea typeface="Baloo"/>
                <a:cs typeface="Baloo"/>
                <a:sym typeface="Baloo"/>
              </a:rPr>
              <a:t>Tóc giả</a:t>
            </a:r>
          </a:p>
        </p:txBody>
      </p:sp>
      <p:sp>
        <p:nvSpPr>
          <p:cNvPr id="18" name="TextBox 21"/>
          <p:cNvSpPr txBox="1"/>
          <p:nvPr/>
        </p:nvSpPr>
        <p:spPr>
          <a:xfrm>
            <a:off x="8533499" y="3187220"/>
            <a:ext cx="2972701" cy="88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4"/>
              </a:lnSpc>
            </a:pPr>
            <a:r>
              <a:rPr lang="en-US" sz="6103" dirty="0">
                <a:solidFill>
                  <a:srgbClr val="FEFEFD"/>
                </a:solidFill>
                <a:latin typeface="Baloo"/>
                <a:ea typeface="Baloo"/>
                <a:cs typeface="Baloo"/>
                <a:sym typeface="Baloo"/>
              </a:rPr>
              <a:t>Quần áo</a:t>
            </a:r>
          </a:p>
        </p:txBody>
      </p:sp>
      <p:sp>
        <p:nvSpPr>
          <p:cNvPr id="19" name="TextBox 22"/>
          <p:cNvSpPr txBox="1"/>
          <p:nvPr/>
        </p:nvSpPr>
        <p:spPr>
          <a:xfrm>
            <a:off x="4475038" y="4900073"/>
            <a:ext cx="2976393" cy="166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4"/>
              </a:lnSpc>
            </a:pPr>
            <a:r>
              <a:rPr lang="en-US" sz="5565" dirty="0">
                <a:solidFill>
                  <a:srgbClr val="FEFEFD"/>
                </a:solidFill>
                <a:latin typeface="Baloo"/>
                <a:ea typeface="Baloo"/>
                <a:cs typeface="Baloo"/>
                <a:sym typeface="Baloo"/>
              </a:rPr>
              <a:t>Chăn đắp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8625527" y="4900073"/>
            <a:ext cx="2521199" cy="87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0"/>
              </a:lnSpc>
            </a:pPr>
            <a:r>
              <a:rPr lang="en-US" sz="6066" dirty="0">
                <a:solidFill>
                  <a:srgbClr val="FEFEFD"/>
                </a:solidFill>
                <a:latin typeface="Baloo"/>
                <a:ea typeface="Baloo"/>
                <a:cs typeface="Baloo"/>
                <a:sym typeface="Baloo"/>
              </a:rPr>
              <a:t>Nhà ở</a:t>
            </a:r>
          </a:p>
        </p:txBody>
      </p:sp>
      <p:grpSp>
        <p:nvGrpSpPr>
          <p:cNvPr id="21" name="Group 7"/>
          <p:cNvGrpSpPr/>
          <p:nvPr/>
        </p:nvGrpSpPr>
        <p:grpSpPr>
          <a:xfrm>
            <a:off x="4775201" y="384850"/>
            <a:ext cx="6595943" cy="2440117"/>
            <a:chOff x="0" y="0"/>
            <a:chExt cx="1305409" cy="464256"/>
          </a:xfrm>
        </p:grpSpPr>
        <p:sp>
          <p:nvSpPr>
            <p:cNvPr id="22" name="Freeform 8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F3131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9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7117" y="626470"/>
            <a:ext cx="7240683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67" dirty="0">
                <a:solidFill>
                  <a:srgbClr val="FEFEFD"/>
                </a:solidFill>
                <a:latin typeface="Baloo"/>
                <a:ea typeface="Baloo"/>
                <a:cs typeface="Baloo"/>
                <a:sym typeface="Baloo"/>
              </a:rPr>
              <a:t>Lấy cỏ phơi khô tết thành gì?</a:t>
            </a:r>
          </a:p>
        </p:txBody>
      </p:sp>
      <p:pic>
        <p:nvPicPr>
          <p:cNvPr id="25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2476" y="-984667"/>
            <a:ext cx="953524" cy="953524"/>
          </a:xfrm>
          <a:prstGeom prst="rect">
            <a:avLst/>
          </a:prstGeom>
        </p:spPr>
      </p:pic>
      <p:pic>
        <p:nvPicPr>
          <p:cNvPr id="26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4076" y="-883067"/>
            <a:ext cx="953524" cy="953524"/>
          </a:xfrm>
          <a:prstGeom prst="rect">
            <a:avLst/>
          </a:prstGeom>
        </p:spPr>
      </p:pic>
      <p:pic>
        <p:nvPicPr>
          <p:cNvPr id="27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5676" y="-781467"/>
            <a:ext cx="953524" cy="953524"/>
          </a:xfrm>
          <a:prstGeom prst="rect">
            <a:avLst/>
          </a:prstGeom>
        </p:spPr>
      </p:pic>
      <p:pic>
        <p:nvPicPr>
          <p:cNvPr id="28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2" end="8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-1019064"/>
            <a:ext cx="903205" cy="9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7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/>
      <p:bldP spid="18" grpId="0"/>
      <p:bldP spid="18" grpId="1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7000" y="-2673047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2" t="-3535" r="-1882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 rot="-2700000">
            <a:off x="-736488" y="1245055"/>
            <a:ext cx="6584839" cy="3848445"/>
          </a:xfrm>
          <a:custGeom>
            <a:avLst/>
            <a:gdLst/>
            <a:ahLst/>
            <a:cxnLst/>
            <a:rect l="l" t="t" r="r" b="b"/>
            <a:pathLst>
              <a:path w="9877259" h="5772667">
                <a:moveTo>
                  <a:pt x="0" y="0"/>
                </a:moveTo>
                <a:lnTo>
                  <a:pt x="9877258" y="0"/>
                </a:lnTo>
                <a:lnTo>
                  <a:pt x="9877258" y="5772667"/>
                </a:lnTo>
                <a:lnTo>
                  <a:pt x="0" y="57726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72976" y="477552"/>
            <a:ext cx="6675350" cy="2531661"/>
            <a:chOff x="0" y="0"/>
            <a:chExt cx="2388221" cy="905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221" cy="905745"/>
            </a:xfrm>
            <a:custGeom>
              <a:avLst/>
              <a:gdLst/>
              <a:ahLst/>
              <a:cxnLst/>
              <a:rect l="l" t="t" r="r" b="b"/>
              <a:pathLst>
                <a:path w="2388221" h="905745">
                  <a:moveTo>
                    <a:pt x="51030" y="0"/>
                  </a:moveTo>
                  <a:lnTo>
                    <a:pt x="2337190" y="0"/>
                  </a:lnTo>
                  <a:cubicBezTo>
                    <a:pt x="2365373" y="0"/>
                    <a:pt x="2388221" y="22847"/>
                    <a:pt x="2388221" y="51030"/>
                  </a:cubicBezTo>
                  <a:lnTo>
                    <a:pt x="2388221" y="854715"/>
                  </a:lnTo>
                  <a:cubicBezTo>
                    <a:pt x="2388221" y="882898"/>
                    <a:pt x="2365373" y="905745"/>
                    <a:pt x="2337190" y="905745"/>
                  </a:cubicBezTo>
                  <a:lnTo>
                    <a:pt x="51030" y="905745"/>
                  </a:lnTo>
                  <a:cubicBezTo>
                    <a:pt x="37496" y="905745"/>
                    <a:pt x="24516" y="900369"/>
                    <a:pt x="14946" y="890799"/>
                  </a:cubicBezTo>
                  <a:cubicBezTo>
                    <a:pt x="5376" y="881229"/>
                    <a:pt x="0" y="868249"/>
                    <a:pt x="0" y="854715"/>
                  </a:cubicBezTo>
                  <a:lnTo>
                    <a:pt x="0" y="51030"/>
                  </a:lnTo>
                  <a:cubicBezTo>
                    <a:pt x="0" y="22847"/>
                    <a:pt x="22847" y="0"/>
                    <a:pt x="51030" y="0"/>
                  </a:cubicBezTo>
                  <a:close/>
                </a:path>
              </a:pathLst>
            </a:custGeom>
            <a:solidFill>
              <a:srgbClr val="F7E4DB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88221" cy="943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12675" y="3255027"/>
            <a:ext cx="3304317" cy="1175147"/>
            <a:chOff x="0" y="0"/>
            <a:chExt cx="1305409" cy="4642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7E4DB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05083" y="3255027"/>
            <a:ext cx="3304317" cy="1175147"/>
            <a:chOff x="0" y="0"/>
            <a:chExt cx="1305409" cy="4642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7E4DB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412675" y="4843082"/>
            <a:ext cx="3304317" cy="1175147"/>
            <a:chOff x="0" y="0"/>
            <a:chExt cx="1305409" cy="4642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7E4DB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358440" y="4867763"/>
            <a:ext cx="3304317" cy="1175147"/>
            <a:chOff x="0" y="0"/>
            <a:chExt cx="1305409" cy="464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7E4DB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572976" y="810374"/>
            <a:ext cx="6754237" cy="181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9"/>
              </a:lnSpc>
            </a:pPr>
            <a:r>
              <a:rPr lang="en-US" sz="604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Mai An Tiêm khắc gì vào quả?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98367" y="5109624"/>
            <a:ext cx="311774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404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Tên của mình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72976" y="3489276"/>
            <a:ext cx="291742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4"/>
              </a:lnSpc>
            </a:pPr>
            <a:r>
              <a:rPr lang="en-US" sz="513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Thời gian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05083" y="3526219"/>
            <a:ext cx="321103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4"/>
              </a:lnSpc>
            </a:pPr>
            <a:r>
              <a:rPr lang="en-US" sz="513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Vua Hùng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2675" y="5113918"/>
            <a:ext cx="321103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4"/>
              </a:lnSpc>
            </a:pPr>
            <a:r>
              <a:rPr lang="en-US" sz="513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Tên quả</a:t>
            </a:r>
          </a:p>
        </p:txBody>
      </p:sp>
      <p:pic>
        <p:nvPicPr>
          <p:cNvPr id="24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2476" y="-984667"/>
            <a:ext cx="953524" cy="953524"/>
          </a:xfrm>
          <a:prstGeom prst="rect">
            <a:avLst/>
          </a:prstGeom>
        </p:spPr>
      </p:pic>
      <p:pic>
        <p:nvPicPr>
          <p:cNvPr id="25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4076" y="-883067"/>
            <a:ext cx="953524" cy="953524"/>
          </a:xfrm>
          <a:prstGeom prst="rect">
            <a:avLst/>
          </a:prstGeom>
        </p:spPr>
      </p:pic>
      <p:pic>
        <p:nvPicPr>
          <p:cNvPr id="26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5676" y="-781467"/>
            <a:ext cx="953524" cy="953524"/>
          </a:xfrm>
          <a:prstGeom prst="rect">
            <a:avLst/>
          </a:prstGeom>
        </p:spPr>
      </p:pic>
      <p:pic>
        <p:nvPicPr>
          <p:cNvPr id="27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2" end="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-1019064"/>
            <a:ext cx="903205" cy="9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45211" y="-2645211"/>
            <a:ext cx="7034199" cy="12324620"/>
          </a:xfrm>
          <a:custGeom>
            <a:avLst/>
            <a:gdLst/>
            <a:ahLst/>
            <a:cxnLst/>
            <a:rect l="l" t="t" r="r" b="b"/>
            <a:pathLst>
              <a:path w="10551298" h="18486930">
                <a:moveTo>
                  <a:pt x="0" y="0"/>
                </a:moveTo>
                <a:lnTo>
                  <a:pt x="10551298" y="0"/>
                </a:lnTo>
                <a:lnTo>
                  <a:pt x="10551298" y="18486930"/>
                </a:lnTo>
                <a:lnTo>
                  <a:pt x="0" y="18486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1" t="-3535" r="-1855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7048066" y="492876"/>
            <a:ext cx="5370661" cy="5872249"/>
          </a:xfrm>
          <a:custGeom>
            <a:avLst/>
            <a:gdLst/>
            <a:ahLst/>
            <a:cxnLst/>
            <a:rect l="l" t="t" r="r" b="b"/>
            <a:pathLst>
              <a:path w="8055991" h="8808373">
                <a:moveTo>
                  <a:pt x="0" y="0"/>
                </a:moveTo>
                <a:lnTo>
                  <a:pt x="8055991" y="0"/>
                </a:lnTo>
                <a:lnTo>
                  <a:pt x="8055991" y="8808372"/>
                </a:lnTo>
                <a:lnTo>
                  <a:pt x="0" y="8808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45564" y="343885"/>
            <a:ext cx="6675350" cy="2531661"/>
            <a:chOff x="0" y="0"/>
            <a:chExt cx="2388221" cy="905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221" cy="905745"/>
            </a:xfrm>
            <a:custGeom>
              <a:avLst/>
              <a:gdLst/>
              <a:ahLst/>
              <a:cxnLst/>
              <a:rect l="l" t="t" r="r" b="b"/>
              <a:pathLst>
                <a:path w="2388221" h="905745">
                  <a:moveTo>
                    <a:pt x="51030" y="0"/>
                  </a:moveTo>
                  <a:lnTo>
                    <a:pt x="2337190" y="0"/>
                  </a:lnTo>
                  <a:cubicBezTo>
                    <a:pt x="2365373" y="0"/>
                    <a:pt x="2388221" y="22847"/>
                    <a:pt x="2388221" y="51030"/>
                  </a:cubicBezTo>
                  <a:lnTo>
                    <a:pt x="2388221" y="854715"/>
                  </a:lnTo>
                  <a:cubicBezTo>
                    <a:pt x="2388221" y="882898"/>
                    <a:pt x="2365373" y="905745"/>
                    <a:pt x="2337190" y="905745"/>
                  </a:cubicBezTo>
                  <a:lnTo>
                    <a:pt x="51030" y="905745"/>
                  </a:lnTo>
                  <a:cubicBezTo>
                    <a:pt x="37496" y="905745"/>
                    <a:pt x="24516" y="900369"/>
                    <a:pt x="14946" y="890799"/>
                  </a:cubicBezTo>
                  <a:cubicBezTo>
                    <a:pt x="5376" y="881229"/>
                    <a:pt x="0" y="868249"/>
                    <a:pt x="0" y="854715"/>
                  </a:cubicBezTo>
                  <a:lnTo>
                    <a:pt x="0" y="51030"/>
                  </a:lnTo>
                  <a:cubicBezTo>
                    <a:pt x="0" y="22847"/>
                    <a:pt x="22847" y="0"/>
                    <a:pt x="51030" y="0"/>
                  </a:cubicBezTo>
                  <a:close/>
                </a:path>
              </a:pathLst>
            </a:custGeom>
            <a:solidFill>
              <a:srgbClr val="FDF399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88221" cy="943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3121359"/>
            <a:ext cx="3304317" cy="1175147"/>
            <a:chOff x="0" y="0"/>
            <a:chExt cx="1305409" cy="4642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DF399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42404" y="3121359"/>
            <a:ext cx="3304317" cy="1175147"/>
            <a:chOff x="0" y="0"/>
            <a:chExt cx="1305409" cy="4642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DF399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0" y="4709415"/>
            <a:ext cx="3304317" cy="1175147"/>
            <a:chOff x="0" y="0"/>
            <a:chExt cx="1305409" cy="4642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DF399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742404" y="4709415"/>
            <a:ext cx="3304317" cy="1175147"/>
            <a:chOff x="0" y="0"/>
            <a:chExt cx="1305409" cy="464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FDF399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16145" y="679450"/>
            <a:ext cx="6492859" cy="174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2"/>
              </a:lnSpc>
            </a:pPr>
            <a:r>
              <a:rPr lang="en-US" sz="5795">
                <a:solidFill>
                  <a:srgbClr val="0F713F"/>
                </a:solidFill>
                <a:latin typeface="Baloo"/>
                <a:ea typeface="Baloo"/>
                <a:cs typeface="Baloo"/>
                <a:sym typeface="Baloo"/>
              </a:rPr>
              <a:t>Quả Mai An Tiêm trồng đặt tên là gì?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5800" y="3261763"/>
            <a:ext cx="3304317" cy="81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0"/>
              </a:lnSpc>
            </a:pPr>
            <a:r>
              <a:rPr lang="en-US" sz="5594" dirty="0">
                <a:solidFill>
                  <a:srgbClr val="0F713F"/>
                </a:solidFill>
                <a:latin typeface="Baloo"/>
                <a:ea typeface="Baloo"/>
                <a:cs typeface="Baloo"/>
                <a:sym typeface="Baloo"/>
              </a:rPr>
              <a:t>Sầu riêng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5800" y="4865055"/>
            <a:ext cx="3304317" cy="81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0"/>
              </a:lnSpc>
            </a:pPr>
            <a:r>
              <a:rPr lang="en-US" sz="5594" dirty="0">
                <a:solidFill>
                  <a:srgbClr val="0F713F"/>
                </a:solidFill>
                <a:latin typeface="Baloo"/>
                <a:ea typeface="Baloo"/>
                <a:cs typeface="Baloo"/>
                <a:sym typeface="Baloo"/>
              </a:rPr>
              <a:t>Dưa hấu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42404" y="3261763"/>
            <a:ext cx="3304317" cy="81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0"/>
              </a:lnSpc>
            </a:pPr>
            <a:r>
              <a:rPr lang="en-US" sz="5594" dirty="0">
                <a:solidFill>
                  <a:srgbClr val="0F713F"/>
                </a:solidFill>
                <a:latin typeface="Baloo"/>
                <a:ea typeface="Baloo"/>
                <a:cs typeface="Baloo"/>
                <a:sym typeface="Baloo"/>
              </a:rPr>
              <a:t>Dừa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42404" y="4865055"/>
            <a:ext cx="3304317" cy="81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0"/>
              </a:lnSpc>
            </a:pPr>
            <a:r>
              <a:rPr lang="en-US" sz="5594" dirty="0">
                <a:solidFill>
                  <a:srgbClr val="0F713F"/>
                </a:solidFill>
                <a:latin typeface="Baloo"/>
                <a:ea typeface="Baloo"/>
                <a:cs typeface="Baloo"/>
                <a:sym typeface="Baloo"/>
              </a:rPr>
              <a:t>Chuối</a:t>
            </a:r>
          </a:p>
        </p:txBody>
      </p:sp>
      <p:pic>
        <p:nvPicPr>
          <p:cNvPr id="24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2476" y="-984667"/>
            <a:ext cx="953524" cy="953524"/>
          </a:xfrm>
          <a:prstGeom prst="rect">
            <a:avLst/>
          </a:prstGeom>
        </p:spPr>
      </p:pic>
      <p:pic>
        <p:nvPicPr>
          <p:cNvPr id="25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-1032601"/>
            <a:ext cx="953524" cy="953524"/>
          </a:xfrm>
          <a:prstGeom prst="rect">
            <a:avLst/>
          </a:prstGeom>
        </p:spPr>
      </p:pic>
      <p:pic>
        <p:nvPicPr>
          <p:cNvPr id="26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4152" y="-969096"/>
            <a:ext cx="953524" cy="953524"/>
          </a:xfrm>
          <a:prstGeom prst="rect">
            <a:avLst/>
          </a:prstGeom>
        </p:spPr>
      </p:pic>
      <p:pic>
        <p:nvPicPr>
          <p:cNvPr id="27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2" end="8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-1019064"/>
            <a:ext cx="903205" cy="9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  <p:bldP spid="21" grpId="0"/>
      <p:bldP spid="21" grpId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12312" y="3655502"/>
            <a:ext cx="1586314" cy="903538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22526" y="3931194"/>
            <a:ext cx="1586314" cy="903538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14651" y="4187080"/>
            <a:ext cx="14206651" cy="4101414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35763" y="5446138"/>
            <a:ext cx="2673077" cy="1386659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1657" y="154871"/>
            <a:ext cx="5113969" cy="2998064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10662" y="0"/>
            <a:ext cx="4140805" cy="2536243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31202" y="2941340"/>
            <a:ext cx="3851729" cy="3230861"/>
          </a:xfrm>
          <a:custGeom>
            <a:avLst/>
            <a:gdLst/>
            <a:ahLst/>
            <a:cxnLst/>
            <a:rect l="l" t="t" r="r" b="b"/>
            <a:pathLst>
              <a:path w="5777593" h="4846291">
                <a:moveTo>
                  <a:pt x="0" y="0"/>
                </a:moveTo>
                <a:lnTo>
                  <a:pt x="5777593" y="0"/>
                </a:lnTo>
                <a:lnTo>
                  <a:pt x="5777593" y="4846291"/>
                </a:lnTo>
                <a:lnTo>
                  <a:pt x="0" y="4846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6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31544" y="1619773"/>
            <a:ext cx="5196847" cy="4359158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68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40557" y="-1503299"/>
            <a:ext cx="3095015" cy="3316341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67567" y="3508198"/>
            <a:ext cx="8297477" cy="2184261"/>
            <a:chOff x="0" y="0"/>
            <a:chExt cx="3278015" cy="8629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78015" cy="862918"/>
            </a:xfrm>
            <a:custGeom>
              <a:avLst/>
              <a:gdLst/>
              <a:ahLst/>
              <a:cxnLst/>
              <a:rect l="l" t="t" r="r" b="b"/>
              <a:pathLst>
                <a:path w="3278015" h="862918">
                  <a:moveTo>
                    <a:pt x="31724" y="0"/>
                  </a:moveTo>
                  <a:lnTo>
                    <a:pt x="3246292" y="0"/>
                  </a:lnTo>
                  <a:cubicBezTo>
                    <a:pt x="3254706" y="0"/>
                    <a:pt x="3262774" y="3342"/>
                    <a:pt x="3268724" y="9292"/>
                  </a:cubicBezTo>
                  <a:cubicBezTo>
                    <a:pt x="3274673" y="15241"/>
                    <a:pt x="3278015" y="23310"/>
                    <a:pt x="3278015" y="31724"/>
                  </a:cubicBezTo>
                  <a:lnTo>
                    <a:pt x="3278015" y="831195"/>
                  </a:lnTo>
                  <a:cubicBezTo>
                    <a:pt x="3278015" y="839608"/>
                    <a:pt x="3274673" y="847677"/>
                    <a:pt x="3268724" y="853627"/>
                  </a:cubicBezTo>
                  <a:cubicBezTo>
                    <a:pt x="3262774" y="859576"/>
                    <a:pt x="3254706" y="862918"/>
                    <a:pt x="3246292" y="862918"/>
                  </a:cubicBezTo>
                  <a:lnTo>
                    <a:pt x="31724" y="862918"/>
                  </a:lnTo>
                  <a:cubicBezTo>
                    <a:pt x="23310" y="862918"/>
                    <a:pt x="15241" y="859576"/>
                    <a:pt x="9292" y="853627"/>
                  </a:cubicBezTo>
                  <a:cubicBezTo>
                    <a:pt x="3342" y="847677"/>
                    <a:pt x="0" y="839608"/>
                    <a:pt x="0" y="831195"/>
                  </a:cubicBezTo>
                  <a:lnTo>
                    <a:pt x="0" y="31724"/>
                  </a:lnTo>
                  <a:cubicBezTo>
                    <a:pt x="0" y="23310"/>
                    <a:pt x="3342" y="15241"/>
                    <a:pt x="9292" y="9292"/>
                  </a:cubicBezTo>
                  <a:cubicBezTo>
                    <a:pt x="15241" y="3342"/>
                    <a:pt x="23310" y="0"/>
                    <a:pt x="31724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3278015" cy="834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33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566269" y="1304453"/>
            <a:ext cx="7939771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1"/>
              </a:lnSpc>
            </a:pPr>
            <a:r>
              <a:rPr lang="en-US" sz="10141" dirty="0">
                <a:solidFill>
                  <a:schemeClr val="tx2">
                    <a:lumMod val="60000"/>
                    <a:lumOff val="40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MAI AN TIÊM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7038" y="1196720"/>
            <a:ext cx="179872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u="sng" dirty="0">
                <a:solidFill>
                  <a:srgbClr val="303D3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Bài 21: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14995" y="2700427"/>
            <a:ext cx="134620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2613" dirty="0">
                <a:solidFill>
                  <a:srgbClr val="097E40"/>
                </a:solidFill>
                <a:latin typeface="Alata"/>
                <a:ea typeface="Alata"/>
                <a:cs typeface="Alata"/>
                <a:sym typeface="Alata"/>
              </a:rPr>
              <a:t>(Tiết 4)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15049" y="3578617"/>
            <a:ext cx="3161903" cy="71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4"/>
              </a:lnSpc>
            </a:pPr>
            <a:r>
              <a:rPr lang="en-US" sz="4353">
                <a:solidFill>
                  <a:srgbClr val="33A169"/>
                </a:solidFill>
                <a:latin typeface="Alata"/>
                <a:ea typeface="Alata"/>
                <a:cs typeface="Alata"/>
                <a:sym typeface="Alata"/>
              </a:rPr>
              <a:t>Nói và nghe: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30259" y="4516313"/>
            <a:ext cx="8028914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  <a:spcBef>
                <a:spcPct val="0"/>
              </a:spcBef>
            </a:pPr>
            <a:r>
              <a:rPr lang="en-US" sz="7106" b="1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Kể chuyện Mai An Tiêm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6847" y="4212745"/>
            <a:ext cx="16380033" cy="4728862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37494" y="0"/>
            <a:ext cx="3220763" cy="1972717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1" y="1508347"/>
            <a:ext cx="3145775" cy="2543393"/>
          </a:xfrm>
          <a:custGeom>
            <a:avLst/>
            <a:gdLst/>
            <a:ahLst/>
            <a:cxnLst/>
            <a:rect l="l" t="t" r="r" b="b"/>
            <a:pathLst>
              <a:path w="4718663" h="3815089">
                <a:moveTo>
                  <a:pt x="0" y="0"/>
                </a:moveTo>
                <a:lnTo>
                  <a:pt x="4718663" y="0"/>
                </a:lnTo>
                <a:lnTo>
                  <a:pt x="4718663" y="3815089"/>
                </a:lnTo>
                <a:lnTo>
                  <a:pt x="0" y="3815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9131" y="1508347"/>
            <a:ext cx="3240871" cy="2543393"/>
          </a:xfrm>
          <a:custGeom>
            <a:avLst/>
            <a:gdLst/>
            <a:ahLst/>
            <a:cxnLst/>
            <a:rect l="l" t="t" r="r" b="b"/>
            <a:pathLst>
              <a:path w="4861307" h="3815089">
                <a:moveTo>
                  <a:pt x="0" y="0"/>
                </a:moveTo>
                <a:lnTo>
                  <a:pt x="4861308" y="0"/>
                </a:lnTo>
                <a:lnTo>
                  <a:pt x="4861308" y="3815089"/>
                </a:lnTo>
                <a:lnTo>
                  <a:pt x="0" y="3815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74407" y="3981160"/>
            <a:ext cx="3331063" cy="2543393"/>
          </a:xfrm>
          <a:custGeom>
            <a:avLst/>
            <a:gdLst/>
            <a:ahLst/>
            <a:cxnLst/>
            <a:rect l="l" t="t" r="r" b="b"/>
            <a:pathLst>
              <a:path w="4996594" h="3815089">
                <a:moveTo>
                  <a:pt x="0" y="0"/>
                </a:moveTo>
                <a:lnTo>
                  <a:pt x="4996594" y="0"/>
                </a:lnTo>
                <a:lnTo>
                  <a:pt x="4996594" y="3815089"/>
                </a:lnTo>
                <a:lnTo>
                  <a:pt x="0" y="3815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63170" y="4051740"/>
            <a:ext cx="3369797" cy="2650823"/>
          </a:xfrm>
          <a:custGeom>
            <a:avLst/>
            <a:gdLst/>
            <a:ahLst/>
            <a:cxnLst/>
            <a:rect l="l" t="t" r="r" b="b"/>
            <a:pathLst>
              <a:path w="5054695" h="3976235">
                <a:moveTo>
                  <a:pt x="0" y="0"/>
                </a:moveTo>
                <a:lnTo>
                  <a:pt x="5054695" y="0"/>
                </a:lnTo>
                <a:lnTo>
                  <a:pt x="5054695" y="3976236"/>
                </a:lnTo>
                <a:lnTo>
                  <a:pt x="0" y="3976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8191" y="4432217"/>
            <a:ext cx="2353067" cy="1641276"/>
          </a:xfrm>
          <a:custGeom>
            <a:avLst/>
            <a:gdLst/>
            <a:ahLst/>
            <a:cxnLst/>
            <a:rect l="l" t="t" r="r" b="b"/>
            <a:pathLst>
              <a:path w="3529600" h="2461914">
                <a:moveTo>
                  <a:pt x="0" y="0"/>
                </a:moveTo>
                <a:lnTo>
                  <a:pt x="3529600" y="0"/>
                </a:lnTo>
                <a:lnTo>
                  <a:pt x="3529600" y="2461915"/>
                </a:lnTo>
                <a:lnTo>
                  <a:pt x="0" y="24619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48068" y="1408444"/>
            <a:ext cx="3139128" cy="2557398"/>
          </a:xfrm>
          <a:custGeom>
            <a:avLst/>
            <a:gdLst/>
            <a:ahLst/>
            <a:cxnLst/>
            <a:rect l="l" t="t" r="r" b="b"/>
            <a:pathLst>
              <a:path w="4708692" h="3836097">
                <a:moveTo>
                  <a:pt x="0" y="0"/>
                </a:moveTo>
                <a:lnTo>
                  <a:pt x="4708692" y="0"/>
                </a:lnTo>
                <a:lnTo>
                  <a:pt x="4708692" y="3836097"/>
                </a:lnTo>
                <a:lnTo>
                  <a:pt x="0" y="3836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8192" y="517858"/>
            <a:ext cx="758075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  <a:spcBef>
                <a:spcPct val="0"/>
              </a:spcBef>
            </a:pPr>
            <a:r>
              <a:rPr lang="en-US" sz="3291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1. Quan sát tranh, nói tên nhân vật và sự việc trong từng bức tranh.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0173" y="4855448"/>
            <a:ext cx="168910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  <a:spcBef>
                <a:spcPct val="0"/>
              </a:spcBef>
            </a:pPr>
            <a:r>
              <a:rPr lang="en-US" sz="3291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Mai An Tiêm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32648" y="2289734"/>
            <a:ext cx="176997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  <a:spcBef>
                <a:spcPct val="0"/>
              </a:spcBef>
            </a:pPr>
            <a:r>
              <a:rPr lang="en-US" sz="3291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Vợ Mai An Tiêm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28906" y="5461000"/>
            <a:ext cx="1138071" cy="121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448866" y="3373287"/>
            <a:ext cx="778153" cy="16073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63991" y="4493569"/>
            <a:ext cx="16380033" cy="4728862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4752" y="226504"/>
            <a:ext cx="3331063" cy="2693200"/>
          </a:xfrm>
          <a:custGeom>
            <a:avLst/>
            <a:gdLst/>
            <a:ahLst/>
            <a:cxnLst/>
            <a:rect l="l" t="t" r="r" b="b"/>
            <a:pathLst>
              <a:path w="4996594" h="4039800">
                <a:moveTo>
                  <a:pt x="0" y="0"/>
                </a:moveTo>
                <a:lnTo>
                  <a:pt x="4996595" y="0"/>
                </a:lnTo>
                <a:lnTo>
                  <a:pt x="4996595" y="4039800"/>
                </a:lnTo>
                <a:lnTo>
                  <a:pt x="0" y="403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27105" y="349410"/>
            <a:ext cx="3275150" cy="2570294"/>
          </a:xfrm>
          <a:custGeom>
            <a:avLst/>
            <a:gdLst/>
            <a:ahLst/>
            <a:cxnLst/>
            <a:rect l="l" t="t" r="r" b="b"/>
            <a:pathLst>
              <a:path w="4912725" h="3855441">
                <a:moveTo>
                  <a:pt x="0" y="0"/>
                </a:moveTo>
                <a:lnTo>
                  <a:pt x="4912725" y="0"/>
                </a:lnTo>
                <a:lnTo>
                  <a:pt x="4912725" y="3855441"/>
                </a:lnTo>
                <a:lnTo>
                  <a:pt x="0" y="3855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4752" y="3392359"/>
            <a:ext cx="3331063" cy="2543393"/>
          </a:xfrm>
          <a:custGeom>
            <a:avLst/>
            <a:gdLst/>
            <a:ahLst/>
            <a:cxnLst/>
            <a:rect l="l" t="t" r="r" b="b"/>
            <a:pathLst>
              <a:path w="4996594" h="3815089">
                <a:moveTo>
                  <a:pt x="0" y="0"/>
                </a:moveTo>
                <a:lnTo>
                  <a:pt x="4996595" y="0"/>
                </a:lnTo>
                <a:lnTo>
                  <a:pt x="4996595" y="3815089"/>
                </a:lnTo>
                <a:lnTo>
                  <a:pt x="0" y="3815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08941" y="3284929"/>
            <a:ext cx="3369797" cy="2650823"/>
          </a:xfrm>
          <a:custGeom>
            <a:avLst/>
            <a:gdLst/>
            <a:ahLst/>
            <a:cxnLst/>
            <a:rect l="l" t="t" r="r" b="b"/>
            <a:pathLst>
              <a:path w="5054695" h="3976235">
                <a:moveTo>
                  <a:pt x="0" y="0"/>
                </a:moveTo>
                <a:lnTo>
                  <a:pt x="5054696" y="0"/>
                </a:lnTo>
                <a:lnTo>
                  <a:pt x="5054696" y="3976235"/>
                </a:lnTo>
                <a:lnTo>
                  <a:pt x="0" y="39762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9878" y="2999728"/>
            <a:ext cx="596612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2" lvl="1" indent="-215911" algn="ctr">
              <a:lnSpc>
                <a:spcPts val="2000"/>
              </a:lnSpc>
              <a:spcBef>
                <a:spcPct val="0"/>
              </a:spcBef>
              <a:buAutoNum type="arabicPeriod"/>
            </a:pPr>
            <a:r>
              <a:rPr lang="en-US" sz="20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Vợ chồng Mai An Tiêm đang tìm cách sinh sống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2542" y="2977300"/>
            <a:ext cx="5386076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2. An Tiêm nhặt được hạt lạ do chim làm rơi.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8166" y="6021217"/>
            <a:ext cx="424212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3. Vợ chồng An Tiêm gieo trồng và chăm sóc giống cây lạ.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12542" y="6105121"/>
            <a:ext cx="510976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4. An Tiêm khắc tên vào quả, thả xuống biển nhờ sóng đưa về đất liền.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rot="142866" flipH="1">
            <a:off x="-1625349" y="1776347"/>
            <a:ext cx="14206651" cy="4101414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21309976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6" y="6152121"/>
                </a:lnTo>
                <a:lnTo>
                  <a:pt x="21309976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62595" y="2959559"/>
            <a:ext cx="2999571" cy="1556027"/>
          </a:xfrm>
          <a:custGeom>
            <a:avLst/>
            <a:gdLst/>
            <a:ahLst/>
            <a:cxnLst/>
            <a:rect l="l" t="t" r="r" b="b"/>
            <a:pathLst>
              <a:path w="4499357" h="2334041">
                <a:moveTo>
                  <a:pt x="0" y="0"/>
                </a:moveTo>
                <a:lnTo>
                  <a:pt x="4499357" y="0"/>
                </a:lnTo>
                <a:lnTo>
                  <a:pt x="4499357" y="2334041"/>
                </a:lnTo>
                <a:lnTo>
                  <a:pt x="0" y="233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514725" y="2083634"/>
            <a:ext cx="5353953" cy="2690733"/>
          </a:xfrm>
          <a:custGeom>
            <a:avLst/>
            <a:gdLst/>
            <a:ahLst/>
            <a:cxnLst/>
            <a:rect l="l" t="t" r="r" b="b"/>
            <a:pathLst>
              <a:path w="8030929" h="4036099">
                <a:moveTo>
                  <a:pt x="8030928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8" y="4036098"/>
                </a:lnTo>
                <a:lnTo>
                  <a:pt x="8030928" y="0"/>
                </a:lnTo>
                <a:close/>
              </a:path>
            </a:pathLst>
          </a:custGeom>
          <a:blipFill>
            <a:blip r:embed="rId4"/>
            <a:stretch>
              <a:fillRect t="-1609" b="-160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798629" y="1894720"/>
            <a:ext cx="2443491" cy="1267561"/>
          </a:xfrm>
          <a:custGeom>
            <a:avLst/>
            <a:gdLst/>
            <a:ahLst/>
            <a:cxnLst/>
            <a:rect l="l" t="t" r="r" b="b"/>
            <a:pathLst>
              <a:path w="3665236" h="1901341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14725" y="4266984"/>
            <a:ext cx="16380033" cy="4728862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14725" y="4169623"/>
            <a:ext cx="3142644" cy="2827752"/>
          </a:xfrm>
          <a:custGeom>
            <a:avLst/>
            <a:gdLst/>
            <a:ahLst/>
            <a:cxnLst/>
            <a:rect l="l" t="t" r="r" b="b"/>
            <a:pathLst>
              <a:path w="4713966" h="4241628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4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95680" y="2528501"/>
            <a:ext cx="5515286" cy="4329499"/>
          </a:xfrm>
          <a:custGeom>
            <a:avLst/>
            <a:gdLst/>
            <a:ahLst/>
            <a:cxnLst/>
            <a:rect l="l" t="t" r="r" b="b"/>
            <a:pathLst>
              <a:path w="8272929" h="6494249">
                <a:moveTo>
                  <a:pt x="0" y="0"/>
                </a:moveTo>
                <a:lnTo>
                  <a:pt x="8272929" y="0"/>
                </a:lnTo>
                <a:lnTo>
                  <a:pt x="8272929" y="6494249"/>
                </a:lnTo>
                <a:lnTo>
                  <a:pt x="0" y="6494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24373" y="886299"/>
            <a:ext cx="9174256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  <a:spcBef>
                <a:spcPct val="0"/>
              </a:spcBef>
            </a:pPr>
            <a:r>
              <a:rPr lang="en-US" sz="5588" dirty="0">
                <a:solidFill>
                  <a:srgbClr val="FFFF00"/>
                </a:solidFill>
                <a:latin typeface="Baloo"/>
                <a:ea typeface="Baloo"/>
                <a:cs typeface="Baloo"/>
                <a:sym typeface="Baloo"/>
              </a:rPr>
              <a:t>2. Kể lại từng đoạn của câu chuyện theo tranh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rot="142866" flipH="1">
            <a:off x="-784535" y="2769262"/>
            <a:ext cx="14206651" cy="4101414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21309976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6" y="6152121"/>
                </a:lnTo>
                <a:lnTo>
                  <a:pt x="21309976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62595" y="2959559"/>
            <a:ext cx="2999571" cy="1556027"/>
          </a:xfrm>
          <a:custGeom>
            <a:avLst/>
            <a:gdLst/>
            <a:ahLst/>
            <a:cxnLst/>
            <a:rect l="l" t="t" r="r" b="b"/>
            <a:pathLst>
              <a:path w="4499357" h="2334041">
                <a:moveTo>
                  <a:pt x="0" y="0"/>
                </a:moveTo>
                <a:lnTo>
                  <a:pt x="4499357" y="0"/>
                </a:lnTo>
                <a:lnTo>
                  <a:pt x="4499357" y="2334041"/>
                </a:lnTo>
                <a:lnTo>
                  <a:pt x="0" y="233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514725" y="2083634"/>
            <a:ext cx="5353953" cy="2690733"/>
          </a:xfrm>
          <a:custGeom>
            <a:avLst/>
            <a:gdLst/>
            <a:ahLst/>
            <a:cxnLst/>
            <a:rect l="l" t="t" r="r" b="b"/>
            <a:pathLst>
              <a:path w="8030929" h="4036099">
                <a:moveTo>
                  <a:pt x="8030928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8" y="4036098"/>
                </a:lnTo>
                <a:lnTo>
                  <a:pt x="8030928" y="0"/>
                </a:lnTo>
                <a:close/>
              </a:path>
            </a:pathLst>
          </a:custGeom>
          <a:blipFill>
            <a:blip r:embed="rId4"/>
            <a:stretch>
              <a:fillRect t="-1609" b="-160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798629" y="1894720"/>
            <a:ext cx="2443491" cy="1267561"/>
          </a:xfrm>
          <a:custGeom>
            <a:avLst/>
            <a:gdLst/>
            <a:ahLst/>
            <a:cxnLst/>
            <a:rect l="l" t="t" r="r" b="b"/>
            <a:pathLst>
              <a:path w="3665236" h="1901341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14725" y="4266984"/>
            <a:ext cx="16380033" cy="4728862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14725" y="4169623"/>
            <a:ext cx="3142644" cy="2827752"/>
          </a:xfrm>
          <a:custGeom>
            <a:avLst/>
            <a:gdLst/>
            <a:ahLst/>
            <a:cxnLst/>
            <a:rect l="l" t="t" r="r" b="b"/>
            <a:pathLst>
              <a:path w="4713966" h="4241628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4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67200" y="2959558"/>
            <a:ext cx="4943765" cy="3898442"/>
          </a:xfrm>
          <a:custGeom>
            <a:avLst/>
            <a:gdLst/>
            <a:ahLst/>
            <a:cxnLst/>
            <a:rect l="l" t="t" r="r" b="b"/>
            <a:pathLst>
              <a:path w="8272929" h="6494249">
                <a:moveTo>
                  <a:pt x="0" y="0"/>
                </a:moveTo>
                <a:lnTo>
                  <a:pt x="8272929" y="0"/>
                </a:lnTo>
                <a:lnTo>
                  <a:pt x="8272929" y="6494249"/>
                </a:lnTo>
                <a:lnTo>
                  <a:pt x="0" y="6494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93244" y="1184861"/>
            <a:ext cx="889167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  <a:spcBef>
                <a:spcPct val="0"/>
              </a:spcBef>
            </a:pPr>
            <a:r>
              <a:rPr lang="en-US" sz="5588" dirty="0">
                <a:solidFill>
                  <a:schemeClr val="accent6">
                    <a:lumMod val="75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Viết 2-3 câu về nhân vật Mai An Tiêm trong câu chuyện trên.</a:t>
            </a:r>
          </a:p>
        </p:txBody>
      </p:sp>
    </p:spTree>
    <p:extLst>
      <p:ext uri="{BB962C8B-B14F-4D97-AF65-F5344CB8AC3E}">
        <p14:creationId xmlns:p14="http://schemas.microsoft.com/office/powerpoint/2010/main" val="153807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66336" y="414365"/>
            <a:ext cx="4497962" cy="4428575"/>
          </a:xfrm>
          <a:custGeom>
            <a:avLst/>
            <a:gdLst/>
            <a:ahLst/>
            <a:cxnLst/>
            <a:rect l="l" t="t" r="r" b="b"/>
            <a:pathLst>
              <a:path w="6746943" h="6642862">
                <a:moveTo>
                  <a:pt x="0" y="0"/>
                </a:moveTo>
                <a:lnTo>
                  <a:pt x="6746943" y="0"/>
                </a:lnTo>
                <a:lnTo>
                  <a:pt x="6746943" y="6642861"/>
                </a:lnTo>
                <a:lnTo>
                  <a:pt x="0" y="6642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91192" y="2853994"/>
            <a:ext cx="13928899" cy="4563038"/>
          </a:xfrm>
          <a:custGeom>
            <a:avLst/>
            <a:gdLst/>
            <a:ahLst/>
            <a:cxnLst/>
            <a:rect l="l" t="t" r="r" b="b"/>
            <a:pathLst>
              <a:path w="20893349" h="6844557">
                <a:moveTo>
                  <a:pt x="0" y="0"/>
                </a:moveTo>
                <a:lnTo>
                  <a:pt x="20893348" y="0"/>
                </a:lnTo>
                <a:lnTo>
                  <a:pt x="20893348" y="6844557"/>
                </a:lnTo>
                <a:lnTo>
                  <a:pt x="0" y="68445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 r="-668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02304" y="2743734"/>
            <a:ext cx="10473690" cy="4198409"/>
          </a:xfrm>
          <a:custGeom>
            <a:avLst/>
            <a:gdLst/>
            <a:ahLst/>
            <a:cxnLst/>
            <a:rect l="l" t="t" r="r" b="b"/>
            <a:pathLst>
              <a:path w="15710535" h="6297614">
                <a:moveTo>
                  <a:pt x="0" y="0"/>
                </a:moveTo>
                <a:lnTo>
                  <a:pt x="15710534" y="0"/>
                </a:lnTo>
                <a:lnTo>
                  <a:pt x="15710534" y="6297615"/>
                </a:lnTo>
                <a:lnTo>
                  <a:pt x="0" y="62976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 r="-104138"/>
            </a:stretch>
          </a:blipFill>
        </p:spPr>
      </p:sp>
      <p:sp>
        <p:nvSpPr>
          <p:cNvPr id="6" name="Freeform 7"/>
          <p:cNvSpPr/>
          <p:nvPr/>
        </p:nvSpPr>
        <p:spPr>
          <a:xfrm rot="80575" flipH="1">
            <a:off x="9803760" y="2139911"/>
            <a:ext cx="2077836" cy="2578179"/>
          </a:xfrm>
          <a:custGeom>
            <a:avLst/>
            <a:gdLst/>
            <a:ahLst/>
            <a:cxnLst/>
            <a:rect l="l" t="t" r="r" b="b"/>
            <a:pathLst>
              <a:path w="3116754" h="3867268">
                <a:moveTo>
                  <a:pt x="3116754" y="0"/>
                </a:moveTo>
                <a:lnTo>
                  <a:pt x="0" y="0"/>
                </a:lnTo>
                <a:lnTo>
                  <a:pt x="0" y="3867268"/>
                </a:lnTo>
                <a:lnTo>
                  <a:pt x="3116754" y="3867268"/>
                </a:lnTo>
                <a:lnTo>
                  <a:pt x="3116754" y="0"/>
                </a:lnTo>
                <a:close/>
              </a:path>
            </a:pathLst>
          </a:custGeom>
          <a:blipFill>
            <a:blip r:embed="rId5"/>
            <a:stretch>
              <a:fillRect l="-22110" t="-8458" r="-22110" b="-12331"/>
            </a:stretch>
          </a:blipFill>
        </p:spPr>
      </p:sp>
      <p:sp>
        <p:nvSpPr>
          <p:cNvPr id="7" name="Freeform 8">
            <a:hlinkClick r:id="rId6" action="ppaction://hlinksldjump"/>
          </p:cNvPr>
          <p:cNvSpPr/>
          <p:nvPr/>
        </p:nvSpPr>
        <p:spPr>
          <a:xfrm rot="1685998">
            <a:off x="1229122" y="3910646"/>
            <a:ext cx="1236575" cy="1662875"/>
          </a:xfrm>
          <a:custGeom>
            <a:avLst/>
            <a:gdLst/>
            <a:ahLst/>
            <a:cxnLst/>
            <a:rect l="l" t="t" r="r" b="b"/>
            <a:pathLst>
              <a:path w="1854862" h="2494313">
                <a:moveTo>
                  <a:pt x="0" y="0"/>
                </a:moveTo>
                <a:lnTo>
                  <a:pt x="1854863" y="0"/>
                </a:lnTo>
                <a:lnTo>
                  <a:pt x="1854863" y="2494313"/>
                </a:lnTo>
                <a:lnTo>
                  <a:pt x="0" y="24943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8" name="Freeform 9">
            <a:hlinkClick r:id="rId7" action="ppaction://hlinksldjump"/>
          </p:cNvPr>
          <p:cNvSpPr/>
          <p:nvPr/>
        </p:nvSpPr>
        <p:spPr>
          <a:xfrm>
            <a:off x="3999343" y="3506269"/>
            <a:ext cx="1377313" cy="1418083"/>
          </a:xfrm>
          <a:custGeom>
            <a:avLst/>
            <a:gdLst/>
            <a:ahLst/>
            <a:cxnLst/>
            <a:rect l="l" t="t" r="r" b="b"/>
            <a:pathLst>
              <a:path w="2065969" h="2127124">
                <a:moveTo>
                  <a:pt x="0" y="0"/>
                </a:moveTo>
                <a:lnTo>
                  <a:pt x="2065970" y="0"/>
                </a:lnTo>
                <a:lnTo>
                  <a:pt x="2065970" y="2127124"/>
                </a:lnTo>
                <a:lnTo>
                  <a:pt x="0" y="2127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10">
            <a:hlinkClick r:id="rId9" action="ppaction://hlinksldjump"/>
          </p:cNvPr>
          <p:cNvSpPr/>
          <p:nvPr/>
        </p:nvSpPr>
        <p:spPr>
          <a:xfrm>
            <a:off x="2335885" y="5544842"/>
            <a:ext cx="1658455" cy="969267"/>
          </a:xfrm>
          <a:custGeom>
            <a:avLst/>
            <a:gdLst/>
            <a:ahLst/>
            <a:cxnLst/>
            <a:rect l="l" t="t" r="r" b="b"/>
            <a:pathLst>
              <a:path w="2487682" h="1453901">
                <a:moveTo>
                  <a:pt x="0" y="0"/>
                </a:moveTo>
                <a:lnTo>
                  <a:pt x="2487682" y="0"/>
                </a:lnTo>
                <a:lnTo>
                  <a:pt x="2487682" y="1453901"/>
                </a:lnTo>
                <a:lnTo>
                  <a:pt x="0" y="14539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10" name="Freeform 11">
            <a:hlinkClick r:id="rId10" action="ppaction://hlinksldjump"/>
          </p:cNvPr>
          <p:cNvSpPr/>
          <p:nvPr/>
        </p:nvSpPr>
        <p:spPr>
          <a:xfrm>
            <a:off x="4688000" y="4924352"/>
            <a:ext cx="1358106" cy="1442318"/>
          </a:xfrm>
          <a:custGeom>
            <a:avLst/>
            <a:gdLst/>
            <a:ahLst/>
            <a:cxnLst/>
            <a:rect l="l" t="t" r="r" b="b"/>
            <a:pathLst>
              <a:path w="2037159" h="2163477">
                <a:moveTo>
                  <a:pt x="0" y="0"/>
                </a:moveTo>
                <a:lnTo>
                  <a:pt x="2037159" y="0"/>
                </a:lnTo>
                <a:lnTo>
                  <a:pt x="2037159" y="2163477"/>
                </a:lnTo>
                <a:lnTo>
                  <a:pt x="0" y="2163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3">
            <a:hlinkClick r:id="rId12" action="ppaction://hlinksldjump"/>
          </p:cNvPr>
          <p:cNvSpPr/>
          <p:nvPr/>
        </p:nvSpPr>
        <p:spPr>
          <a:xfrm>
            <a:off x="2744680" y="4070872"/>
            <a:ext cx="1149602" cy="1342423"/>
          </a:xfrm>
          <a:custGeom>
            <a:avLst/>
            <a:gdLst/>
            <a:ahLst/>
            <a:cxnLst/>
            <a:rect l="l" t="t" r="r" b="b"/>
            <a:pathLst>
              <a:path w="1724403" h="2013634">
                <a:moveTo>
                  <a:pt x="0" y="0"/>
                </a:moveTo>
                <a:lnTo>
                  <a:pt x="1724403" y="0"/>
                </a:lnTo>
                <a:lnTo>
                  <a:pt x="1724403" y="2013635"/>
                </a:lnTo>
                <a:lnTo>
                  <a:pt x="0" y="20136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flipH="1">
            <a:off x="6387112" y="4215311"/>
            <a:ext cx="6609444" cy="3460945"/>
          </a:xfrm>
          <a:custGeom>
            <a:avLst/>
            <a:gdLst/>
            <a:ahLst/>
            <a:cxnLst/>
            <a:rect l="l" t="t" r="r" b="b"/>
            <a:pathLst>
              <a:path w="9914166" h="5191418">
                <a:moveTo>
                  <a:pt x="9914166" y="0"/>
                </a:moveTo>
                <a:lnTo>
                  <a:pt x="0" y="0"/>
                </a:lnTo>
                <a:lnTo>
                  <a:pt x="0" y="5191418"/>
                </a:lnTo>
                <a:lnTo>
                  <a:pt x="9914166" y="5191418"/>
                </a:lnTo>
                <a:lnTo>
                  <a:pt x="9914166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3789029" y="1132568"/>
            <a:ext cx="5947303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34" b="1" dirty="0">
                <a:solidFill>
                  <a:srgbClr val="FFFF00"/>
                </a:solidFill>
                <a:latin typeface="Baloo" panose="020B0604020202020204" charset="0"/>
                <a:cs typeface="Baloo" panose="020B0604020202020204" charset="0"/>
              </a:rPr>
              <a:t>Mai An Tiêm với trái cây</a:t>
            </a:r>
            <a:endParaRPr lang="vi-VN" sz="7334" b="1" dirty="0">
              <a:solidFill>
                <a:srgbClr val="FFFF00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1" name="Freeform 12">
            <a:hlinkClick r:id="rId13" action="ppaction://hlinksldjump"/>
          </p:cNvPr>
          <p:cNvSpPr/>
          <p:nvPr/>
        </p:nvSpPr>
        <p:spPr>
          <a:xfrm>
            <a:off x="345192" y="5253721"/>
            <a:ext cx="1150665" cy="1353724"/>
          </a:xfrm>
          <a:custGeom>
            <a:avLst/>
            <a:gdLst/>
            <a:ahLst/>
            <a:cxnLst/>
            <a:rect l="l" t="t" r="r" b="b"/>
            <a:pathLst>
              <a:path w="1725998" h="2030586">
                <a:moveTo>
                  <a:pt x="0" y="0"/>
                </a:moveTo>
                <a:lnTo>
                  <a:pt x="1725998" y="0"/>
                </a:lnTo>
                <a:lnTo>
                  <a:pt x="1725998" y="2030585"/>
                </a:lnTo>
                <a:lnTo>
                  <a:pt x="0" y="2030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Tiếng sóng bi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40635" y="-1313457"/>
            <a:ext cx="881270" cy="8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" fill="hold">
                                          <p:stCondLst>
                                            <p:cond delay="4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" fill="hold">
                                          <p:stCondLst>
                                            <p:cond delay="9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" fill="hold">
                                          <p:stCondLst>
                                            <p:cond delay="14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2" t="-3535" r="-1882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8871730" y="1986848"/>
            <a:ext cx="2955217" cy="3444891"/>
          </a:xfrm>
          <a:custGeom>
            <a:avLst/>
            <a:gdLst/>
            <a:ahLst/>
            <a:cxnLst/>
            <a:rect l="l" t="t" r="r" b="b"/>
            <a:pathLst>
              <a:path w="4432825" h="5167336">
                <a:moveTo>
                  <a:pt x="0" y="0"/>
                </a:moveTo>
                <a:lnTo>
                  <a:pt x="4432825" y="0"/>
                </a:lnTo>
                <a:lnTo>
                  <a:pt x="4432825" y="5167336"/>
                </a:lnTo>
                <a:lnTo>
                  <a:pt x="0" y="516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62" b="-46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15524" y="549180"/>
            <a:ext cx="6675350" cy="2531661"/>
            <a:chOff x="0" y="0"/>
            <a:chExt cx="2388221" cy="905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221" cy="905745"/>
            </a:xfrm>
            <a:custGeom>
              <a:avLst/>
              <a:gdLst/>
              <a:ahLst/>
              <a:cxnLst/>
              <a:rect l="l" t="t" r="r" b="b"/>
              <a:pathLst>
                <a:path w="2388221" h="905745">
                  <a:moveTo>
                    <a:pt x="51030" y="0"/>
                  </a:moveTo>
                  <a:lnTo>
                    <a:pt x="2337190" y="0"/>
                  </a:lnTo>
                  <a:cubicBezTo>
                    <a:pt x="2365373" y="0"/>
                    <a:pt x="2388221" y="22847"/>
                    <a:pt x="2388221" y="51030"/>
                  </a:cubicBezTo>
                  <a:lnTo>
                    <a:pt x="2388221" y="854715"/>
                  </a:lnTo>
                  <a:cubicBezTo>
                    <a:pt x="2388221" y="882898"/>
                    <a:pt x="2365373" y="905745"/>
                    <a:pt x="2337190" y="905745"/>
                  </a:cubicBezTo>
                  <a:lnTo>
                    <a:pt x="51030" y="905745"/>
                  </a:lnTo>
                  <a:cubicBezTo>
                    <a:pt x="37496" y="905745"/>
                    <a:pt x="24516" y="900369"/>
                    <a:pt x="14946" y="890799"/>
                  </a:cubicBezTo>
                  <a:cubicBezTo>
                    <a:pt x="5376" y="881229"/>
                    <a:pt x="0" y="868249"/>
                    <a:pt x="0" y="854715"/>
                  </a:cubicBezTo>
                  <a:lnTo>
                    <a:pt x="0" y="51030"/>
                  </a:lnTo>
                  <a:cubicBezTo>
                    <a:pt x="0" y="22847"/>
                    <a:pt x="22847" y="0"/>
                    <a:pt x="51030" y="0"/>
                  </a:cubicBezTo>
                  <a:close/>
                </a:path>
              </a:pathLst>
            </a:custGeom>
            <a:solidFill>
              <a:srgbClr val="E1C4FD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88221" cy="943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0042" y="3408999"/>
            <a:ext cx="3304317" cy="1175147"/>
            <a:chOff x="0" y="0"/>
            <a:chExt cx="1305409" cy="4642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DEBBFF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92450" y="3408999"/>
            <a:ext cx="3304317" cy="1175147"/>
            <a:chOff x="0" y="0"/>
            <a:chExt cx="1305409" cy="4642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DEBBFF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0042" y="4997053"/>
            <a:ext cx="3304317" cy="1175147"/>
            <a:chOff x="0" y="0"/>
            <a:chExt cx="1305409" cy="4642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DEBBFF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92450" y="4997053"/>
            <a:ext cx="3304317" cy="1175147"/>
            <a:chOff x="0" y="0"/>
            <a:chExt cx="1305409" cy="464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409" cy="464256"/>
            </a:xfrm>
            <a:custGeom>
              <a:avLst/>
              <a:gdLst/>
              <a:ahLst/>
              <a:cxnLst/>
              <a:rect l="l" t="t" r="r" b="b"/>
              <a:pathLst>
                <a:path w="1305409" h="464256">
                  <a:moveTo>
                    <a:pt x="103091" y="0"/>
                  </a:moveTo>
                  <a:lnTo>
                    <a:pt x="1202319" y="0"/>
                  </a:lnTo>
                  <a:cubicBezTo>
                    <a:pt x="1259254" y="0"/>
                    <a:pt x="1305409" y="46155"/>
                    <a:pt x="1305409" y="103091"/>
                  </a:cubicBezTo>
                  <a:lnTo>
                    <a:pt x="1305409" y="361165"/>
                  </a:lnTo>
                  <a:cubicBezTo>
                    <a:pt x="1305409" y="418100"/>
                    <a:pt x="1259254" y="464256"/>
                    <a:pt x="1202319" y="464256"/>
                  </a:cubicBezTo>
                  <a:lnTo>
                    <a:pt x="103091" y="464256"/>
                  </a:lnTo>
                  <a:cubicBezTo>
                    <a:pt x="46155" y="464256"/>
                    <a:pt x="0" y="418100"/>
                    <a:pt x="0" y="361165"/>
                  </a:cubicBezTo>
                  <a:lnTo>
                    <a:pt x="0" y="103091"/>
                  </a:lnTo>
                  <a:cubicBezTo>
                    <a:pt x="0" y="46155"/>
                    <a:pt x="46155" y="0"/>
                    <a:pt x="103091" y="0"/>
                  </a:cubicBezTo>
                  <a:close/>
                </a:path>
              </a:pathLst>
            </a:custGeom>
            <a:solidFill>
              <a:srgbClr val="DEBBFF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5409" cy="50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67736" y="951216"/>
            <a:ext cx="6570926" cy="151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</a:pPr>
            <a:r>
              <a:rPr lang="en-US" sz="5077" dirty="0">
                <a:solidFill>
                  <a:srgbClr val="603068"/>
                </a:solidFill>
                <a:latin typeface="Alata"/>
                <a:ea typeface="Alata"/>
                <a:cs typeface="Alata"/>
                <a:sym typeface="Alata"/>
              </a:rPr>
              <a:t>Tại sao Mai An Tiêm bị đày ra đảo hoang?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0042" y="3601754"/>
            <a:ext cx="2970260" cy="90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4000" dirty="0">
                <a:solidFill>
                  <a:srgbClr val="603068"/>
                </a:solidFill>
                <a:latin typeface="Alata"/>
                <a:ea typeface="Alata"/>
                <a:cs typeface="Alata"/>
                <a:sym typeface="Alata"/>
              </a:rPr>
              <a:t>Vì ăn quả măng cụt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58438" y="3590380"/>
            <a:ext cx="3059214" cy="90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4000" dirty="0">
                <a:solidFill>
                  <a:srgbClr val="603068"/>
                </a:solidFill>
                <a:latin typeface="Alata"/>
                <a:ea typeface="Alata"/>
                <a:cs typeface="Alata"/>
                <a:sym typeface="Alata"/>
              </a:rPr>
              <a:t>Vì hiểu lầm lời nói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2594" y="5178435"/>
            <a:ext cx="3059214" cy="90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4000" dirty="0">
                <a:solidFill>
                  <a:srgbClr val="603068"/>
                </a:solidFill>
                <a:latin typeface="Alata"/>
                <a:ea typeface="Alata"/>
                <a:cs typeface="Alata"/>
                <a:sym typeface="Alata"/>
              </a:rPr>
              <a:t>Vì ăn nhiều hết gạo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15002" y="5178435"/>
            <a:ext cx="3059214" cy="90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4000" dirty="0">
                <a:solidFill>
                  <a:srgbClr val="603068"/>
                </a:solidFill>
                <a:latin typeface="Alata"/>
                <a:ea typeface="Alata"/>
                <a:cs typeface="Alata"/>
                <a:sym typeface="Alata"/>
              </a:rPr>
              <a:t>Vì ăn trộm của Vua</a:t>
            </a:r>
          </a:p>
        </p:txBody>
      </p:sp>
      <p:pic>
        <p:nvPicPr>
          <p:cNvPr id="24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5438" y="-984667"/>
            <a:ext cx="953524" cy="953524"/>
          </a:xfrm>
          <a:prstGeom prst="rect">
            <a:avLst/>
          </a:prstGeom>
        </p:spPr>
      </p:pic>
      <p:pic>
        <p:nvPicPr>
          <p:cNvPr id="25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2" end="8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-1019064"/>
            <a:ext cx="903205" cy="903205"/>
          </a:xfrm>
          <a:prstGeom prst="rect">
            <a:avLst/>
          </a:prstGeom>
        </p:spPr>
      </p:pic>
      <p:pic>
        <p:nvPicPr>
          <p:cNvPr id="26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67233" y="-984667"/>
            <a:ext cx="953524" cy="953524"/>
          </a:xfrm>
          <a:prstGeom prst="rect">
            <a:avLst/>
          </a:prstGeom>
        </p:spPr>
      </p:pic>
      <p:pic>
        <p:nvPicPr>
          <p:cNvPr id="27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2476" y="-984667"/>
            <a:ext cx="953524" cy="9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62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2" t="-3535" r="-1882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 rot="97475">
            <a:off x="589699" y="435200"/>
            <a:ext cx="2958864" cy="3978913"/>
          </a:xfrm>
          <a:custGeom>
            <a:avLst/>
            <a:gdLst/>
            <a:ahLst/>
            <a:cxnLst/>
            <a:rect l="l" t="t" r="r" b="b"/>
            <a:pathLst>
              <a:path w="4438296" h="5968369">
                <a:moveTo>
                  <a:pt x="0" y="0"/>
                </a:moveTo>
                <a:lnTo>
                  <a:pt x="4438296" y="0"/>
                </a:lnTo>
                <a:lnTo>
                  <a:pt x="4438296" y="5968368"/>
                </a:lnTo>
                <a:lnTo>
                  <a:pt x="0" y="596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78362" y="588741"/>
            <a:ext cx="6675350" cy="2531661"/>
            <a:chOff x="0" y="0"/>
            <a:chExt cx="2388221" cy="905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8221" cy="905745"/>
            </a:xfrm>
            <a:custGeom>
              <a:avLst/>
              <a:gdLst/>
              <a:ahLst/>
              <a:cxnLst/>
              <a:rect l="l" t="t" r="r" b="b"/>
              <a:pathLst>
                <a:path w="2388221" h="905745">
                  <a:moveTo>
                    <a:pt x="51030" y="0"/>
                  </a:moveTo>
                  <a:lnTo>
                    <a:pt x="2337190" y="0"/>
                  </a:lnTo>
                  <a:cubicBezTo>
                    <a:pt x="2365373" y="0"/>
                    <a:pt x="2388221" y="22847"/>
                    <a:pt x="2388221" y="51030"/>
                  </a:cubicBezTo>
                  <a:lnTo>
                    <a:pt x="2388221" y="854715"/>
                  </a:lnTo>
                  <a:cubicBezTo>
                    <a:pt x="2388221" y="882898"/>
                    <a:pt x="2365373" y="905745"/>
                    <a:pt x="2337190" y="905745"/>
                  </a:cubicBezTo>
                  <a:lnTo>
                    <a:pt x="51030" y="905745"/>
                  </a:lnTo>
                  <a:cubicBezTo>
                    <a:pt x="37496" y="905745"/>
                    <a:pt x="24516" y="900369"/>
                    <a:pt x="14946" y="890799"/>
                  </a:cubicBezTo>
                  <a:cubicBezTo>
                    <a:pt x="5376" y="881229"/>
                    <a:pt x="0" y="868249"/>
                    <a:pt x="0" y="854715"/>
                  </a:cubicBezTo>
                  <a:lnTo>
                    <a:pt x="0" y="51030"/>
                  </a:lnTo>
                  <a:cubicBezTo>
                    <a:pt x="0" y="22847"/>
                    <a:pt x="22847" y="0"/>
                    <a:pt x="51030" y="0"/>
                  </a:cubicBezTo>
                  <a:close/>
                </a:path>
              </a:pathLst>
            </a:custGeom>
            <a:solidFill>
              <a:srgbClr val="C1FF72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88221" cy="943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86407" y="3632415"/>
            <a:ext cx="3139630" cy="1104567"/>
            <a:chOff x="0" y="0"/>
            <a:chExt cx="1240348" cy="4363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0348" cy="436372"/>
            </a:xfrm>
            <a:custGeom>
              <a:avLst/>
              <a:gdLst/>
              <a:ahLst/>
              <a:cxnLst/>
              <a:rect l="l" t="t" r="r" b="b"/>
              <a:pathLst>
                <a:path w="1240348" h="436372">
                  <a:moveTo>
                    <a:pt x="108498" y="0"/>
                  </a:moveTo>
                  <a:lnTo>
                    <a:pt x="1131849" y="0"/>
                  </a:lnTo>
                  <a:cubicBezTo>
                    <a:pt x="1160625" y="0"/>
                    <a:pt x="1188222" y="11431"/>
                    <a:pt x="1208569" y="31778"/>
                  </a:cubicBezTo>
                  <a:cubicBezTo>
                    <a:pt x="1228917" y="52126"/>
                    <a:pt x="1240348" y="79723"/>
                    <a:pt x="1240348" y="108498"/>
                  </a:cubicBezTo>
                  <a:lnTo>
                    <a:pt x="1240348" y="327874"/>
                  </a:lnTo>
                  <a:cubicBezTo>
                    <a:pt x="1240348" y="356649"/>
                    <a:pt x="1228917" y="384246"/>
                    <a:pt x="1208569" y="404594"/>
                  </a:cubicBezTo>
                  <a:cubicBezTo>
                    <a:pt x="1188222" y="424941"/>
                    <a:pt x="1160625" y="436372"/>
                    <a:pt x="1131849" y="436372"/>
                  </a:cubicBezTo>
                  <a:lnTo>
                    <a:pt x="108498" y="436372"/>
                  </a:lnTo>
                  <a:cubicBezTo>
                    <a:pt x="79723" y="436372"/>
                    <a:pt x="52126" y="424941"/>
                    <a:pt x="31778" y="404594"/>
                  </a:cubicBezTo>
                  <a:cubicBezTo>
                    <a:pt x="11431" y="384246"/>
                    <a:pt x="0" y="356649"/>
                    <a:pt x="0" y="327874"/>
                  </a:cubicBezTo>
                  <a:lnTo>
                    <a:pt x="0" y="108498"/>
                  </a:lnTo>
                  <a:cubicBezTo>
                    <a:pt x="0" y="79723"/>
                    <a:pt x="11431" y="52126"/>
                    <a:pt x="31778" y="31778"/>
                  </a:cubicBezTo>
                  <a:cubicBezTo>
                    <a:pt x="52126" y="11431"/>
                    <a:pt x="79723" y="0"/>
                    <a:pt x="108498" y="0"/>
                  </a:cubicBezTo>
                  <a:close/>
                </a:path>
              </a:pathLst>
            </a:custGeom>
            <a:solidFill>
              <a:srgbClr val="C1FF72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40348" cy="474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12906" y="1066770"/>
            <a:ext cx="6206261" cy="151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</a:pPr>
            <a:r>
              <a:rPr lang="en-US" sz="5077" dirty="0">
                <a:solidFill>
                  <a:srgbClr val="004AAD"/>
                </a:solidFill>
                <a:latin typeface="Baloo"/>
                <a:ea typeface="Baloo"/>
                <a:cs typeface="Baloo"/>
                <a:sym typeface="Baloo"/>
              </a:rPr>
              <a:t>Nhân vật chính trong câu chuyện là ai?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811389" y="3632415"/>
            <a:ext cx="3139630" cy="1104567"/>
            <a:chOff x="0" y="0"/>
            <a:chExt cx="1240348" cy="4363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40348" cy="436372"/>
            </a:xfrm>
            <a:custGeom>
              <a:avLst/>
              <a:gdLst/>
              <a:ahLst/>
              <a:cxnLst/>
              <a:rect l="l" t="t" r="r" b="b"/>
              <a:pathLst>
                <a:path w="1240348" h="436372">
                  <a:moveTo>
                    <a:pt x="108498" y="0"/>
                  </a:moveTo>
                  <a:lnTo>
                    <a:pt x="1131849" y="0"/>
                  </a:lnTo>
                  <a:cubicBezTo>
                    <a:pt x="1160625" y="0"/>
                    <a:pt x="1188222" y="11431"/>
                    <a:pt x="1208569" y="31778"/>
                  </a:cubicBezTo>
                  <a:cubicBezTo>
                    <a:pt x="1228917" y="52126"/>
                    <a:pt x="1240348" y="79723"/>
                    <a:pt x="1240348" y="108498"/>
                  </a:cubicBezTo>
                  <a:lnTo>
                    <a:pt x="1240348" y="327874"/>
                  </a:lnTo>
                  <a:cubicBezTo>
                    <a:pt x="1240348" y="356649"/>
                    <a:pt x="1228917" y="384246"/>
                    <a:pt x="1208569" y="404594"/>
                  </a:cubicBezTo>
                  <a:cubicBezTo>
                    <a:pt x="1188222" y="424941"/>
                    <a:pt x="1160625" y="436372"/>
                    <a:pt x="1131849" y="436372"/>
                  </a:cubicBezTo>
                  <a:lnTo>
                    <a:pt x="108498" y="436372"/>
                  </a:lnTo>
                  <a:cubicBezTo>
                    <a:pt x="79723" y="436372"/>
                    <a:pt x="52126" y="424941"/>
                    <a:pt x="31778" y="404594"/>
                  </a:cubicBezTo>
                  <a:cubicBezTo>
                    <a:pt x="11431" y="384246"/>
                    <a:pt x="0" y="356649"/>
                    <a:pt x="0" y="327874"/>
                  </a:cubicBezTo>
                  <a:lnTo>
                    <a:pt x="0" y="108498"/>
                  </a:lnTo>
                  <a:cubicBezTo>
                    <a:pt x="0" y="79723"/>
                    <a:pt x="11431" y="52126"/>
                    <a:pt x="31778" y="31778"/>
                  </a:cubicBezTo>
                  <a:cubicBezTo>
                    <a:pt x="52126" y="11431"/>
                    <a:pt x="79723" y="0"/>
                    <a:pt x="108498" y="0"/>
                  </a:cubicBezTo>
                  <a:close/>
                </a:path>
              </a:pathLst>
            </a:custGeom>
            <a:solidFill>
              <a:srgbClr val="C1FF72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40348" cy="474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81969" y="4910352"/>
            <a:ext cx="3139630" cy="1104567"/>
            <a:chOff x="0" y="0"/>
            <a:chExt cx="1240348" cy="4363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0348" cy="436372"/>
            </a:xfrm>
            <a:custGeom>
              <a:avLst/>
              <a:gdLst/>
              <a:ahLst/>
              <a:cxnLst/>
              <a:rect l="l" t="t" r="r" b="b"/>
              <a:pathLst>
                <a:path w="1240348" h="436372">
                  <a:moveTo>
                    <a:pt x="108498" y="0"/>
                  </a:moveTo>
                  <a:lnTo>
                    <a:pt x="1131849" y="0"/>
                  </a:lnTo>
                  <a:cubicBezTo>
                    <a:pt x="1160625" y="0"/>
                    <a:pt x="1188222" y="11431"/>
                    <a:pt x="1208569" y="31778"/>
                  </a:cubicBezTo>
                  <a:cubicBezTo>
                    <a:pt x="1228917" y="52126"/>
                    <a:pt x="1240348" y="79723"/>
                    <a:pt x="1240348" y="108498"/>
                  </a:cubicBezTo>
                  <a:lnTo>
                    <a:pt x="1240348" y="327874"/>
                  </a:lnTo>
                  <a:cubicBezTo>
                    <a:pt x="1240348" y="356649"/>
                    <a:pt x="1228917" y="384246"/>
                    <a:pt x="1208569" y="404594"/>
                  </a:cubicBezTo>
                  <a:cubicBezTo>
                    <a:pt x="1188222" y="424941"/>
                    <a:pt x="1160625" y="436372"/>
                    <a:pt x="1131849" y="436372"/>
                  </a:cubicBezTo>
                  <a:lnTo>
                    <a:pt x="108498" y="436372"/>
                  </a:lnTo>
                  <a:cubicBezTo>
                    <a:pt x="79723" y="436372"/>
                    <a:pt x="52126" y="424941"/>
                    <a:pt x="31778" y="404594"/>
                  </a:cubicBezTo>
                  <a:cubicBezTo>
                    <a:pt x="11431" y="384246"/>
                    <a:pt x="0" y="356649"/>
                    <a:pt x="0" y="327874"/>
                  </a:cubicBezTo>
                  <a:lnTo>
                    <a:pt x="0" y="108498"/>
                  </a:lnTo>
                  <a:cubicBezTo>
                    <a:pt x="0" y="79723"/>
                    <a:pt x="11431" y="52126"/>
                    <a:pt x="31778" y="31778"/>
                  </a:cubicBezTo>
                  <a:cubicBezTo>
                    <a:pt x="52126" y="11431"/>
                    <a:pt x="79723" y="0"/>
                    <a:pt x="108498" y="0"/>
                  </a:cubicBezTo>
                  <a:close/>
                </a:path>
              </a:pathLst>
            </a:custGeom>
            <a:solidFill>
              <a:srgbClr val="C1FF72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40348" cy="474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86407" y="4910352"/>
            <a:ext cx="3139630" cy="1104567"/>
            <a:chOff x="0" y="0"/>
            <a:chExt cx="1240348" cy="4363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0348" cy="436372"/>
            </a:xfrm>
            <a:custGeom>
              <a:avLst/>
              <a:gdLst/>
              <a:ahLst/>
              <a:cxnLst/>
              <a:rect l="l" t="t" r="r" b="b"/>
              <a:pathLst>
                <a:path w="1240348" h="436372">
                  <a:moveTo>
                    <a:pt x="108498" y="0"/>
                  </a:moveTo>
                  <a:lnTo>
                    <a:pt x="1131849" y="0"/>
                  </a:lnTo>
                  <a:cubicBezTo>
                    <a:pt x="1160625" y="0"/>
                    <a:pt x="1188222" y="11431"/>
                    <a:pt x="1208569" y="31778"/>
                  </a:cubicBezTo>
                  <a:cubicBezTo>
                    <a:pt x="1228917" y="52126"/>
                    <a:pt x="1240348" y="79723"/>
                    <a:pt x="1240348" y="108498"/>
                  </a:cubicBezTo>
                  <a:lnTo>
                    <a:pt x="1240348" y="327874"/>
                  </a:lnTo>
                  <a:cubicBezTo>
                    <a:pt x="1240348" y="356649"/>
                    <a:pt x="1228917" y="384246"/>
                    <a:pt x="1208569" y="404594"/>
                  </a:cubicBezTo>
                  <a:cubicBezTo>
                    <a:pt x="1188222" y="424941"/>
                    <a:pt x="1160625" y="436372"/>
                    <a:pt x="1131849" y="436372"/>
                  </a:cubicBezTo>
                  <a:lnTo>
                    <a:pt x="108498" y="436372"/>
                  </a:lnTo>
                  <a:cubicBezTo>
                    <a:pt x="79723" y="436372"/>
                    <a:pt x="52126" y="424941"/>
                    <a:pt x="31778" y="404594"/>
                  </a:cubicBezTo>
                  <a:cubicBezTo>
                    <a:pt x="11431" y="384246"/>
                    <a:pt x="0" y="356649"/>
                    <a:pt x="0" y="327874"/>
                  </a:cubicBezTo>
                  <a:lnTo>
                    <a:pt x="0" y="108498"/>
                  </a:lnTo>
                  <a:cubicBezTo>
                    <a:pt x="0" y="79723"/>
                    <a:pt x="11431" y="52126"/>
                    <a:pt x="31778" y="31778"/>
                  </a:cubicBezTo>
                  <a:cubicBezTo>
                    <a:pt x="52126" y="11431"/>
                    <a:pt x="79723" y="0"/>
                    <a:pt x="108498" y="0"/>
                  </a:cubicBezTo>
                  <a:close/>
                </a:path>
              </a:pathLst>
            </a:custGeom>
            <a:solidFill>
              <a:srgbClr val="C1FF72"/>
            </a:solidFill>
            <a:ln w="857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40348" cy="4744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388981" y="3889232"/>
            <a:ext cx="2934482" cy="5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887" dirty="0">
                <a:solidFill>
                  <a:srgbClr val="004AAD"/>
                </a:solidFill>
                <a:latin typeface="Baloo"/>
                <a:ea typeface="Baloo"/>
                <a:cs typeface="Baloo"/>
                <a:sym typeface="Baloo"/>
              </a:rPr>
              <a:t>Mai An Tiêm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86407" y="5167169"/>
            <a:ext cx="2934482" cy="5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887" dirty="0">
                <a:solidFill>
                  <a:srgbClr val="004AAD"/>
                </a:solidFill>
                <a:latin typeface="Baloo"/>
                <a:ea typeface="Baloo"/>
                <a:cs typeface="Baloo"/>
                <a:sym typeface="Baloo"/>
              </a:rPr>
              <a:t>Người vợ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13963" y="3864323"/>
            <a:ext cx="2934482" cy="5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887" dirty="0">
                <a:solidFill>
                  <a:srgbClr val="004AAD"/>
                </a:solidFill>
                <a:latin typeface="Baloo"/>
                <a:ea typeface="Baloo"/>
                <a:cs typeface="Baloo"/>
                <a:sym typeface="Baloo"/>
              </a:rPr>
              <a:t>Quả hưa hấu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15178" y="5167169"/>
            <a:ext cx="2332051" cy="5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887" dirty="0">
                <a:solidFill>
                  <a:srgbClr val="004AAD"/>
                </a:solidFill>
                <a:latin typeface="Baloo"/>
                <a:ea typeface="Baloo"/>
                <a:cs typeface="Baloo"/>
                <a:sym typeface="Baloo"/>
              </a:rPr>
              <a:t>Vua Hùng</a:t>
            </a:r>
          </a:p>
        </p:txBody>
      </p:sp>
      <p:pic>
        <p:nvPicPr>
          <p:cNvPr id="24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2476" y="-984667"/>
            <a:ext cx="953524" cy="953524"/>
          </a:xfrm>
          <a:prstGeom prst="rect">
            <a:avLst/>
          </a:prstGeom>
        </p:spPr>
      </p:pic>
      <p:pic>
        <p:nvPicPr>
          <p:cNvPr id="25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0991" y="-1006771"/>
            <a:ext cx="953524" cy="953524"/>
          </a:xfrm>
          <a:prstGeom prst="rect">
            <a:avLst/>
          </a:prstGeom>
        </p:spPr>
      </p:pic>
      <p:pic>
        <p:nvPicPr>
          <p:cNvPr id="26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0896" y="-1054249"/>
            <a:ext cx="953524" cy="953524"/>
          </a:xfrm>
          <a:prstGeom prst="rect">
            <a:avLst/>
          </a:prstGeom>
        </p:spPr>
      </p:pic>
      <p:pic>
        <p:nvPicPr>
          <p:cNvPr id="27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22" end="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-1019064"/>
            <a:ext cx="903205" cy="9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559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252</Words>
  <Application>Microsoft Office PowerPoint</Application>
  <PresentationFormat>Widescreen</PresentationFormat>
  <Paragraphs>45</Paragraphs>
  <Slides>13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Alata</vt:lpstr>
      <vt:lpstr>Arial</vt:lpstr>
      <vt:lpstr>Baloo</vt:lpstr>
      <vt:lpstr>Calibri</vt:lpstr>
      <vt:lpstr>Calibri Light</vt:lpstr>
      <vt:lpstr>Dancing Script Bold</vt:lpstr>
      <vt:lpstr>League Spartan</vt:lpstr>
      <vt:lpstr>Lilita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2025-04-16T15:14:12Z</dcterms:created>
  <dcterms:modified xsi:type="dcterms:W3CDTF">2025-04-16T15:18:48Z</dcterms:modified>
</cp:coreProperties>
</file>