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87" r:id="rId4"/>
    <p:sldId id="263" r:id="rId5"/>
    <p:sldId id="280" r:id="rId6"/>
    <p:sldId id="266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3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B3F1-550B-401B-839C-D7F3A2C3F5B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88E3-0352-40B4-A9CE-BF7180402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Nét</a:t>
            </a:r>
            <a:r>
              <a:rPr lang="en-US" baseline="0"/>
              <a:t> 1: là kết hợp của 2 nét cơ bản cong </a:t>
            </a:r>
            <a:r>
              <a:rPr lang="en-US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trái và lượn ngang</a:t>
            </a:r>
          </a:p>
          <a:p>
            <a:r>
              <a:rPr lang="en-US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Nét 2: là kết hợp của 3 nét cơ bản – khuyết ngược, khuyết xuôi và móc phải</a:t>
            </a:r>
          </a:p>
          <a:p>
            <a:r>
              <a:rPr lang="en-US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Nét 3: là nét thẳng đứng ( nằm giữa đoạn nối của 2 nét khuyết)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488E3-0352-40B4-A9CE-BF7180402E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5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488E3-0352-40B4-A9CE-BF7180402E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5E77-1135-406B-ADF8-AE563476A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1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3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1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B74CC-D3B2-410A-AFE0-BC87332CD2C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42AE-F57B-4E42-B56C-4C054C35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219200"/>
          </a:xfrm>
        </p:spPr>
        <p:txBody>
          <a:bodyPr/>
          <a:lstStyle/>
          <a:p>
            <a:r>
              <a:rPr lang="en-US" sz="2400" b="1" dirty="0">
                <a:latin typeface="HP001 4 hàng" pitchFamily="34" charset="0"/>
              </a:rPr>
              <a:t>﻿</a:t>
            </a:r>
            <a:r>
              <a:rPr lang="en-US" sz="2800" b="1" dirty="0" err="1">
                <a:latin typeface="HP001 4 hàng" pitchFamily="34" charset="0"/>
              </a:rPr>
              <a:t>Thứ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ba</a:t>
            </a:r>
            <a:r>
              <a:rPr lang="en-US" sz="2800" b="1" dirty="0">
                <a:latin typeface="HP001 4 hàng" pitchFamily="34" charset="0"/>
              </a:rPr>
              <a:t>, </a:t>
            </a:r>
            <a:r>
              <a:rPr lang="en-US" sz="2800" b="1" dirty="0" err="1">
                <a:latin typeface="HP001 4 hàng" pitchFamily="34" charset="0"/>
              </a:rPr>
              <a:t>ngày</a:t>
            </a:r>
            <a:r>
              <a:rPr lang="en-US" sz="2800" b="1" dirty="0">
                <a:latin typeface="HP001 4 hàng" pitchFamily="34" charset="0"/>
              </a:rPr>
              <a:t> 12 </a:t>
            </a:r>
            <a:r>
              <a:rPr lang="en-US" sz="2800" b="1" dirty="0" err="1">
                <a:latin typeface="HP001 4 hàng" pitchFamily="34" charset="0"/>
              </a:rPr>
              <a:t>tháng</a:t>
            </a:r>
            <a:r>
              <a:rPr lang="en-US" sz="2800" b="1" dirty="0">
                <a:latin typeface="HP001 4 hàng" pitchFamily="34" charset="0"/>
              </a:rPr>
              <a:t> 11 </a:t>
            </a:r>
            <a:r>
              <a:rPr lang="en-US" sz="2800" b="1" dirty="0" err="1">
                <a:latin typeface="HP001 4 hàng" pitchFamily="34" charset="0"/>
              </a:rPr>
              <a:t>năm</a:t>
            </a:r>
            <a:r>
              <a:rPr lang="en-US" sz="2800" b="1" dirty="0">
                <a:latin typeface="HP001 4 hàng" pitchFamily="34" charset="0"/>
              </a:rPr>
              <a:t> 2024</a:t>
            </a:r>
            <a:br>
              <a:rPr lang="en-US" sz="2800" b="1" dirty="0">
                <a:latin typeface="HP001 4 hàng" pitchFamily="34" charset="0"/>
              </a:rPr>
            </a:br>
            <a:br>
              <a:rPr lang="en-US" sz="1400" b="1" dirty="0">
                <a:latin typeface="HP001 4 hàng" pitchFamily="34" charset="0"/>
              </a:rPr>
            </a:br>
            <a:r>
              <a:rPr lang="en-US" sz="2800" b="1" dirty="0">
                <a:latin typeface="HP001 4 hàng" pitchFamily="34" charset="0"/>
              </a:rPr>
              <a:t>  Tập viết</a:t>
            </a:r>
          </a:p>
        </p:txBody>
      </p:sp>
      <p:pic>
        <p:nvPicPr>
          <p:cNvPr id="3076" name="Picture 19" descr="hinh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hinh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82290"/>
            <a:ext cx="3595242" cy="448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AutoShape 111"/>
          <p:cNvSpPr>
            <a:spLocks/>
          </p:cNvSpPr>
          <p:nvPr/>
        </p:nvSpPr>
        <p:spPr bwMode="auto">
          <a:xfrm>
            <a:off x="3900044" y="2519809"/>
            <a:ext cx="145478" cy="3423791"/>
          </a:xfrm>
          <a:prstGeom prst="rightBrace">
            <a:avLst>
              <a:gd name="adj1" fmla="val 4523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5543" y="1981200"/>
            <a:ext cx="392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0"/>
              </a:rPr>
              <a:t>Chữ hoa H cỡ vừa cao mấy ô li?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72783" y="1051108"/>
            <a:ext cx="256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FF0000"/>
                </a:solidFill>
              </a:rPr>
              <a:t>Chữ hoa H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9" descr="hinh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510367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 Box 152"/>
          <p:cNvSpPr txBox="1">
            <a:spLocks noChangeArrowheads="1"/>
          </p:cNvSpPr>
          <p:nvPr/>
        </p:nvSpPr>
        <p:spPr bwMode="auto">
          <a:xfrm>
            <a:off x="1600200" y="446660"/>
            <a:ext cx="82296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itchFamily="34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</a:rPr>
              <a:t>H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</a:rPr>
              <a:t>cấu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HP001 4 hàng" pitchFamily="34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HP001 4 hàng" pitchFamily="34" charset="0"/>
              </a:rPr>
              <a:t>nét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3883" y="1828800"/>
            <a:ext cx="686223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900" b="1" u="sng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Nét</a:t>
            </a:r>
            <a:r>
              <a:rPr lang="en-US" sz="29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1:</a:t>
            </a:r>
            <a:r>
              <a:rPr lang="en-US" sz="29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kết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hợp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2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nét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cong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trái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lượn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ngang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900" b="1" u="sng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Nét</a:t>
            </a:r>
            <a:r>
              <a:rPr lang="en-US" sz="29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2: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kết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hợp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3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nét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khuyết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ngược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khuyết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xuôi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móc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phải</a:t>
            </a:r>
            <a:endParaRPr lang="en-US" sz="2900" b="1" dirty="0">
              <a:latin typeface="HP001 4 hàng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900" b="1" u="sng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Nét</a:t>
            </a:r>
            <a:r>
              <a:rPr lang="en-US" sz="29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3: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nét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sổ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thẳng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nằm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giữa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đoạn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nối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2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nét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HP001 4 hàng" pitchFamily="34" charset="0"/>
                <a:cs typeface="Times New Roman" pitchFamily="18" charset="0"/>
              </a:rPr>
              <a:t>khuyết</a:t>
            </a:r>
            <a:r>
              <a:rPr lang="en-US" sz="2900" b="1" dirty="0">
                <a:latin typeface="HP001 4 hàng" pitchFamily="34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4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219200"/>
          </a:xfrm>
        </p:spPr>
        <p:txBody>
          <a:bodyPr/>
          <a:lstStyle/>
          <a:p>
            <a:r>
              <a:rPr lang="en-US" sz="2400" b="1" dirty="0">
                <a:latin typeface="HP001 4 hàng" pitchFamily="34" charset="0"/>
              </a:rPr>
              <a:t>﻿</a:t>
            </a:r>
            <a:r>
              <a:rPr lang="en-US" sz="2800" b="1" dirty="0">
                <a:latin typeface="HP001 4 hàng" pitchFamily="34" charset="0"/>
              </a:rPr>
              <a:t>Thứ năm, ngàσ 15 κánƑ 10 năm 2017</a:t>
            </a:r>
            <a:br>
              <a:rPr lang="en-US" sz="2800" b="1" dirty="0">
                <a:latin typeface="HP001 4 hàng" pitchFamily="34" charset="0"/>
              </a:rPr>
            </a:br>
            <a:br>
              <a:rPr lang="en-US" sz="1400" b="1" dirty="0">
                <a:latin typeface="HP001 4 hàng" pitchFamily="34" charset="0"/>
              </a:rPr>
            </a:br>
            <a:r>
              <a:rPr lang="en-US" sz="2800" b="1" dirty="0">
                <a:latin typeface="HP001 4 hàng" pitchFamily="34" charset="0"/>
              </a:rPr>
              <a:t>  Tập viết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303675" y="1066800"/>
            <a:ext cx="12589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6" name="Picture 19" descr="hinh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hinh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43075"/>
            <a:ext cx="4495800" cy="511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33800" y="1193800"/>
            <a:ext cx="256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FF3300"/>
                </a:solidFill>
              </a:rPr>
              <a:t>Chữ hoa H</a:t>
            </a:r>
            <a:endParaRPr lang="vi-VN" sz="3000" b="1">
              <a:solidFill>
                <a:srgbClr val="FF3300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819400" y="2844800"/>
            <a:ext cx="1790700" cy="1117600"/>
          </a:xfrm>
          <a:custGeom>
            <a:avLst/>
            <a:gdLst/>
            <a:ahLst/>
            <a:cxnLst>
              <a:cxn ang="0">
                <a:pos x="995" y="691"/>
              </a:cxn>
              <a:cxn ang="0">
                <a:pos x="697" y="989"/>
              </a:cxn>
              <a:cxn ang="0">
                <a:pos x="288" y="968"/>
              </a:cxn>
              <a:cxn ang="0">
                <a:pos x="41" y="731"/>
              </a:cxn>
              <a:cxn ang="0">
                <a:pos x="41" y="333"/>
              </a:cxn>
              <a:cxn ang="0">
                <a:pos x="190" y="115"/>
              </a:cxn>
              <a:cxn ang="0">
                <a:pos x="458" y="6"/>
              </a:cxn>
              <a:cxn ang="0">
                <a:pos x="1074" y="85"/>
              </a:cxn>
              <a:cxn ang="0">
                <a:pos x="1465" y="0"/>
              </a:cxn>
            </a:cxnLst>
            <a:rect l="0" t="0" r="r" b="b"/>
            <a:pathLst>
              <a:path w="1465" h="1035">
                <a:moveTo>
                  <a:pt x="995" y="691"/>
                </a:moveTo>
                <a:cubicBezTo>
                  <a:pt x="945" y="741"/>
                  <a:pt x="815" y="943"/>
                  <a:pt x="697" y="989"/>
                </a:cubicBezTo>
                <a:cubicBezTo>
                  <a:pt x="579" y="1035"/>
                  <a:pt x="397" y="1011"/>
                  <a:pt x="288" y="968"/>
                </a:cubicBezTo>
                <a:cubicBezTo>
                  <a:pt x="179" y="925"/>
                  <a:pt x="82" y="837"/>
                  <a:pt x="41" y="731"/>
                </a:cubicBezTo>
                <a:cubicBezTo>
                  <a:pt x="0" y="625"/>
                  <a:pt x="16" y="436"/>
                  <a:pt x="41" y="333"/>
                </a:cubicBezTo>
                <a:cubicBezTo>
                  <a:pt x="66" y="230"/>
                  <a:pt x="120" y="169"/>
                  <a:pt x="190" y="115"/>
                </a:cubicBezTo>
                <a:cubicBezTo>
                  <a:pt x="260" y="61"/>
                  <a:pt x="311" y="11"/>
                  <a:pt x="458" y="6"/>
                </a:cubicBezTo>
                <a:cubicBezTo>
                  <a:pt x="605" y="1"/>
                  <a:pt x="906" y="86"/>
                  <a:pt x="1074" y="85"/>
                </a:cubicBezTo>
                <a:cubicBezTo>
                  <a:pt x="1242" y="84"/>
                  <a:pt x="1384" y="18"/>
                  <a:pt x="1465" y="0"/>
                </a:cubicBezTo>
              </a:path>
            </a:pathLst>
          </a:custGeom>
          <a:noFill/>
          <a:ln w="158750" cmpd="sng">
            <a:solidFill>
              <a:srgbClr val="FFFF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51"/>
          <p:cNvSpPr>
            <a:spLocks/>
          </p:cNvSpPr>
          <p:nvPr/>
        </p:nvSpPr>
        <p:spPr bwMode="auto">
          <a:xfrm rot="169434">
            <a:off x="3828685" y="2822722"/>
            <a:ext cx="800830" cy="3871641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528" y="96"/>
              </a:cxn>
              <a:cxn ang="0">
                <a:pos x="432" y="480"/>
              </a:cxn>
              <a:cxn ang="0">
                <a:pos x="480" y="1440"/>
              </a:cxn>
              <a:cxn ang="0">
                <a:pos x="528" y="2352"/>
              </a:cxn>
              <a:cxn ang="0">
                <a:pos x="480" y="2928"/>
              </a:cxn>
              <a:cxn ang="0">
                <a:pos x="240" y="3312"/>
              </a:cxn>
              <a:cxn ang="0">
                <a:pos x="0" y="3408"/>
              </a:cxn>
            </a:cxnLst>
            <a:rect l="0" t="0" r="r" b="b"/>
            <a:pathLst>
              <a:path w="624" h="3408">
                <a:moveTo>
                  <a:pt x="624" y="0"/>
                </a:moveTo>
                <a:cubicBezTo>
                  <a:pt x="592" y="8"/>
                  <a:pt x="560" y="16"/>
                  <a:pt x="528" y="96"/>
                </a:cubicBezTo>
                <a:cubicBezTo>
                  <a:pt x="496" y="176"/>
                  <a:pt x="440" y="256"/>
                  <a:pt x="432" y="480"/>
                </a:cubicBezTo>
                <a:cubicBezTo>
                  <a:pt x="424" y="704"/>
                  <a:pt x="464" y="1128"/>
                  <a:pt x="480" y="1440"/>
                </a:cubicBezTo>
                <a:cubicBezTo>
                  <a:pt x="496" y="1752"/>
                  <a:pt x="528" y="2104"/>
                  <a:pt x="528" y="2352"/>
                </a:cubicBezTo>
                <a:cubicBezTo>
                  <a:pt x="528" y="2600"/>
                  <a:pt x="528" y="2768"/>
                  <a:pt x="480" y="2928"/>
                </a:cubicBezTo>
                <a:cubicBezTo>
                  <a:pt x="432" y="3088"/>
                  <a:pt x="320" y="3232"/>
                  <a:pt x="240" y="3312"/>
                </a:cubicBezTo>
                <a:cubicBezTo>
                  <a:pt x="160" y="3392"/>
                  <a:pt x="80" y="3400"/>
                  <a:pt x="0" y="3408"/>
                </a:cubicBezTo>
              </a:path>
            </a:pathLst>
          </a:custGeom>
          <a:noFill/>
          <a:ln w="158750" cap="flat">
            <a:solidFill>
              <a:srgbClr val="FFFF00"/>
            </a:solidFill>
            <a:prstDash val="solid"/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Freeform 46"/>
          <p:cNvSpPr>
            <a:spLocks/>
          </p:cNvSpPr>
          <p:nvPr/>
        </p:nvSpPr>
        <p:spPr bwMode="auto">
          <a:xfrm rot="162080">
            <a:off x="3513716" y="3058524"/>
            <a:ext cx="2700768" cy="3658701"/>
          </a:xfrm>
          <a:custGeom>
            <a:avLst/>
            <a:gdLst/>
            <a:ahLst/>
            <a:cxnLst>
              <a:cxn ang="0">
                <a:pos x="280" y="3120"/>
              </a:cxn>
              <a:cxn ang="0">
                <a:pos x="88" y="2976"/>
              </a:cxn>
              <a:cxn ang="0">
                <a:pos x="40" y="2592"/>
              </a:cxn>
              <a:cxn ang="0">
                <a:pos x="328" y="2064"/>
              </a:cxn>
              <a:cxn ang="0">
                <a:pos x="1192" y="1344"/>
              </a:cxn>
              <a:cxn ang="0">
                <a:pos x="2200" y="528"/>
              </a:cxn>
              <a:cxn ang="0">
                <a:pos x="2536" y="0"/>
              </a:cxn>
            </a:cxnLst>
            <a:rect l="0" t="0" r="r" b="b"/>
            <a:pathLst>
              <a:path w="2536" h="3120">
                <a:moveTo>
                  <a:pt x="280" y="3120"/>
                </a:moveTo>
                <a:cubicBezTo>
                  <a:pt x="204" y="3092"/>
                  <a:pt x="128" y="3064"/>
                  <a:pt x="88" y="2976"/>
                </a:cubicBezTo>
                <a:cubicBezTo>
                  <a:pt x="48" y="2888"/>
                  <a:pt x="0" y="2744"/>
                  <a:pt x="40" y="2592"/>
                </a:cubicBezTo>
                <a:cubicBezTo>
                  <a:pt x="80" y="2440"/>
                  <a:pt x="136" y="2272"/>
                  <a:pt x="328" y="2064"/>
                </a:cubicBezTo>
                <a:cubicBezTo>
                  <a:pt x="520" y="1856"/>
                  <a:pt x="880" y="1600"/>
                  <a:pt x="1192" y="1344"/>
                </a:cubicBezTo>
                <a:cubicBezTo>
                  <a:pt x="1504" y="1088"/>
                  <a:pt x="1976" y="752"/>
                  <a:pt x="2200" y="528"/>
                </a:cubicBezTo>
                <a:cubicBezTo>
                  <a:pt x="2424" y="304"/>
                  <a:pt x="2480" y="152"/>
                  <a:pt x="2536" y="0"/>
                </a:cubicBezTo>
              </a:path>
            </a:pathLst>
          </a:custGeom>
          <a:noFill/>
          <a:ln w="158750" cap="flat">
            <a:solidFill>
              <a:srgbClr val="FFFF00"/>
            </a:solidFill>
            <a:prstDash val="solid"/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eeform 50"/>
          <p:cNvSpPr>
            <a:spLocks/>
          </p:cNvSpPr>
          <p:nvPr/>
        </p:nvSpPr>
        <p:spPr bwMode="auto">
          <a:xfrm rot="21376057">
            <a:off x="5181654" y="2778717"/>
            <a:ext cx="1684190" cy="3878310"/>
          </a:xfrm>
          <a:custGeom>
            <a:avLst/>
            <a:gdLst/>
            <a:ahLst/>
            <a:cxnLst>
              <a:cxn ang="0">
                <a:pos x="1000" y="264"/>
              </a:cxn>
              <a:cxn ang="0">
                <a:pos x="952" y="120"/>
              </a:cxn>
              <a:cxn ang="0">
                <a:pos x="760" y="24"/>
              </a:cxn>
              <a:cxn ang="0">
                <a:pos x="376" y="264"/>
              </a:cxn>
              <a:cxn ang="0">
                <a:pos x="184" y="648"/>
              </a:cxn>
              <a:cxn ang="0">
                <a:pos x="88" y="1272"/>
              </a:cxn>
              <a:cxn ang="0">
                <a:pos x="88" y="2952"/>
              </a:cxn>
              <a:cxn ang="0">
                <a:pos x="616" y="3576"/>
              </a:cxn>
              <a:cxn ang="0">
                <a:pos x="1240" y="3384"/>
              </a:cxn>
              <a:cxn ang="0">
                <a:pos x="1432" y="2952"/>
              </a:cxn>
            </a:cxnLst>
            <a:rect l="0" t="0" r="r" b="b"/>
            <a:pathLst>
              <a:path w="1432" h="3648">
                <a:moveTo>
                  <a:pt x="1000" y="264"/>
                </a:moveTo>
                <a:cubicBezTo>
                  <a:pt x="996" y="212"/>
                  <a:pt x="992" y="160"/>
                  <a:pt x="952" y="120"/>
                </a:cubicBezTo>
                <a:cubicBezTo>
                  <a:pt x="912" y="80"/>
                  <a:pt x="856" y="0"/>
                  <a:pt x="760" y="24"/>
                </a:cubicBezTo>
                <a:cubicBezTo>
                  <a:pt x="664" y="48"/>
                  <a:pt x="472" y="160"/>
                  <a:pt x="376" y="264"/>
                </a:cubicBezTo>
                <a:cubicBezTo>
                  <a:pt x="280" y="368"/>
                  <a:pt x="232" y="480"/>
                  <a:pt x="184" y="648"/>
                </a:cubicBezTo>
                <a:cubicBezTo>
                  <a:pt x="136" y="816"/>
                  <a:pt x="104" y="888"/>
                  <a:pt x="88" y="1272"/>
                </a:cubicBezTo>
                <a:cubicBezTo>
                  <a:pt x="72" y="1656"/>
                  <a:pt x="0" y="2568"/>
                  <a:pt x="88" y="2952"/>
                </a:cubicBezTo>
                <a:cubicBezTo>
                  <a:pt x="176" y="3336"/>
                  <a:pt x="424" y="3504"/>
                  <a:pt x="616" y="3576"/>
                </a:cubicBezTo>
                <a:cubicBezTo>
                  <a:pt x="808" y="3648"/>
                  <a:pt x="1104" y="3488"/>
                  <a:pt x="1240" y="3384"/>
                </a:cubicBezTo>
                <a:cubicBezTo>
                  <a:pt x="1376" y="3280"/>
                  <a:pt x="1404" y="3116"/>
                  <a:pt x="1432" y="2952"/>
                </a:cubicBezTo>
              </a:path>
            </a:pathLst>
          </a:custGeom>
          <a:noFill/>
          <a:ln w="158750" cap="flat">
            <a:solidFill>
              <a:srgbClr val="FFFF00"/>
            </a:solidFill>
            <a:prstDash val="solid"/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>
            <a:off x="4914900" y="3962400"/>
            <a:ext cx="0" cy="1524000"/>
          </a:xfrm>
          <a:prstGeom prst="line">
            <a:avLst/>
          </a:prstGeom>
          <a:noFill/>
          <a:ln w="158750">
            <a:solidFill>
              <a:srgbClr val="FFFF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219200"/>
          </a:xfrm>
        </p:spPr>
        <p:txBody>
          <a:bodyPr/>
          <a:lstStyle/>
          <a:p>
            <a:r>
              <a:rPr lang="en-US" sz="2400" b="1" dirty="0">
                <a:latin typeface="HP001 4 hàng" pitchFamily="34" charset="0"/>
              </a:rPr>
              <a:t>﻿</a:t>
            </a:r>
            <a:r>
              <a:rPr lang="en-US" sz="2800" b="1" dirty="0">
                <a:latin typeface="HP001 4 hàng" pitchFamily="34" charset="0"/>
              </a:rPr>
              <a:t>Thứ năm, ngàσ 15 κánƑ 10 năm 2017</a:t>
            </a:r>
            <a:br>
              <a:rPr lang="en-US" sz="2800" b="1" dirty="0">
                <a:latin typeface="HP001 4 hàng" pitchFamily="34" charset="0"/>
              </a:rPr>
            </a:br>
            <a:br>
              <a:rPr lang="en-US" sz="1400" b="1" dirty="0">
                <a:latin typeface="HP001 4 hàng" pitchFamily="34" charset="0"/>
              </a:rPr>
            </a:br>
            <a:r>
              <a:rPr lang="en-US" sz="2800" b="1" dirty="0">
                <a:latin typeface="HP001 4 hàng" pitchFamily="34" charset="0"/>
              </a:rPr>
              <a:t>  Tập viết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258733" y="1066800"/>
            <a:ext cx="130386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6" name="Picture 19" descr="hinh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hinh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3429000" cy="408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Group 171"/>
          <p:cNvGrpSpPr>
            <a:grpSpLocks/>
          </p:cNvGrpSpPr>
          <p:nvPr/>
        </p:nvGrpSpPr>
        <p:grpSpPr bwMode="auto">
          <a:xfrm>
            <a:off x="1309688" y="2643187"/>
            <a:ext cx="2209800" cy="449263"/>
            <a:chOff x="1440" y="2405"/>
            <a:chExt cx="1392" cy="283"/>
          </a:xfrm>
        </p:grpSpPr>
        <p:sp>
          <p:nvSpPr>
            <p:cNvPr id="10" name="Text Box 161"/>
            <p:cNvSpPr txBox="1">
              <a:spLocks noChangeArrowheads="1"/>
            </p:cNvSpPr>
            <p:nvPr/>
          </p:nvSpPr>
          <p:spPr bwMode="auto">
            <a:xfrm>
              <a:off x="1440" y="2405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Times New Roman" pitchFamily="18" charset="0"/>
                </a:rPr>
                <a:t>Đường kẻ ngang 5</a:t>
              </a:r>
            </a:p>
          </p:txBody>
        </p:sp>
        <p:sp>
          <p:nvSpPr>
            <p:cNvPr id="1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74"/>
          <p:cNvGrpSpPr>
            <a:grpSpLocks/>
          </p:cNvGrpSpPr>
          <p:nvPr/>
        </p:nvGrpSpPr>
        <p:grpSpPr bwMode="auto">
          <a:xfrm>
            <a:off x="1385888" y="2117725"/>
            <a:ext cx="2209800" cy="396875"/>
            <a:chOff x="1352" y="1536"/>
            <a:chExt cx="1392" cy="250"/>
          </a:xfrm>
        </p:grpSpPr>
        <p:sp>
          <p:nvSpPr>
            <p:cNvPr id="13" name="Text Box 162"/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Times New Roman" pitchFamily="18" charset="0"/>
                </a:rPr>
                <a:t>Đường kẻ ngang 6</a:t>
              </a:r>
            </a:p>
          </p:txBody>
        </p:sp>
        <p:sp>
          <p:nvSpPr>
            <p:cNvPr id="14" name="Line 165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1339850" y="4632325"/>
            <a:ext cx="2133600" cy="396875"/>
            <a:chOff x="1344" y="2544"/>
            <a:chExt cx="1344" cy="250"/>
          </a:xfrm>
        </p:grpSpPr>
        <p:sp>
          <p:nvSpPr>
            <p:cNvPr id="16" name="Text Box 159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Times New Roman" pitchFamily="18" charset="0"/>
                </a:rPr>
                <a:t>Đường kẻ ngang 2</a:t>
              </a:r>
            </a:p>
          </p:txBody>
        </p:sp>
        <p:sp>
          <p:nvSpPr>
            <p:cNvPr id="17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69"/>
          <p:cNvGrpSpPr>
            <a:grpSpLocks/>
          </p:cNvGrpSpPr>
          <p:nvPr/>
        </p:nvGrpSpPr>
        <p:grpSpPr bwMode="auto">
          <a:xfrm>
            <a:off x="1277938" y="5213351"/>
            <a:ext cx="2209800" cy="396875"/>
            <a:chOff x="1294" y="2783"/>
            <a:chExt cx="1392" cy="250"/>
          </a:xfrm>
        </p:grpSpPr>
        <p:sp>
          <p:nvSpPr>
            <p:cNvPr id="19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Times New Roman" pitchFamily="18" charset="0"/>
                </a:rPr>
                <a:t>Đường kẻ ngang 1</a:t>
              </a:r>
            </a:p>
          </p:txBody>
        </p:sp>
        <p:sp>
          <p:nvSpPr>
            <p:cNvPr id="20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334000" y="1781651"/>
            <a:ext cx="13716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733800" y="1193800"/>
            <a:ext cx="256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FF0000"/>
                </a:solidFill>
              </a:rPr>
              <a:t>Chữ hoa H</a:t>
            </a:r>
            <a:endParaRPr lang="vi-VN" sz="3000" b="1">
              <a:solidFill>
                <a:srgbClr val="FF0000"/>
              </a:solidFill>
            </a:endParaRPr>
          </a:p>
        </p:txBody>
      </p:sp>
      <p:sp>
        <p:nvSpPr>
          <p:cNvPr id="23" name="Freeform 51"/>
          <p:cNvSpPr>
            <a:spLocks/>
          </p:cNvSpPr>
          <p:nvPr/>
        </p:nvSpPr>
        <p:spPr bwMode="auto">
          <a:xfrm>
            <a:off x="4038600" y="2514600"/>
            <a:ext cx="838200" cy="3081339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528" y="96"/>
              </a:cxn>
              <a:cxn ang="0">
                <a:pos x="432" y="480"/>
              </a:cxn>
              <a:cxn ang="0">
                <a:pos x="480" y="1440"/>
              </a:cxn>
              <a:cxn ang="0">
                <a:pos x="528" y="2352"/>
              </a:cxn>
              <a:cxn ang="0">
                <a:pos x="480" y="2928"/>
              </a:cxn>
              <a:cxn ang="0">
                <a:pos x="240" y="3312"/>
              </a:cxn>
              <a:cxn ang="0">
                <a:pos x="0" y="3408"/>
              </a:cxn>
            </a:cxnLst>
            <a:rect l="0" t="0" r="r" b="b"/>
            <a:pathLst>
              <a:path w="624" h="3408">
                <a:moveTo>
                  <a:pt x="624" y="0"/>
                </a:moveTo>
                <a:cubicBezTo>
                  <a:pt x="592" y="8"/>
                  <a:pt x="560" y="16"/>
                  <a:pt x="528" y="96"/>
                </a:cubicBezTo>
                <a:cubicBezTo>
                  <a:pt x="496" y="176"/>
                  <a:pt x="440" y="256"/>
                  <a:pt x="432" y="480"/>
                </a:cubicBezTo>
                <a:cubicBezTo>
                  <a:pt x="424" y="704"/>
                  <a:pt x="464" y="1128"/>
                  <a:pt x="480" y="1440"/>
                </a:cubicBezTo>
                <a:cubicBezTo>
                  <a:pt x="496" y="1752"/>
                  <a:pt x="528" y="2104"/>
                  <a:pt x="528" y="2352"/>
                </a:cubicBezTo>
                <a:cubicBezTo>
                  <a:pt x="528" y="2600"/>
                  <a:pt x="528" y="2768"/>
                  <a:pt x="480" y="2928"/>
                </a:cubicBezTo>
                <a:cubicBezTo>
                  <a:pt x="432" y="3088"/>
                  <a:pt x="320" y="3232"/>
                  <a:pt x="240" y="3312"/>
                </a:cubicBezTo>
                <a:cubicBezTo>
                  <a:pt x="160" y="3392"/>
                  <a:pt x="80" y="3400"/>
                  <a:pt x="0" y="3408"/>
                </a:cubicBezTo>
              </a:path>
            </a:pathLst>
          </a:custGeom>
          <a:noFill/>
          <a:ln w="142875" cap="flat">
            <a:solidFill>
              <a:srgbClr val="FFFF00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50"/>
          <p:cNvSpPr>
            <a:spLocks/>
          </p:cNvSpPr>
          <p:nvPr/>
        </p:nvSpPr>
        <p:spPr bwMode="auto">
          <a:xfrm rot="21417497">
            <a:off x="5327952" y="2508972"/>
            <a:ext cx="1220325" cy="3090008"/>
          </a:xfrm>
          <a:custGeom>
            <a:avLst/>
            <a:gdLst/>
            <a:ahLst/>
            <a:cxnLst>
              <a:cxn ang="0">
                <a:pos x="1000" y="264"/>
              </a:cxn>
              <a:cxn ang="0">
                <a:pos x="952" y="120"/>
              </a:cxn>
              <a:cxn ang="0">
                <a:pos x="760" y="24"/>
              </a:cxn>
              <a:cxn ang="0">
                <a:pos x="376" y="264"/>
              </a:cxn>
              <a:cxn ang="0">
                <a:pos x="184" y="648"/>
              </a:cxn>
              <a:cxn ang="0">
                <a:pos x="88" y="1272"/>
              </a:cxn>
              <a:cxn ang="0">
                <a:pos x="88" y="2952"/>
              </a:cxn>
              <a:cxn ang="0">
                <a:pos x="616" y="3576"/>
              </a:cxn>
              <a:cxn ang="0">
                <a:pos x="1240" y="3384"/>
              </a:cxn>
              <a:cxn ang="0">
                <a:pos x="1432" y="2952"/>
              </a:cxn>
            </a:cxnLst>
            <a:rect l="0" t="0" r="r" b="b"/>
            <a:pathLst>
              <a:path w="1432" h="3648">
                <a:moveTo>
                  <a:pt x="1000" y="264"/>
                </a:moveTo>
                <a:cubicBezTo>
                  <a:pt x="996" y="212"/>
                  <a:pt x="992" y="160"/>
                  <a:pt x="952" y="120"/>
                </a:cubicBezTo>
                <a:cubicBezTo>
                  <a:pt x="912" y="80"/>
                  <a:pt x="856" y="0"/>
                  <a:pt x="760" y="24"/>
                </a:cubicBezTo>
                <a:cubicBezTo>
                  <a:pt x="664" y="48"/>
                  <a:pt x="472" y="160"/>
                  <a:pt x="376" y="264"/>
                </a:cubicBezTo>
                <a:cubicBezTo>
                  <a:pt x="280" y="368"/>
                  <a:pt x="232" y="480"/>
                  <a:pt x="184" y="648"/>
                </a:cubicBezTo>
                <a:cubicBezTo>
                  <a:pt x="136" y="816"/>
                  <a:pt x="104" y="888"/>
                  <a:pt x="88" y="1272"/>
                </a:cubicBezTo>
                <a:cubicBezTo>
                  <a:pt x="72" y="1656"/>
                  <a:pt x="0" y="2568"/>
                  <a:pt x="88" y="2952"/>
                </a:cubicBezTo>
                <a:cubicBezTo>
                  <a:pt x="176" y="3336"/>
                  <a:pt x="424" y="3504"/>
                  <a:pt x="616" y="3576"/>
                </a:cubicBezTo>
                <a:cubicBezTo>
                  <a:pt x="808" y="3648"/>
                  <a:pt x="1104" y="3488"/>
                  <a:pt x="1240" y="3384"/>
                </a:cubicBezTo>
                <a:cubicBezTo>
                  <a:pt x="1376" y="3280"/>
                  <a:pt x="1404" y="3116"/>
                  <a:pt x="1432" y="2952"/>
                </a:cubicBezTo>
              </a:path>
            </a:pathLst>
          </a:custGeom>
          <a:noFill/>
          <a:ln w="142875" cap="flat">
            <a:solidFill>
              <a:srgbClr val="FFFF00"/>
            </a:solidFill>
            <a:prstDash val="solid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Freeform 46"/>
          <p:cNvSpPr>
            <a:spLocks/>
          </p:cNvSpPr>
          <p:nvPr/>
        </p:nvSpPr>
        <p:spPr bwMode="auto">
          <a:xfrm>
            <a:off x="3886200" y="2841624"/>
            <a:ext cx="2286000" cy="2722802"/>
          </a:xfrm>
          <a:custGeom>
            <a:avLst/>
            <a:gdLst/>
            <a:ahLst/>
            <a:cxnLst>
              <a:cxn ang="0">
                <a:pos x="280" y="3120"/>
              </a:cxn>
              <a:cxn ang="0">
                <a:pos x="88" y="2976"/>
              </a:cxn>
              <a:cxn ang="0">
                <a:pos x="40" y="2592"/>
              </a:cxn>
              <a:cxn ang="0">
                <a:pos x="328" y="2064"/>
              </a:cxn>
              <a:cxn ang="0">
                <a:pos x="1192" y="1344"/>
              </a:cxn>
              <a:cxn ang="0">
                <a:pos x="2200" y="528"/>
              </a:cxn>
              <a:cxn ang="0">
                <a:pos x="2536" y="0"/>
              </a:cxn>
            </a:cxnLst>
            <a:rect l="0" t="0" r="r" b="b"/>
            <a:pathLst>
              <a:path w="2536" h="3120">
                <a:moveTo>
                  <a:pt x="280" y="3120"/>
                </a:moveTo>
                <a:cubicBezTo>
                  <a:pt x="204" y="3092"/>
                  <a:pt x="128" y="3064"/>
                  <a:pt x="88" y="2976"/>
                </a:cubicBezTo>
                <a:cubicBezTo>
                  <a:pt x="48" y="2888"/>
                  <a:pt x="0" y="2744"/>
                  <a:pt x="40" y="2592"/>
                </a:cubicBezTo>
                <a:cubicBezTo>
                  <a:pt x="80" y="2440"/>
                  <a:pt x="136" y="2272"/>
                  <a:pt x="328" y="2064"/>
                </a:cubicBezTo>
                <a:cubicBezTo>
                  <a:pt x="520" y="1856"/>
                  <a:pt x="880" y="1600"/>
                  <a:pt x="1192" y="1344"/>
                </a:cubicBezTo>
                <a:cubicBezTo>
                  <a:pt x="1504" y="1088"/>
                  <a:pt x="1976" y="752"/>
                  <a:pt x="2200" y="528"/>
                </a:cubicBezTo>
                <a:cubicBezTo>
                  <a:pt x="2424" y="304"/>
                  <a:pt x="2480" y="152"/>
                  <a:pt x="2536" y="0"/>
                </a:cubicBezTo>
              </a:path>
            </a:pathLst>
          </a:custGeom>
          <a:noFill/>
          <a:ln w="142875" cap="flat">
            <a:solidFill>
              <a:srgbClr val="FFFF00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flipH="1">
            <a:off x="5067300" y="3429000"/>
            <a:ext cx="0" cy="1203325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73450" y="2557926"/>
            <a:ext cx="1403350" cy="871073"/>
          </a:xfrm>
          <a:custGeom>
            <a:avLst/>
            <a:gdLst/>
            <a:ahLst/>
            <a:cxnLst>
              <a:cxn ang="0">
                <a:pos x="995" y="691"/>
              </a:cxn>
              <a:cxn ang="0">
                <a:pos x="697" y="989"/>
              </a:cxn>
              <a:cxn ang="0">
                <a:pos x="288" y="968"/>
              </a:cxn>
              <a:cxn ang="0">
                <a:pos x="41" y="731"/>
              </a:cxn>
              <a:cxn ang="0">
                <a:pos x="41" y="333"/>
              </a:cxn>
              <a:cxn ang="0">
                <a:pos x="190" y="115"/>
              </a:cxn>
              <a:cxn ang="0">
                <a:pos x="458" y="6"/>
              </a:cxn>
              <a:cxn ang="0">
                <a:pos x="1074" y="85"/>
              </a:cxn>
              <a:cxn ang="0">
                <a:pos x="1465" y="0"/>
              </a:cxn>
            </a:cxnLst>
            <a:rect l="0" t="0" r="r" b="b"/>
            <a:pathLst>
              <a:path w="1465" h="1035">
                <a:moveTo>
                  <a:pt x="995" y="691"/>
                </a:moveTo>
                <a:cubicBezTo>
                  <a:pt x="945" y="741"/>
                  <a:pt x="815" y="943"/>
                  <a:pt x="697" y="989"/>
                </a:cubicBezTo>
                <a:cubicBezTo>
                  <a:pt x="579" y="1035"/>
                  <a:pt x="397" y="1011"/>
                  <a:pt x="288" y="968"/>
                </a:cubicBezTo>
                <a:cubicBezTo>
                  <a:pt x="179" y="925"/>
                  <a:pt x="82" y="837"/>
                  <a:pt x="41" y="731"/>
                </a:cubicBezTo>
                <a:cubicBezTo>
                  <a:pt x="0" y="625"/>
                  <a:pt x="16" y="436"/>
                  <a:pt x="41" y="333"/>
                </a:cubicBezTo>
                <a:cubicBezTo>
                  <a:pt x="66" y="230"/>
                  <a:pt x="120" y="169"/>
                  <a:pt x="190" y="115"/>
                </a:cubicBezTo>
                <a:cubicBezTo>
                  <a:pt x="260" y="61"/>
                  <a:pt x="311" y="11"/>
                  <a:pt x="458" y="6"/>
                </a:cubicBezTo>
                <a:cubicBezTo>
                  <a:pt x="605" y="1"/>
                  <a:pt x="906" y="86"/>
                  <a:pt x="1074" y="85"/>
                </a:cubicBezTo>
                <a:cubicBezTo>
                  <a:pt x="1242" y="84"/>
                  <a:pt x="1384" y="18"/>
                  <a:pt x="1465" y="0"/>
                </a:cubicBezTo>
              </a:path>
            </a:pathLst>
          </a:custGeom>
          <a:noFill/>
          <a:ln w="1428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Arc 3"/>
          <p:cNvSpPr/>
          <p:nvPr/>
        </p:nvSpPr>
        <p:spPr>
          <a:xfrm rot="3766113">
            <a:off x="5555951" y="2443250"/>
            <a:ext cx="685800" cy="403398"/>
          </a:xfrm>
          <a:prstGeom prst="arc">
            <a:avLst/>
          </a:prstGeom>
          <a:ln w="142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0579 C -0.12691 0.01065 -0.12968 0.02639 -0.13993 0.03449 C -0.15052 0.04213 -0.17465 0.06111 -0.18854 0.05162 C -0.2243 0.03542 -0.225 0.01273 -0.22291 -0.02199 C -0.22066 -0.05695 -0.20625 -0.06389 -0.1868 -0.07477 C -0.16666 -0.08542 -0.14062 -0.06181 -0.12257 -0.06042 C -0.10451 -0.06088 -0.08732 -0.07685 -0.07812 -0.07801 " pathEditMode="relative" rAng="0" ptsTypes="fafffaf">
                                      <p:cBhvr>
                                        <p:cTn id="3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18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2 -0.07792 C -0.08003 -0.07167 -0.08784 -0.04971 -0.09045 -0.03977 C -0.09305 -0.02982 -0.09305 -0.03375 -0.09409 -0.01826 C -0.09514 -0.00277 -0.09652 0.03469 -0.0967 0.05388 C -0.09687 0.07307 -0.09531 0.08948 -0.09514 0.09758 C -0.09496 0.10729 -0.09514 0.09896 -0.09514 0.10336 C -0.09496 0.1059 -0.09531 0.08648 -0.09409 0.11307 C -0.09288 0.13943 -0.08593 0.22706 -0.08784 0.2622 C -0.08975 0.29734 -0.09826 0.30867 -0.10607 0.32486 C -0.11389 0.34104 -0.12552 0.35353 -0.13472 0.35885 C -0.14392 0.36417 -0.15486 0.36 -0.16128 0.35607 C -0.16771 0.35214 -0.17152 0.3496 -0.17274 0.33596 C -0.17882 0.32023 -0.17257 0.28948 -0.16909 0.27399 C -0.16771 0.26197 -0.16666 0.26821 -0.16389 0.26289 C -0.16111 0.25758 -0.1684 0.26312 -0.15191 0.24278 C -0.13524 0.21781 -0.11892 0.19376 -0.06493 0.14012 C -0.03663 0.1089 -0.00225 0.08139 0.01841 0.05457 C 0.03907 0.02775 0.05278 -0.00231 0.05903 -0.02173 C 0.06528 -0.04115 0.06007 -0.05318 0.05643 -0.06266 C 0.05278 -0.07214 0.04549 -0.08 0.03663 -0.0793 C 0.02778 -0.07861 0.0125 -0.0793 0.0033 -0.05849 C -0.0059 -0.03768 -0.01545 -0.00994 -0.01857 0.04486 C -0.0217 0.09989 -0.02378 0.21966 -0.01597 0.27122 C -0.00816 0.32301 0.01407 0.34104 0.02848 0.35445 C 0.04288 0.36786 0.05955 0.35653 0.07084 0.35168 C 0.08212 0.34682 0.08785 0.33966 0.09653 0.32578 C 0.10521 0.31191 0.11875 0.27538 0.12257 0.2689 " pathEditMode="relative" rAng="0" ptsTypes="faaafaaaaaafaafaaaaaaaaaaaf">
                                      <p:cBhvr>
                                        <p:cTn id="40" dur="1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217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6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3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5 0.06366 L -0.05 0.21921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6" grpId="0" animBg="1"/>
      <p:bldP spid="2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85800" y="88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HP001 4 hàng" pitchFamily="34" charset="0"/>
              </a:rPr>
              <a:t>﻿</a:t>
            </a:r>
            <a:r>
              <a:rPr lang="en-US" sz="2800" b="1" dirty="0">
                <a:latin typeface="HP001 4 hàng" pitchFamily="34" charset="0"/>
              </a:rPr>
              <a:t>Thứ năm, ngàσ 15 κánƑ 10 năm 2017</a:t>
            </a:r>
            <a:br>
              <a:rPr lang="en-US" sz="2800" b="1" dirty="0">
                <a:latin typeface="HP001 4 hàng" pitchFamily="34" charset="0"/>
              </a:rPr>
            </a:br>
            <a:br>
              <a:rPr lang="en-US" sz="1400" b="1" dirty="0">
                <a:latin typeface="HP001 4 hàng" pitchFamily="34" charset="0"/>
              </a:rPr>
            </a:br>
            <a:r>
              <a:rPr lang="en-US" sz="2800" b="1" dirty="0">
                <a:latin typeface="HP001 4 hàng" pitchFamily="34" charset="0"/>
              </a:rPr>
              <a:t>  Tập viết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4457700" y="990600"/>
            <a:ext cx="1028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733800" y="1193800"/>
            <a:ext cx="256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FF0000"/>
                </a:solidFill>
              </a:rPr>
              <a:t>Chữ hoa H</a:t>
            </a:r>
            <a:endParaRPr lang="vi-VN" sz="3000" b="1">
              <a:solidFill>
                <a:srgbClr val="FF0000"/>
              </a:solidFill>
            </a:endParaRPr>
          </a:p>
        </p:txBody>
      </p:sp>
      <p:graphicFrame>
        <p:nvGraphicFramePr>
          <p:cNvPr id="62469" name="Group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480077"/>
              </p:ext>
            </p:extLst>
          </p:nvPr>
        </p:nvGraphicFramePr>
        <p:xfrm>
          <a:off x="685800" y="2667000"/>
          <a:ext cx="8077200" cy="1371601"/>
        </p:xfrm>
        <a:graphic>
          <a:graphicData uri="http://schemas.openxmlformats.org/drawingml/2006/table">
            <a:tbl>
              <a:tblPr/>
              <a:tblGrid>
                <a:gridCol w="115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endParaRPr kumimoji="0" lang="vi-V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990600" y="3164673"/>
            <a:ext cx="759501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>
                <a:latin typeface="HP001 4 hàng" pitchFamily="34" charset="0"/>
              </a:rPr>
              <a:t> 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24" name="Picture 18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5" name="Picture 19" descr="hinh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6" name="Picture 19" descr="hinh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75" name="Line 111"/>
          <p:cNvSpPr>
            <a:spLocks noChangeShapeType="1"/>
          </p:cNvSpPr>
          <p:nvPr/>
        </p:nvSpPr>
        <p:spPr bwMode="auto">
          <a:xfrm>
            <a:off x="7696200" y="36576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7" name="Line 113"/>
          <p:cNvSpPr>
            <a:spLocks noChangeShapeType="1"/>
          </p:cNvSpPr>
          <p:nvPr/>
        </p:nvSpPr>
        <p:spPr bwMode="auto">
          <a:xfrm>
            <a:off x="5016500" y="365760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8" name="Line 114"/>
          <p:cNvSpPr>
            <a:spLocks noChangeShapeType="1"/>
          </p:cNvSpPr>
          <p:nvPr/>
        </p:nvSpPr>
        <p:spPr bwMode="auto">
          <a:xfrm>
            <a:off x="2667000" y="3657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3" grpId="0"/>
      <p:bldP spid="62575" grpId="0" animBg="1"/>
      <p:bldP spid="62577" grpId="0" animBg="1"/>
      <p:bldP spid="625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219200"/>
          </a:xfrm>
        </p:spPr>
        <p:txBody>
          <a:bodyPr/>
          <a:lstStyle/>
          <a:p>
            <a:r>
              <a:rPr lang="en-US" sz="2400" b="1" dirty="0">
                <a:latin typeface="HP001 4 hàng" pitchFamily="34" charset="0"/>
              </a:rPr>
              <a:t>﻿</a:t>
            </a:r>
            <a:r>
              <a:rPr lang="en-US" sz="2800" b="1" dirty="0">
                <a:latin typeface="HP001 4 hàng" pitchFamily="34" charset="0"/>
              </a:rPr>
              <a:t>Thứ năm, ngàσ 15 κánƑ 10 năm 2017</a:t>
            </a:r>
            <a:br>
              <a:rPr lang="en-US" sz="2800" b="1" dirty="0">
                <a:latin typeface="HP001 4 hàng" pitchFamily="34" charset="0"/>
              </a:rPr>
            </a:br>
            <a:br>
              <a:rPr lang="en-US" sz="1400" b="1" dirty="0">
                <a:latin typeface="HP001 4 hàng" pitchFamily="34" charset="0"/>
              </a:rPr>
            </a:br>
            <a:r>
              <a:rPr lang="en-US" sz="2800" b="1" dirty="0">
                <a:latin typeface="HP001 4 hàng" pitchFamily="34" charset="0"/>
              </a:rPr>
              <a:t>  Tập viết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400550" y="1159933"/>
            <a:ext cx="114829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6" name="Picture 19" descr="hinh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hinh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8801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3"/>
          <p:cNvSpPr>
            <a:spLocks noChangeArrowheads="1"/>
          </p:cNvSpPr>
          <p:nvPr/>
        </p:nvSpPr>
        <p:spPr bwMode="auto">
          <a:xfrm>
            <a:off x="6629400" y="1981200"/>
            <a:ext cx="1752600" cy="1752600"/>
          </a:xfrm>
          <a:prstGeom prst="cloudCallout">
            <a:avLst>
              <a:gd name="adj1" fmla="val 56883"/>
              <a:gd name="adj2" fmla="val 70288"/>
            </a:avLst>
          </a:prstGeom>
          <a:solidFill>
            <a:srgbClr val="FFFF00"/>
          </a:solidFill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giờ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8" name="Picture 17" descr="bckgrnd01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55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dongh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1295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47800" y="1695450"/>
            <a:ext cx="4343400" cy="514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trò chơi</a:t>
            </a:r>
            <a:endParaRPr lang="en-US" sz="3600" b="1" i="1" kern="1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8" descr="14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1825" y="4572000"/>
            <a:ext cx="1476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59200" y="1343025"/>
            <a:ext cx="256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FF3300"/>
                </a:solidFill>
              </a:rPr>
              <a:t>Chữ hoa H</a:t>
            </a:r>
            <a:endParaRPr lang="vi-VN" sz="3000" b="1" dirty="0">
              <a:solidFill>
                <a:srgbClr val="FF3300"/>
              </a:solidFill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863600" y="2844800"/>
            <a:ext cx="48768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565"/>
              </a:avLst>
            </a:prstTxWarp>
          </a:bodyPr>
          <a:lstStyle/>
          <a:p>
            <a:pPr algn="ctr"/>
            <a:r>
              <a:rPr lang="vi-VN" sz="8000" b="1" i="1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8000" b="1" i="1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vi-VN" sz="8000" b="1" i="1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 – Ai </a:t>
            </a:r>
            <a:r>
              <a:rPr lang="en-US" sz="8000" b="1" i="1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đúng</a:t>
            </a:r>
            <a:r>
              <a:rPr lang="vi-VN" sz="8000" b="1" i="1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8000" b="1" i="1" kern="1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576" y="5372100"/>
            <a:ext cx="591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4 hàng" pitchFamily="34" charset="0"/>
              </a:rPr>
              <a:t>Tìm tên một bạn gái trong lớp có chứa chữ hoa H</a:t>
            </a:r>
            <a:r>
              <a:rPr lang="en-US" sz="4400" b="1">
                <a:latin typeface="HP001 4 hàng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976" y="5383831"/>
            <a:ext cx="51138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HP001 4 hàng" pitchFamily="34" charset="0"/>
              </a:rPr>
              <a:t>Tìm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tên</a:t>
            </a:r>
            <a:r>
              <a:rPr lang="en-US" sz="2800" b="1" dirty="0">
                <a:latin typeface="HP001 4 hàng" pitchFamily="34" charset="0"/>
              </a:rPr>
              <a:t> 2 </a:t>
            </a:r>
            <a:r>
              <a:rPr lang="en-US" sz="2800" b="1" dirty="0" err="1">
                <a:latin typeface="HP001 4 hàng" pitchFamily="34" charset="0"/>
              </a:rPr>
              <a:t>bạn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nam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>
                <a:latin typeface="HP001 4 hàng" pitchFamily="34" charset="0"/>
              </a:rPr>
              <a:t>trong </a:t>
            </a:r>
            <a:r>
              <a:rPr lang="en-US" sz="2800" b="1" dirty="0" err="1">
                <a:latin typeface="HP001 4 hàng" pitchFamily="34" charset="0"/>
              </a:rPr>
              <a:t>lớp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có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chứa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chữ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hoa</a:t>
            </a:r>
            <a:r>
              <a:rPr lang="en-US" sz="2800" b="1" dirty="0">
                <a:latin typeface="HP001 4 hàng" pitchFamily="34" charset="0"/>
              </a:rPr>
              <a:t> H?</a:t>
            </a:r>
          </a:p>
        </p:txBody>
      </p:sp>
    </p:spTree>
    <p:extLst>
      <p:ext uri="{BB962C8B-B14F-4D97-AF65-F5344CB8AC3E}">
        <p14:creationId xmlns:p14="http://schemas.microsoft.com/office/powerpoint/2010/main" val="3484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219200"/>
          </a:xfrm>
        </p:spPr>
        <p:txBody>
          <a:bodyPr/>
          <a:lstStyle/>
          <a:p>
            <a:r>
              <a:rPr lang="en-US" sz="2400" b="1" dirty="0">
                <a:latin typeface="HP001 4 hàng" pitchFamily="34" charset="0"/>
              </a:rPr>
              <a:t>﻿</a:t>
            </a:r>
            <a:r>
              <a:rPr lang="en-US" sz="2800" b="1" dirty="0">
                <a:latin typeface="HP001 4 hàng" pitchFamily="34" charset="0"/>
              </a:rPr>
              <a:t>Thứ năm, ngàσ 15 κánƑ 10 năm 2017</a:t>
            </a:r>
            <a:br>
              <a:rPr lang="en-US" sz="2800" b="1" dirty="0">
                <a:latin typeface="HP001 4 hàng" pitchFamily="34" charset="0"/>
              </a:rPr>
            </a:br>
            <a:br>
              <a:rPr lang="en-US" sz="1400" b="1" dirty="0">
                <a:latin typeface="HP001 4 hàng" pitchFamily="34" charset="0"/>
              </a:rPr>
            </a:br>
            <a:r>
              <a:rPr lang="en-US" sz="2800" b="1" dirty="0">
                <a:latin typeface="HP001 4 hàng" pitchFamily="34" charset="0"/>
              </a:rPr>
              <a:t>  Tập viết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301067" y="1066800"/>
            <a:ext cx="126153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6" name="Picture 19" descr="hinh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hinh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3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219200"/>
          </a:xfrm>
        </p:spPr>
        <p:txBody>
          <a:bodyPr/>
          <a:lstStyle/>
          <a:p>
            <a:r>
              <a:rPr lang="en-US" sz="2400" b="1" dirty="0">
                <a:latin typeface="HP001 4 hàng" pitchFamily="34" charset="0"/>
              </a:rPr>
              <a:t>﻿</a:t>
            </a:r>
            <a:r>
              <a:rPr lang="en-US" sz="2800" b="1" dirty="0">
                <a:latin typeface="HP001 4 hàng" pitchFamily="34" charset="0"/>
              </a:rPr>
              <a:t>Thứ năm, ngàσ 15 κánƑ 10 năm 2017</a:t>
            </a:r>
            <a:br>
              <a:rPr lang="en-US" sz="2800" b="1" dirty="0">
                <a:latin typeface="HP001 4 hàng" pitchFamily="34" charset="0"/>
              </a:rPr>
            </a:br>
            <a:br>
              <a:rPr lang="en-US" sz="1400" b="1" dirty="0">
                <a:latin typeface="HP001 4 hàng" pitchFamily="34" charset="0"/>
              </a:rPr>
            </a:br>
            <a:r>
              <a:rPr lang="en-US" sz="2800" b="1" dirty="0">
                <a:latin typeface="HP001 4 hàng" pitchFamily="34" charset="0"/>
              </a:rPr>
              <a:t>  Tập viết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267200" y="1066800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6" name="Picture 19" descr="hinh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hinh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3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313</Words>
  <Application>Microsoft Office PowerPoint</Application>
  <PresentationFormat>On-screen Show (4:3)</PresentationFormat>
  <Paragraphs>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.VnTime</vt:lpstr>
      <vt:lpstr>Arial</vt:lpstr>
      <vt:lpstr>Calibri</vt:lpstr>
      <vt:lpstr>HP001 4 hàng</vt:lpstr>
      <vt:lpstr>HP001 5 hàng</vt:lpstr>
      <vt:lpstr>Times New Roman</vt:lpstr>
      <vt:lpstr>Wingdings</vt:lpstr>
      <vt:lpstr>Office Theme</vt:lpstr>
      <vt:lpstr>﻿Thứ ba, ngày 12 tháng 11 năm 2024    Tập viết</vt:lpstr>
      <vt:lpstr>PowerPoint Presentation</vt:lpstr>
      <vt:lpstr>﻿Thứ năm, ngàσ 15 κánƑ 10 năm 2017    Tập viết</vt:lpstr>
      <vt:lpstr>﻿Thứ năm, ngàσ 15 κánƑ 10 năm 2017    Tập viết</vt:lpstr>
      <vt:lpstr>﻿Thứ năm, ngàσ 15 κánƑ 10 năm 2017    Tập viết</vt:lpstr>
      <vt:lpstr>﻿Thứ năm, ngàσ 15 κánƑ 10 năm 2017    Tập viết</vt:lpstr>
      <vt:lpstr>﻿Thứ năm, ngàσ 15 κánƑ 10 năm 2017    Tập viết</vt:lpstr>
      <vt:lpstr>﻿Thứ năm, ngàσ 15 κánƑ 10 năm 2017    Tập viết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năm, ngàσ 15 κánƑ 10 năm 2015    Tập viết</dc:title>
  <dc:creator>Windows User</dc:creator>
  <cp:lastModifiedBy>Administrator</cp:lastModifiedBy>
  <cp:revision>49</cp:revision>
  <dcterms:created xsi:type="dcterms:W3CDTF">2015-10-12T15:01:19Z</dcterms:created>
  <dcterms:modified xsi:type="dcterms:W3CDTF">2024-11-11T13:45:47Z</dcterms:modified>
</cp:coreProperties>
</file>