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68" r:id="rId5"/>
    <p:sldId id="281" r:id="rId6"/>
    <p:sldId id="282" r:id="rId7"/>
    <p:sldId id="285" r:id="rId8"/>
    <p:sldId id="271" r:id="rId9"/>
    <p:sldId id="286" r:id="rId10"/>
    <p:sldId id="274" r:id="rId11"/>
    <p:sldId id="283" r:id="rId12"/>
    <p:sldId id="284" r:id="rId13"/>
    <p:sldId id="287"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882" autoAdjust="0"/>
    <p:restoredTop sz="94660"/>
  </p:normalViewPr>
  <p:slideViewPr>
    <p:cSldViewPr snapToGrid="0">
      <p:cViewPr>
        <p:scale>
          <a:sx n="100" d="100"/>
          <a:sy n="100" d="100"/>
        </p:scale>
        <p:origin x="672"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7.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 xmlns:a16="http://schemas.microsoft.com/office/drawing/2014/main"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extLst>
      <p:ext uri="{BB962C8B-B14F-4D97-AF65-F5344CB8AC3E}">
        <p14:creationId xmlns=""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 xmlns:a16="http://schemas.microsoft.com/office/drawing/2014/main" id="{109BAF82-088D-4529-90C4-10667916B48B}"/>
              </a:ext>
            </a:extLst>
          </p:cNvPr>
          <p:cNvSpPr txBox="1"/>
          <p:nvPr/>
        </p:nvSpPr>
        <p:spPr>
          <a:xfrm>
            <a:off x="3399596" y="628471"/>
            <a:ext cx="7851500" cy="1200329"/>
          </a:xfrm>
          <a:prstGeom prst="rect">
            <a:avLst/>
          </a:prstGeom>
          <a:noFill/>
        </p:spPr>
        <p:txBody>
          <a:bodyPr wrap="square" rtlCol="0">
            <a:spAutoFit/>
          </a:bodyPr>
          <a:lstStyle/>
          <a:p>
            <a:pPr algn="just"/>
            <a:r>
              <a:rPr lang="vi-VN" sz="2400" dirty="0"/>
              <a:t>Anh Khoai đốn được hai cây tre. Cây thứ nhất có 43 đốt, cây thứ hai có 50 đốt. Hỏi hai cây tre có tất cả bao nhiêu đốt tre?</a:t>
            </a:r>
          </a:p>
        </p:txBody>
      </p:sp>
      <p:pic>
        <p:nvPicPr>
          <p:cNvPr id="9" name="Picture 8" descr="C:\Users\TUAN\Downloads\Luyện tập 1.png">
            <a:extLst>
              <a:ext uri="{FF2B5EF4-FFF2-40B4-BE49-F238E27FC236}">
                <a16:creationId xmlns=""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3" name="TextBox 22">
            <a:extLst>
              <a:ext uri="{FF2B5EF4-FFF2-40B4-BE49-F238E27FC236}">
                <a16:creationId xmlns="" xmlns:a16="http://schemas.microsoft.com/office/drawing/2014/main" id="{99EA8C79-9B93-4E51-8B84-8753395F41B0}"/>
              </a:ext>
            </a:extLst>
          </p:cNvPr>
          <p:cNvSpPr txBox="1"/>
          <p:nvPr/>
        </p:nvSpPr>
        <p:spPr>
          <a:xfrm>
            <a:off x="7547671" y="1844591"/>
            <a:ext cx="1551369" cy="523220"/>
          </a:xfrm>
          <a:prstGeom prst="rect">
            <a:avLst/>
          </a:prstGeom>
          <a:noFill/>
        </p:spPr>
        <p:txBody>
          <a:bodyPr wrap="square" rtlCol="0">
            <a:spAutoFit/>
          </a:bodyPr>
          <a:lstStyle/>
          <a:p>
            <a:pPr algn="ctr"/>
            <a:r>
              <a:rPr lang="vi-VN" sz="2800" i="1" dirty="0"/>
              <a:t>Bài giải</a:t>
            </a:r>
          </a:p>
        </p:txBody>
      </p:sp>
      <p:sp>
        <p:nvSpPr>
          <p:cNvPr id="24" name="TextBox 23">
            <a:extLst>
              <a:ext uri="{FF2B5EF4-FFF2-40B4-BE49-F238E27FC236}">
                <a16:creationId xmlns="" xmlns:a16="http://schemas.microsoft.com/office/drawing/2014/main" id="{75881167-B161-4C14-A7D2-AA7E88F60990}"/>
              </a:ext>
            </a:extLst>
          </p:cNvPr>
          <p:cNvSpPr txBox="1"/>
          <p:nvPr/>
        </p:nvSpPr>
        <p:spPr>
          <a:xfrm>
            <a:off x="5419440" y="2398816"/>
            <a:ext cx="5945246" cy="523220"/>
          </a:xfrm>
          <a:prstGeom prst="rect">
            <a:avLst/>
          </a:prstGeom>
          <a:noFill/>
        </p:spPr>
        <p:txBody>
          <a:bodyPr wrap="square" rtlCol="0">
            <a:spAutoFit/>
          </a:bodyPr>
          <a:lstStyle/>
          <a:p>
            <a:pPr algn="ctr"/>
            <a:r>
              <a:rPr lang="en-US" sz="2800" smtClean="0">
                <a:solidFill>
                  <a:srgbClr val="FF0000"/>
                </a:solidFill>
              </a:rPr>
              <a:t>Số đốt tre của cả hai cây tre có</a:t>
            </a:r>
            <a:r>
              <a:rPr lang="vi-VN" sz="2800" smtClean="0">
                <a:solidFill>
                  <a:srgbClr val="FF0000"/>
                </a:solidFill>
              </a:rPr>
              <a:t> </a:t>
            </a:r>
            <a:r>
              <a:rPr lang="vi-VN" sz="2800" dirty="0">
                <a:solidFill>
                  <a:srgbClr val="FF0000"/>
                </a:solidFill>
              </a:rPr>
              <a:t>là:</a:t>
            </a:r>
          </a:p>
        </p:txBody>
      </p:sp>
      <p:sp>
        <p:nvSpPr>
          <p:cNvPr id="25" name="TextBox 24">
            <a:extLst>
              <a:ext uri="{FF2B5EF4-FFF2-40B4-BE49-F238E27FC236}">
                <a16:creationId xmlns="" xmlns:a16="http://schemas.microsoft.com/office/drawing/2014/main" id="{467D6499-1EBE-46F0-A18A-B98FEEBA85B5}"/>
              </a:ext>
            </a:extLst>
          </p:cNvPr>
          <p:cNvSpPr txBox="1"/>
          <p:nvPr/>
        </p:nvSpPr>
        <p:spPr>
          <a:xfrm>
            <a:off x="5908016" y="2925800"/>
            <a:ext cx="5065485" cy="523220"/>
          </a:xfrm>
          <a:prstGeom prst="rect">
            <a:avLst/>
          </a:prstGeom>
          <a:noFill/>
        </p:spPr>
        <p:txBody>
          <a:bodyPr wrap="square" rtlCol="0">
            <a:spAutoFit/>
          </a:bodyPr>
          <a:lstStyle/>
          <a:p>
            <a:pPr algn="ctr"/>
            <a:r>
              <a:rPr lang="vi-VN" sz="2800" dirty="0">
                <a:solidFill>
                  <a:srgbClr val="FF0000"/>
                </a:solidFill>
              </a:rPr>
              <a:t>43 + 50 = 93 (đốt tre)</a:t>
            </a:r>
          </a:p>
        </p:txBody>
      </p:sp>
      <p:sp>
        <p:nvSpPr>
          <p:cNvPr id="26" name="TextBox 25">
            <a:extLst>
              <a:ext uri="{FF2B5EF4-FFF2-40B4-BE49-F238E27FC236}">
                <a16:creationId xmlns="" xmlns:a16="http://schemas.microsoft.com/office/drawing/2014/main" id="{B7786CDD-CB46-4D15-84AB-F5DBA7A6EF90}"/>
              </a:ext>
            </a:extLst>
          </p:cNvPr>
          <p:cNvSpPr txBox="1"/>
          <p:nvPr/>
        </p:nvSpPr>
        <p:spPr>
          <a:xfrm>
            <a:off x="7042178" y="3449020"/>
            <a:ext cx="3688390" cy="523220"/>
          </a:xfrm>
          <a:prstGeom prst="rect">
            <a:avLst/>
          </a:prstGeom>
          <a:noFill/>
        </p:spPr>
        <p:txBody>
          <a:bodyPr wrap="square" rtlCol="0">
            <a:spAutoFit/>
          </a:bodyPr>
          <a:lstStyle/>
          <a:p>
            <a:pPr algn="r"/>
            <a:r>
              <a:rPr lang="vi-VN" sz="2800" dirty="0">
                <a:solidFill>
                  <a:srgbClr val="FF0000"/>
                </a:solidFill>
              </a:rPr>
              <a:t>Đáp số: 93 đốt tre.</a:t>
            </a:r>
          </a:p>
        </p:txBody>
      </p:sp>
      <p:pic>
        <p:nvPicPr>
          <p:cNvPr id="3" name="Picture 2">
            <a:extLst>
              <a:ext uri="{FF2B5EF4-FFF2-40B4-BE49-F238E27FC236}">
                <a16:creationId xmlns="" xmlns:a16="http://schemas.microsoft.com/office/drawing/2014/main" id="{6F241EAC-F22B-41D7-A5D8-9A83F5F25065}"/>
              </a:ext>
            </a:extLst>
          </p:cNvPr>
          <p:cNvPicPr>
            <a:picLocks noChangeAspect="1"/>
          </p:cNvPicPr>
          <p:nvPr/>
        </p:nvPicPr>
        <p:blipFill>
          <a:blip r:embed="rId3">
            <a:clrChange>
              <a:clrFrom>
                <a:srgbClr val="FFFEFF"/>
              </a:clrFrom>
              <a:clrTo>
                <a:srgbClr val="FFFE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30153" y="1827418"/>
            <a:ext cx="5087552" cy="2203971"/>
          </a:xfrm>
          <a:prstGeom prst="rect">
            <a:avLst/>
          </a:prstGeom>
        </p:spPr>
      </p:pic>
      <p:sp>
        <p:nvSpPr>
          <p:cNvPr id="11" name="Oval 10">
            <a:extLst>
              <a:ext uri="{FF2B5EF4-FFF2-40B4-BE49-F238E27FC236}">
                <a16:creationId xmlns="" xmlns:a16="http://schemas.microsoft.com/office/drawing/2014/main" id="{8D262C7E-15B6-402B-A901-E0E5D8304647}"/>
              </a:ext>
            </a:extLst>
          </p:cNvPr>
          <p:cNvSpPr/>
          <p:nvPr/>
        </p:nvSpPr>
        <p:spPr>
          <a:xfrm>
            <a:off x="1056369" y="419284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2" name="TextBox 11">
            <a:extLst>
              <a:ext uri="{FF2B5EF4-FFF2-40B4-BE49-F238E27FC236}">
                <a16:creationId xmlns="" xmlns:a16="http://schemas.microsoft.com/office/drawing/2014/main" id="{E9053C29-8721-4E55-A59F-4A58DECC6BFB}"/>
              </a:ext>
            </a:extLst>
          </p:cNvPr>
          <p:cNvSpPr txBox="1"/>
          <p:nvPr/>
        </p:nvSpPr>
        <p:spPr>
          <a:xfrm>
            <a:off x="1493690" y="4192849"/>
            <a:ext cx="7851500" cy="461665"/>
          </a:xfrm>
          <a:prstGeom prst="rect">
            <a:avLst/>
          </a:prstGeom>
          <a:noFill/>
        </p:spPr>
        <p:txBody>
          <a:bodyPr wrap="square" rtlCol="0">
            <a:spAutoFit/>
          </a:bodyPr>
          <a:lstStyle/>
          <a:p>
            <a:pPr algn="just"/>
            <a:r>
              <a:rPr lang="vi-VN" sz="2400" dirty="0"/>
              <a:t>Tìm chữ số thích hợp.</a:t>
            </a:r>
          </a:p>
        </p:txBody>
      </p:sp>
      <p:pic>
        <p:nvPicPr>
          <p:cNvPr id="4" name="Picture 3">
            <a:extLst>
              <a:ext uri="{FF2B5EF4-FFF2-40B4-BE49-F238E27FC236}">
                <a16:creationId xmlns="" xmlns:a16="http://schemas.microsoft.com/office/drawing/2014/main" id="{A2FA3EF6-C656-48FE-8CB7-0A73F66A7BD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162175" y="4779218"/>
            <a:ext cx="7867650" cy="1238250"/>
          </a:xfrm>
          <a:prstGeom prst="rect">
            <a:avLst/>
          </a:prstGeom>
        </p:spPr>
      </p:pic>
      <p:sp>
        <p:nvSpPr>
          <p:cNvPr id="15" name="Rectangle: Rounded Corners 14">
            <a:extLst>
              <a:ext uri="{FF2B5EF4-FFF2-40B4-BE49-F238E27FC236}">
                <a16:creationId xmlns="" xmlns:a16="http://schemas.microsoft.com/office/drawing/2014/main" id="{140A17CD-025B-4BA7-B153-C0703E64E530}"/>
              </a:ext>
            </a:extLst>
          </p:cNvPr>
          <p:cNvSpPr/>
          <p:nvPr/>
        </p:nvSpPr>
        <p:spPr>
          <a:xfrm>
            <a:off x="4982442" y="51781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0</a:t>
            </a:r>
          </a:p>
        </p:txBody>
      </p:sp>
      <p:sp>
        <p:nvSpPr>
          <p:cNvPr id="16" name="Rectangle 15">
            <a:extLst>
              <a:ext uri="{FF2B5EF4-FFF2-40B4-BE49-F238E27FC236}">
                <a16:creationId xmlns="" xmlns:a16="http://schemas.microsoft.com/office/drawing/2014/main" id="{2107C627-712D-4D6B-8D48-B4BDCD7A2AE0}"/>
              </a:ext>
            </a:extLst>
          </p:cNvPr>
          <p:cNvSpPr/>
          <p:nvPr/>
        </p:nvSpPr>
        <p:spPr>
          <a:xfrm>
            <a:off x="3687092" y="5651872"/>
            <a:ext cx="585417" cy="523220"/>
          </a:xfrm>
          <a:prstGeom prst="rect">
            <a:avLst/>
          </a:prstGeom>
        </p:spPr>
        <p:txBody>
          <a:bodyPr wrap="none">
            <a:spAutoFit/>
          </a:bodyPr>
          <a:lstStyle/>
          <a:p>
            <a:r>
              <a:rPr lang="vi-VN" sz="2800">
                <a:solidFill>
                  <a:srgbClr val="0070C0"/>
                </a:solidFill>
              </a:rPr>
              <a:t>51</a:t>
            </a:r>
            <a:endParaRPr lang="vi-VN" sz="2800" dirty="0">
              <a:solidFill>
                <a:srgbClr val="0070C0"/>
              </a:solidFill>
            </a:endParaRPr>
          </a:p>
        </p:txBody>
      </p:sp>
      <p:sp>
        <p:nvSpPr>
          <p:cNvPr id="17" name="Rectangle: Rounded Corners 16">
            <a:extLst>
              <a:ext uri="{FF2B5EF4-FFF2-40B4-BE49-F238E27FC236}">
                <a16:creationId xmlns="" xmlns:a16="http://schemas.microsoft.com/office/drawing/2014/main" id="{2B90CD87-8911-4E8F-AD45-815B80AD5DFD}"/>
              </a:ext>
            </a:extLst>
          </p:cNvPr>
          <p:cNvSpPr/>
          <p:nvPr/>
        </p:nvSpPr>
        <p:spPr>
          <a:xfrm>
            <a:off x="9161835" y="5180581"/>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a:t>
            </a:r>
          </a:p>
        </p:txBody>
      </p:sp>
      <p:sp>
        <p:nvSpPr>
          <p:cNvPr id="18" name="Rectangle 17">
            <a:extLst>
              <a:ext uri="{FF2B5EF4-FFF2-40B4-BE49-F238E27FC236}">
                <a16:creationId xmlns="" xmlns:a16="http://schemas.microsoft.com/office/drawing/2014/main" id="{4DAAE3D0-FAFD-4AC0-BA8A-BC978950939B}"/>
              </a:ext>
            </a:extLst>
          </p:cNvPr>
          <p:cNvSpPr/>
          <p:nvPr/>
        </p:nvSpPr>
        <p:spPr>
          <a:xfrm>
            <a:off x="7866485" y="5654281"/>
            <a:ext cx="585417" cy="523220"/>
          </a:xfrm>
          <a:prstGeom prst="rect">
            <a:avLst/>
          </a:prstGeom>
        </p:spPr>
        <p:txBody>
          <a:bodyPr wrap="square">
            <a:spAutoFit/>
          </a:bodyPr>
          <a:lstStyle/>
          <a:p>
            <a:r>
              <a:rPr lang="vi-VN" sz="2800" dirty="0">
                <a:solidFill>
                  <a:srgbClr val="0070C0"/>
                </a:solidFill>
              </a:rPr>
              <a:t>38</a:t>
            </a:r>
          </a:p>
        </p:txBody>
      </p:sp>
    </p:spTree>
    <p:extLst>
      <p:ext uri="{BB962C8B-B14F-4D97-AF65-F5344CB8AC3E}">
        <p14:creationId xmlns=""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3" grpId="0"/>
      <p:bldP spid="24" grpId="0"/>
      <p:bldP spid="25" grpId="0"/>
      <p:bldP spid="26" grpId="0"/>
      <p:bldP spid="11" grpId="0" animBg="1"/>
      <p:bldP spid="12" grpId="0"/>
      <p:bldP spid="15" grpId="0" animBg="1"/>
      <p:bldP spid="16"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24664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a:extLst>
              <a:ext uri="{FF2B5EF4-FFF2-40B4-BE49-F238E27FC236}">
                <a16:creationId xmlns="" xmlns:a16="http://schemas.microsoft.com/office/drawing/2014/main" id="{F860F635-AF82-418D-9177-7F254C6D8964}"/>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 xmlns:a14="http://schemas.microsoft.com/office/drawing/2010/main">
                  <a14:imgLayer r:embed="rId3">
                    <a14:imgEffect>
                      <a14:sharpenSoften amount="25000"/>
                    </a14:imgEffect>
                    <a14:imgEffect>
                      <a14:saturation sat="200000"/>
                    </a14:imgEffect>
                  </a14:imgLayer>
                </a14:imgProps>
              </a:ext>
              <a:ext uri="{28A0092B-C50C-407E-A947-70E740481C1C}">
                <a14:useLocalDpi xmlns=""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D09C3EBD-4157-4F16-8EC0-E5F7CBD1A660}"/>
              </a:ext>
            </a:extLst>
          </p:cNvPr>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a:extLst>
              <a:ext uri="{FF2B5EF4-FFF2-40B4-BE49-F238E27FC236}">
                <a16:creationId xmlns="" xmlns:a16="http://schemas.microsoft.com/office/drawing/2014/main" id="{E5C16AAB-7A0F-4758-94BB-0676E6FAA42C}"/>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a:extLst>
              <a:ext uri="{FF2B5EF4-FFF2-40B4-BE49-F238E27FC236}">
                <a16:creationId xmlns="" xmlns:a16="http://schemas.microsoft.com/office/drawing/2014/main" id="{4873E4F2-9BF2-478F-ABA2-8C819C5221D1}"/>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Rounded Corners 8">
            <a:extLst>
              <a:ext uri="{FF2B5EF4-FFF2-40B4-BE49-F238E27FC236}">
                <a16:creationId xmlns="" xmlns:a16="http://schemas.microsoft.com/office/drawing/2014/main" id="{EF5A47CB-548B-4B75-8E5E-90EF9860390F}"/>
              </a:ext>
            </a:extLst>
          </p:cNvPr>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 xmlns:a16="http://schemas.microsoft.com/office/drawing/2014/main" id="{C15F5CFE-E7C8-4CE7-A4C5-D865D6A1750D}"/>
              </a:ext>
            </a:extLst>
          </p:cNvPr>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 xmlns:a16="http://schemas.microsoft.com/office/drawing/2014/main" id="{4C164BFA-B637-4646-AAC6-58019C856435}"/>
              </a:ext>
            </a:extLst>
          </p:cNvPr>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 xmlns:a16="http://schemas.microsoft.com/office/drawing/2014/main" id="{64871ECE-2AE2-4E78-AE42-3A4DE19BD44E}"/>
              </a:ext>
            </a:extLst>
          </p:cNvPr>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a:extLst>
              <a:ext uri="{FF2B5EF4-FFF2-40B4-BE49-F238E27FC236}">
                <a16:creationId xmlns="" xmlns:a16="http://schemas.microsoft.com/office/drawing/2014/main" id="{C2BC8C2D-7FEC-4289-A8AA-64692C5CC842}"/>
              </a:ext>
            </a:extLst>
          </p:cNvPr>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 xmlns:a16="http://schemas.microsoft.com/office/drawing/2014/main" id="{6F42D1D0-386E-4E89-92EC-73F0A6251ED8}"/>
              </a:ext>
            </a:extLst>
          </p:cNvPr>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 xmlns:a16="http://schemas.microsoft.com/office/drawing/2014/main" id="{93197192-B58B-4FDC-9754-D3DBC88EF1F5}"/>
              </a:ext>
            </a:extLst>
          </p:cNvPr>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a:extLst>
              <a:ext uri="{FF2B5EF4-FFF2-40B4-BE49-F238E27FC236}">
                <a16:creationId xmlns="" xmlns:a16="http://schemas.microsoft.com/office/drawing/2014/main" id="{EEBECFEB-D150-4B0F-8E31-3B4B5774CB1B}"/>
              </a:ext>
            </a:extLst>
          </p:cNvPr>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 xmlns:a16="http://schemas.microsoft.com/office/drawing/2014/main" id="{AD3023B5-FC6C-4196-BA47-725621D867B8}"/>
              </a:ext>
            </a:extLst>
          </p:cNvPr>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 xmlns:a16="http://schemas.microsoft.com/office/drawing/2014/main" id="{602D66E9-97C4-44B8-B8FA-1E51FC99A070}"/>
              </a:ext>
            </a:extLst>
          </p:cNvPr>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 xmlns:a16="http://schemas.microsoft.com/office/drawing/2014/main" id="{E6B7D912-9D38-442D-8E67-23AC1A568607}"/>
              </a:ext>
            </a:extLst>
          </p:cNvPr>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a:extLst>
              <a:ext uri="{FF2B5EF4-FFF2-40B4-BE49-F238E27FC236}">
                <a16:creationId xmlns="" xmlns:a16="http://schemas.microsoft.com/office/drawing/2014/main" id="{3CE12FB4-7566-495D-B283-CADC9FCC08A6}"/>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 xmlns:a14="http://schemas.microsoft.com/office/drawing/2010/main">
                  <a14:imgLayer r:embed="rId7">
                    <a14:imgEffect>
                      <a14:sharpenSoften amount="25000"/>
                    </a14:imgEffect>
                    <a14:imgEffect>
                      <a14:saturation sat="200000"/>
                    </a14:imgEffect>
                  </a14:imgLayer>
                </a14:imgProps>
              </a:ext>
              <a:ext uri="{28A0092B-C50C-407E-A947-70E740481C1C}">
                <a14:useLocalDpi xmlns="" xmlns:a14="http://schemas.microsoft.com/office/drawing/2010/main" val="0"/>
              </a:ext>
            </a:extLst>
          </a:blip>
          <a:srcRect b="22677"/>
          <a:stretch/>
        </p:blipFill>
        <p:spPr bwMode="auto">
          <a:xfrm>
            <a:off x="7876679" y="534199"/>
            <a:ext cx="2238375" cy="142880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524079CA-E251-4D5C-9E08-43955C969896}"/>
              </a:ext>
            </a:extLst>
          </p:cNvPr>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a:extLst>
              <a:ext uri="{FF2B5EF4-FFF2-40B4-BE49-F238E27FC236}">
                <a16:creationId xmlns="" xmlns:a16="http://schemas.microsoft.com/office/drawing/2014/main" id="{4F72FDDE-5A75-4BD5-AE5F-86D5215559EA}"/>
              </a:ext>
            </a:extLst>
          </p:cNvPr>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 xmlns:a16="http://schemas.microsoft.com/office/drawing/2014/main" id="{5086A41B-7C75-4398-903A-ECF9C4BD8E59}"/>
              </a:ext>
            </a:extLst>
          </p:cNvPr>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a:extLst>
              <a:ext uri="{FF2B5EF4-FFF2-40B4-BE49-F238E27FC236}">
                <a16:creationId xmlns="" xmlns:a16="http://schemas.microsoft.com/office/drawing/2014/main" id="{6B465A72-7897-4AE7-973C-36D5C1120981}"/>
              </a:ext>
            </a:extLst>
          </p:cNvPr>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a:extLst>
              <a:ext uri="{FF2B5EF4-FFF2-40B4-BE49-F238E27FC236}">
                <a16:creationId xmlns="" xmlns:a16="http://schemas.microsoft.com/office/drawing/2014/main" id="{C6BE6D3F-DB31-4F2A-BF91-93C9703A6A6C}"/>
              </a:ext>
            </a:extLst>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Rectangle: Rounded Corners 25">
            <a:extLst>
              <a:ext uri="{FF2B5EF4-FFF2-40B4-BE49-F238E27FC236}">
                <a16:creationId xmlns="" xmlns:a16="http://schemas.microsoft.com/office/drawing/2014/main" id="{3E28D1F4-661E-4816-A68C-84F6C712AC8C}"/>
              </a:ext>
            </a:extLst>
          </p:cNvPr>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 xmlns:a16="http://schemas.microsoft.com/office/drawing/2014/main" id="{7E06C460-0EFE-4583-909D-9D13A72B38F6}"/>
              </a:ext>
            </a:extLst>
          </p:cNvPr>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a:extLst>
              <a:ext uri="{FF2B5EF4-FFF2-40B4-BE49-F238E27FC236}">
                <a16:creationId xmlns="" xmlns:a16="http://schemas.microsoft.com/office/drawing/2014/main" id="{D8886EAC-C174-4287-89F1-6C645220F39A}"/>
              </a:ext>
            </a:extLst>
          </p:cNvPr>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a:extLst>
              <a:ext uri="{FF2B5EF4-FFF2-40B4-BE49-F238E27FC236}">
                <a16:creationId xmlns="" xmlns:a16="http://schemas.microsoft.com/office/drawing/2014/main" id="{7CC00B7B-B75A-4BB6-9882-2A4AE4047E8E}"/>
              </a:ext>
            </a:extLst>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46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5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5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6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6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7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8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8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8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9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49598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 xmlns:a16="http://schemas.microsoft.com/office/drawing/2014/main"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 xmlns:a16="http://schemas.microsoft.com/office/drawing/2014/main"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 xmlns:a16="http://schemas.microsoft.com/office/drawing/2014/main"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 xmlns:a16="http://schemas.microsoft.com/office/drawing/2014/main"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 xmlns:a16="http://schemas.microsoft.com/office/drawing/2014/main"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 xmlns:a16="http://schemas.microsoft.com/office/drawing/2014/main"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 xmlns:a16="http://schemas.microsoft.com/office/drawing/2014/main"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 xmlns:a16="http://schemas.microsoft.com/office/drawing/2014/main"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 xmlns:a16="http://schemas.microsoft.com/office/drawing/2014/main"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 xmlns:a16="http://schemas.microsoft.com/office/drawing/2014/main"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 xmlns:a16="http://schemas.microsoft.com/office/drawing/2014/main"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 xmlns:a16="http://schemas.microsoft.com/office/drawing/2014/main"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 xmlns:a16="http://schemas.microsoft.com/office/drawing/2014/main"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 xmlns:a16="http://schemas.microsoft.com/office/drawing/2014/main"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 xmlns:a16="http://schemas.microsoft.com/office/drawing/2014/main"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 xmlns:a16="http://schemas.microsoft.com/office/drawing/2014/main"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 xmlns:a16="http://schemas.microsoft.com/office/drawing/2014/main"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 xmlns:a16="http://schemas.microsoft.com/office/drawing/2014/main"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 xmlns:a16="http://schemas.microsoft.com/office/drawing/2014/main"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 xmlns:a16="http://schemas.microsoft.com/office/drawing/2014/main"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 xmlns:a16="http://schemas.microsoft.com/office/drawing/2014/main"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 xmlns:a16="http://schemas.microsoft.com/office/drawing/2014/main"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 xmlns:a16="http://schemas.microsoft.com/office/drawing/2014/main"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 xmlns:a16="http://schemas.microsoft.com/office/drawing/2014/main"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 xmlns:a16="http://schemas.microsoft.com/office/drawing/2014/main"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 xmlns:a16="http://schemas.microsoft.com/office/drawing/2014/main"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 xmlns:a16="http://schemas.microsoft.com/office/drawing/2014/main" id="{B59A093F-2CF4-49BE-8F1E-81E48CDC0741}"/>
              </a:ext>
            </a:extLst>
          </p:cNvPr>
          <p:cNvGrpSpPr/>
          <p:nvPr/>
        </p:nvGrpSpPr>
        <p:grpSpPr>
          <a:xfrm>
            <a:off x="1504046" y="3145159"/>
            <a:ext cx="1116312" cy="461666"/>
            <a:chOff x="1870518" y="1440653"/>
            <a:chExt cx="1116312" cy="461666"/>
          </a:xfrm>
        </p:grpSpPr>
        <p:grpSp>
          <p:nvGrpSpPr>
            <p:cNvPr id="84" name="Group 83">
              <a:extLst>
                <a:ext uri="{FF2B5EF4-FFF2-40B4-BE49-F238E27FC236}">
                  <a16:creationId xmlns="" xmlns:a16="http://schemas.microsoft.com/office/drawing/2014/main"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 xmlns:a16="http://schemas.microsoft.com/office/drawing/2014/main"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 xmlns:a16="http://schemas.microsoft.com/office/drawing/2014/main"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 xmlns:a16="http://schemas.microsoft.com/office/drawing/2014/main"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a:extLst>
              <a:ext uri="{FF2B5EF4-FFF2-40B4-BE49-F238E27FC236}">
                <a16:creationId xmlns="" xmlns:a16="http://schemas.microsoft.com/office/drawing/2014/main"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 xmlns:a16="http://schemas.microsoft.com/office/drawing/2014/main"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 xmlns:a16="http://schemas.microsoft.com/office/drawing/2014/main"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 xmlns:a16="http://schemas.microsoft.com/office/drawing/2014/main"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 xmlns:a16="http://schemas.microsoft.com/office/drawing/2014/main"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 xmlns:a16="http://schemas.microsoft.com/office/drawing/2014/main"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 xmlns:a16="http://schemas.microsoft.com/office/drawing/2014/main"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extLst>
      <p:ext uri="{BB962C8B-B14F-4D97-AF65-F5344CB8AC3E}">
        <p14:creationId xmlns=""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 xmlns:a16="http://schemas.microsoft.com/office/drawing/2014/main"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 xmlns:a16="http://schemas.microsoft.com/office/drawing/2014/main" id="{EE05D0D4-8D7C-4CE4-B103-11C737841B8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 xmlns:a16="http://schemas.microsoft.com/office/drawing/2014/main"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 xmlns:a16="http://schemas.microsoft.com/office/drawing/2014/main"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smtClean="0">
                <a:solidFill>
                  <a:srgbClr val="FF0000"/>
                </a:solidFill>
              </a:rPr>
              <a:t>Số </a:t>
            </a:r>
            <a:r>
              <a:rPr lang="vi-VN" sz="2800">
                <a:solidFill>
                  <a:srgbClr val="FF0000"/>
                </a:solidFill>
              </a:rPr>
              <a:t>bậc </a:t>
            </a:r>
            <a:r>
              <a:rPr lang="vi-VN" sz="2800" smtClean="0">
                <a:solidFill>
                  <a:srgbClr val="FF0000"/>
                </a:solidFill>
              </a:rPr>
              <a:t>thang</a:t>
            </a:r>
            <a:r>
              <a:rPr lang="en-US" sz="2800" smtClean="0">
                <a:solidFill>
                  <a:srgbClr val="FF0000"/>
                </a:solidFill>
              </a:rPr>
              <a:t> sóc cần leo</a:t>
            </a:r>
            <a:r>
              <a:rPr lang="vi-VN" sz="2800" smtClean="0">
                <a:solidFill>
                  <a:srgbClr val="FF0000"/>
                </a:solidFill>
              </a:rPr>
              <a:t> </a:t>
            </a:r>
            <a:r>
              <a:rPr lang="en-US" sz="2800" smtClean="0">
                <a:solidFill>
                  <a:srgbClr val="FF0000"/>
                </a:solidFill>
              </a:rPr>
              <a:t>thêm</a:t>
            </a:r>
            <a:r>
              <a:rPr lang="vi-VN" sz="2800" smtClean="0">
                <a:solidFill>
                  <a:srgbClr val="FF0000"/>
                </a:solidFill>
              </a:rPr>
              <a:t> </a:t>
            </a:r>
            <a:r>
              <a:rPr lang="vi-VN" sz="2800" dirty="0">
                <a:solidFill>
                  <a:srgbClr val="FF0000"/>
                </a:solidFill>
              </a:rPr>
              <a:t>để vào nhà là:</a:t>
            </a:r>
          </a:p>
        </p:txBody>
      </p:sp>
      <p:sp>
        <p:nvSpPr>
          <p:cNvPr id="27" name="TextBox 26">
            <a:extLst>
              <a:ext uri="{FF2B5EF4-FFF2-40B4-BE49-F238E27FC236}">
                <a16:creationId xmlns="" xmlns:a16="http://schemas.microsoft.com/office/drawing/2014/main"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a:t>
            </a:r>
            <a:r>
              <a:rPr lang="vi-VN" sz="2800">
                <a:solidFill>
                  <a:srgbClr val="FF0000"/>
                </a:solidFill>
              </a:rPr>
              <a:t>(</a:t>
            </a:r>
            <a:r>
              <a:rPr lang="vi-VN" sz="2800" smtClean="0">
                <a:solidFill>
                  <a:srgbClr val="FF0000"/>
                </a:solidFill>
              </a:rPr>
              <a:t>bậc</a:t>
            </a:r>
            <a:r>
              <a:rPr lang="en-US" sz="2800" smtClean="0">
                <a:solidFill>
                  <a:srgbClr val="FF0000"/>
                </a:solidFill>
              </a:rPr>
              <a:t> thang</a:t>
            </a:r>
            <a:r>
              <a:rPr lang="vi-VN" sz="2800" smtClean="0">
                <a:solidFill>
                  <a:srgbClr val="FF0000"/>
                </a:solidFill>
              </a:rPr>
              <a:t>)</a:t>
            </a:r>
            <a:endParaRPr lang="vi-VN" sz="2800" dirty="0">
              <a:solidFill>
                <a:srgbClr val="FF0000"/>
              </a:solidFill>
            </a:endParaRPr>
          </a:p>
        </p:txBody>
      </p:sp>
      <p:sp>
        <p:nvSpPr>
          <p:cNvPr id="28" name="TextBox 27">
            <a:extLst>
              <a:ext uri="{FF2B5EF4-FFF2-40B4-BE49-F238E27FC236}">
                <a16:creationId xmlns="" xmlns:a16="http://schemas.microsoft.com/office/drawing/2014/main"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extLst>
      <p:ext uri="{BB962C8B-B14F-4D97-AF65-F5344CB8AC3E}">
        <p14:creationId xmlns=""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 xmlns:a16="http://schemas.microsoft.com/office/drawing/2014/main"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 xmlns:a16="http://schemas.microsoft.com/office/drawing/2014/main"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 xmlns:a16="http://schemas.microsoft.com/office/drawing/2014/main" id="{3EAC6CC9-A7C8-4736-8C3D-EEE22ECF5DA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 xmlns:a16="http://schemas.microsoft.com/office/drawing/2014/main"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 xmlns:a16="http://schemas.microsoft.com/office/drawing/2014/main"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 xmlns:a16="http://schemas.microsoft.com/office/drawing/2014/main"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 xmlns:a16="http://schemas.microsoft.com/office/drawing/2014/main"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 xmlns:a16="http://schemas.microsoft.com/office/drawing/2014/main"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 xmlns:a16="http://schemas.microsoft.com/office/drawing/2014/main"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 xmlns:a16="http://schemas.microsoft.com/office/drawing/2014/main"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 xmlns:a16="http://schemas.microsoft.com/office/drawing/2014/main"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 xmlns:a16="http://schemas.microsoft.com/office/drawing/2014/main"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 xmlns:a16="http://schemas.microsoft.com/office/drawing/2014/main"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 xmlns:a16="http://schemas.microsoft.com/office/drawing/2014/main"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 xmlns:a16="http://schemas.microsoft.com/office/drawing/2014/main"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 xmlns:a16="http://schemas.microsoft.com/office/drawing/2014/main"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 xmlns:a16="http://schemas.microsoft.com/office/drawing/2014/main"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 xmlns:a16="http://schemas.microsoft.com/office/drawing/2014/main"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 xmlns:a16="http://schemas.microsoft.com/office/drawing/2014/main"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 xmlns:a16="http://schemas.microsoft.com/office/drawing/2014/main"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 xmlns:a16="http://schemas.microsoft.com/office/drawing/2014/main"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 xmlns:a16="http://schemas.microsoft.com/office/drawing/2014/main"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 xmlns:a16="http://schemas.microsoft.com/office/drawing/2014/main"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 xmlns:a16="http://schemas.microsoft.com/office/drawing/2014/main"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 xmlns:a16="http://schemas.microsoft.com/office/drawing/2014/main"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 xmlns:a16="http://schemas.microsoft.com/office/drawing/2014/main" id="{8674F50B-5D3D-4CCD-A5E5-3D148E4B82B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 xmlns:a16="http://schemas.microsoft.com/office/drawing/2014/main"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 xmlns:a16="http://schemas.microsoft.com/office/drawing/2014/main"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 xmlns:a16="http://schemas.microsoft.com/office/drawing/2014/main"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 xmlns:a16="http://schemas.microsoft.com/office/drawing/2014/main"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 xmlns:a16="http://schemas.microsoft.com/office/drawing/2014/main"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 xmlns:a16="http://schemas.microsoft.com/office/drawing/2014/main"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 xmlns:a16="http://schemas.microsoft.com/office/drawing/2014/main"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 xmlns:a16="http://schemas.microsoft.com/office/drawing/2014/main"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 xmlns:a16="http://schemas.microsoft.com/office/drawing/2014/main" id="{CEF06104-810E-48F5-B11E-D041866DB53E}"/>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a:extLst>
              <a:ext uri="{FF2B5EF4-FFF2-40B4-BE49-F238E27FC236}">
                <a16:creationId xmlns="" xmlns:a16="http://schemas.microsoft.com/office/drawing/2014/main" id="{36947E37-F4D1-46FA-BDBC-DD893617DA00}"/>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extLst>
      <p:ext uri="{BB962C8B-B14F-4D97-AF65-F5344CB8AC3E}">
        <p14:creationId xmlns=""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176" y="1676399"/>
            <a:ext cx="6324600" cy="1200329"/>
          </a:xfrm>
          <a:prstGeom prst="rect">
            <a:avLst/>
          </a:prstGeom>
          <a:noFill/>
        </p:spPr>
        <p:txBody>
          <a:bodyPr wrap="square" rtlCol="0">
            <a:spAutoFit/>
          </a:bodyPr>
          <a:lstStyle/>
          <a:p>
            <a:r>
              <a:rPr lang="en-US" smtClean="0"/>
              <a:t>             </a:t>
            </a:r>
            <a:r>
              <a:rPr lang="en-US" sz="2400" smtClean="0">
                <a:latin typeface="Times New Roman" pitchFamily="18" charset="0"/>
                <a:cs typeface="Times New Roman" pitchFamily="18" charset="0"/>
              </a:rPr>
              <a:t>Thứ tư, ngày 24 tháng 11 năm 2021</a:t>
            </a:r>
          </a:p>
          <a:p>
            <a:r>
              <a:rPr lang="en-US" sz="2400" smtClean="0">
                <a:latin typeface="Times New Roman" pitchFamily="18" charset="0"/>
                <a:cs typeface="Times New Roman" pitchFamily="18" charset="0"/>
              </a:rPr>
              <a:t>                                   Toán</a:t>
            </a:r>
          </a:p>
          <a:p>
            <a:r>
              <a:rPr lang="en-US" sz="2400" smtClean="0">
                <a:latin typeface="Times New Roman" pitchFamily="18" charset="0"/>
                <a:cs typeface="Times New Roman" pitchFamily="18" charset="0"/>
              </a:rPr>
              <a:t>                    Luyện tập ( trang 95)</a:t>
            </a:r>
            <a:endParaRPr lang="en-US" sz="240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00230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4" name="Oval 33">
            <a:extLst>
              <a:ext uri="{FF2B5EF4-FFF2-40B4-BE49-F238E27FC236}">
                <a16:creationId xmlns="" xmlns:a16="http://schemas.microsoft.com/office/drawing/2014/main" id="{6F42FA7B-7BE1-4D5E-9228-03567FB8EC66}"/>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8" name="TextBox 57">
            <a:extLst>
              <a:ext uri="{FF2B5EF4-FFF2-40B4-BE49-F238E27FC236}">
                <a16:creationId xmlns="" xmlns:a16="http://schemas.microsoft.com/office/drawing/2014/main" id="{7D509C4D-8433-4067-B684-51970CAE7BE3}"/>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2" name="Group 59">
            <a:extLst>
              <a:ext uri="{FF2B5EF4-FFF2-40B4-BE49-F238E27FC236}">
                <a16:creationId xmlns="" xmlns:a16="http://schemas.microsoft.com/office/drawing/2014/main" id="{1482F939-04CA-4598-B9F4-CCC62A508164}"/>
              </a:ext>
            </a:extLst>
          </p:cNvPr>
          <p:cNvGrpSpPr/>
          <p:nvPr/>
        </p:nvGrpSpPr>
        <p:grpSpPr>
          <a:xfrm>
            <a:off x="3301339" y="926274"/>
            <a:ext cx="2303812" cy="1417952"/>
            <a:chOff x="1718904" y="3918826"/>
            <a:chExt cx="2334920" cy="1254697"/>
          </a:xfrm>
        </p:grpSpPr>
        <p:sp>
          <p:nvSpPr>
            <p:cNvPr id="64" name="Rectangle 63">
              <a:extLst>
                <a:ext uri="{FF2B5EF4-FFF2-40B4-BE49-F238E27FC236}">
                  <a16:creationId xmlns="" xmlns:a16="http://schemas.microsoft.com/office/drawing/2014/main" id="{7CC24278-30E2-409B-97CF-93EF53ACB914}"/>
                </a:ext>
              </a:extLst>
            </p:cNvPr>
            <p:cNvSpPr/>
            <p:nvPr/>
          </p:nvSpPr>
          <p:spPr>
            <a:xfrm>
              <a:off x="1824226" y="3918826"/>
              <a:ext cx="1709438"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25 + 65 – 30</a:t>
              </a:r>
            </a:p>
          </p:txBody>
        </p:sp>
        <p:sp>
          <p:nvSpPr>
            <p:cNvPr id="65" name="Rectangle 64">
              <a:extLst>
                <a:ext uri="{FF2B5EF4-FFF2-40B4-BE49-F238E27FC236}">
                  <a16:creationId xmlns="" xmlns:a16="http://schemas.microsoft.com/office/drawing/2014/main" id="{E5986375-DFB8-47DD-8BDA-EB8C543BC7C9}"/>
                </a:ext>
              </a:extLst>
            </p:cNvPr>
            <p:cNvSpPr/>
            <p:nvPr/>
          </p:nvSpPr>
          <p:spPr>
            <a:xfrm rot="10800000" flipH="1" flipV="1">
              <a:off x="1718904" y="4519905"/>
              <a:ext cx="2334920" cy="653618"/>
            </a:xfrm>
            <a:prstGeom prst="rect">
              <a:avLst/>
            </a:prstGeom>
            <a:solidFill>
              <a:schemeClr val="accent5">
                <a:lumMod val="60000"/>
                <a:lumOff val="40000"/>
              </a:schemeClr>
            </a:solidFill>
            <a:effectLst>
              <a:softEdge rad="127000"/>
            </a:effectLst>
          </p:spPr>
          <p:txBody>
            <a:bodyPr wrap="square">
              <a:spAutoFit/>
            </a:bodyPr>
            <a:lstStyle/>
            <a:p>
              <a:pPr>
                <a:lnSpc>
                  <a:spcPct val="150000"/>
                </a:lnSpc>
              </a:pPr>
              <a:r>
                <a:rPr lang="en-US" sz="2800" smtClean="0"/>
                <a:t> </a:t>
              </a:r>
              <a:r>
                <a:rPr lang="vi-VN" sz="2800" smtClean="0"/>
                <a:t>90 </a:t>
              </a:r>
              <a:r>
                <a:rPr lang="vi-VN" sz="2800" dirty="0"/>
                <a:t>– 40 – 26</a:t>
              </a:r>
            </a:p>
          </p:txBody>
        </p:sp>
      </p:grpSp>
      <p:sp>
        <p:nvSpPr>
          <p:cNvPr id="66" name="TextBox 65">
            <a:extLst>
              <a:ext uri="{FF2B5EF4-FFF2-40B4-BE49-F238E27FC236}">
                <a16:creationId xmlns="" xmlns:a16="http://schemas.microsoft.com/office/drawing/2014/main" id="{D1910B95-7B59-4C2D-BFFC-5FED7BD48AE3}"/>
              </a:ext>
            </a:extLst>
          </p:cNvPr>
          <p:cNvSpPr txBox="1"/>
          <p:nvPr/>
        </p:nvSpPr>
        <p:spPr>
          <a:xfrm>
            <a:off x="5656009" y="967407"/>
            <a:ext cx="2191626" cy="523220"/>
          </a:xfrm>
          <a:prstGeom prst="rect">
            <a:avLst/>
          </a:prstGeom>
          <a:noFill/>
        </p:spPr>
        <p:txBody>
          <a:bodyPr wrap="none" rtlCol="0">
            <a:spAutoFit/>
          </a:bodyPr>
          <a:lstStyle/>
          <a:p>
            <a:r>
              <a:rPr lang="vi-VN" sz="2800">
                <a:solidFill>
                  <a:srgbClr val="FF0000"/>
                </a:solidFill>
              </a:rPr>
              <a:t>=  </a:t>
            </a:r>
            <a:r>
              <a:rPr lang="vi-VN" sz="2800" smtClean="0">
                <a:solidFill>
                  <a:srgbClr val="FF0000"/>
                </a:solidFill>
              </a:rPr>
              <a:t> </a:t>
            </a:r>
            <a:r>
              <a:rPr lang="vi-VN" sz="2800">
                <a:solidFill>
                  <a:srgbClr val="FF0000"/>
                </a:solidFill>
              </a:rPr>
              <a:t>90   </a:t>
            </a:r>
            <a:r>
              <a:rPr lang="vi-VN" sz="2800" smtClean="0">
                <a:solidFill>
                  <a:srgbClr val="FF0000"/>
                </a:solidFill>
              </a:rPr>
              <a:t>– </a:t>
            </a:r>
            <a:r>
              <a:rPr lang="vi-VN" sz="2800" dirty="0">
                <a:solidFill>
                  <a:srgbClr val="FF0000"/>
                </a:solidFill>
              </a:rPr>
              <a:t>30 </a:t>
            </a:r>
          </a:p>
        </p:txBody>
      </p:sp>
      <p:sp>
        <p:nvSpPr>
          <p:cNvPr id="67" name="TextBox 66">
            <a:extLst>
              <a:ext uri="{FF2B5EF4-FFF2-40B4-BE49-F238E27FC236}">
                <a16:creationId xmlns="" xmlns:a16="http://schemas.microsoft.com/office/drawing/2014/main" id="{48FAE0FF-5650-4A61-AEB8-CE73E167CE95}"/>
              </a:ext>
            </a:extLst>
          </p:cNvPr>
          <p:cNvSpPr txBox="1"/>
          <p:nvPr/>
        </p:nvSpPr>
        <p:spPr>
          <a:xfrm>
            <a:off x="7932717" y="948729"/>
            <a:ext cx="1068778" cy="523220"/>
          </a:xfrm>
          <a:prstGeom prst="rect">
            <a:avLst/>
          </a:prstGeom>
          <a:noFill/>
        </p:spPr>
        <p:txBody>
          <a:bodyPr wrap="square" rtlCol="0">
            <a:spAutoFit/>
          </a:bodyPr>
          <a:lstStyle/>
          <a:p>
            <a:r>
              <a:rPr lang="vi-VN" sz="2800">
                <a:solidFill>
                  <a:srgbClr val="FF0000"/>
                </a:solidFill>
              </a:rPr>
              <a:t>=  </a:t>
            </a:r>
            <a:r>
              <a:rPr lang="vi-VN" sz="2800" smtClean="0">
                <a:solidFill>
                  <a:srgbClr val="FF0000"/>
                </a:solidFill>
              </a:rPr>
              <a:t>60</a:t>
            </a:r>
            <a:endParaRPr lang="vi-VN" sz="2800" dirty="0">
              <a:solidFill>
                <a:srgbClr val="FF0000"/>
              </a:solidFill>
            </a:endParaRPr>
          </a:p>
        </p:txBody>
      </p:sp>
      <p:sp>
        <p:nvSpPr>
          <p:cNvPr id="68" name="TextBox 67">
            <a:extLst>
              <a:ext uri="{FF2B5EF4-FFF2-40B4-BE49-F238E27FC236}">
                <a16:creationId xmlns="" xmlns:a16="http://schemas.microsoft.com/office/drawing/2014/main" id="{58366A31-53F3-4A4F-A54F-8F4306388283}"/>
              </a:ext>
            </a:extLst>
          </p:cNvPr>
          <p:cNvSpPr txBox="1"/>
          <p:nvPr/>
        </p:nvSpPr>
        <p:spPr>
          <a:xfrm>
            <a:off x="5723906" y="1698171"/>
            <a:ext cx="2470068" cy="528726"/>
          </a:xfrm>
          <a:prstGeom prst="rect">
            <a:avLst/>
          </a:prstGeom>
          <a:noFill/>
        </p:spPr>
        <p:txBody>
          <a:bodyPr wrap="square" rtlCol="0">
            <a:spAutoFit/>
          </a:bodyPr>
          <a:lstStyle/>
          <a:p>
            <a:r>
              <a:rPr lang="vi-VN" sz="2800">
                <a:solidFill>
                  <a:srgbClr val="FF0000"/>
                </a:solidFill>
              </a:rPr>
              <a:t>=    </a:t>
            </a:r>
            <a:r>
              <a:rPr lang="vi-VN" sz="2800" smtClean="0">
                <a:solidFill>
                  <a:srgbClr val="FF0000"/>
                </a:solidFill>
              </a:rPr>
              <a:t>50  </a:t>
            </a:r>
            <a:r>
              <a:rPr lang="vi-VN" sz="2800" dirty="0">
                <a:solidFill>
                  <a:srgbClr val="FF0000"/>
                </a:solidFill>
              </a:rPr>
              <a:t>– 26</a:t>
            </a:r>
          </a:p>
        </p:txBody>
      </p:sp>
      <p:sp>
        <p:nvSpPr>
          <p:cNvPr id="69" name="TextBox 68">
            <a:extLst>
              <a:ext uri="{FF2B5EF4-FFF2-40B4-BE49-F238E27FC236}">
                <a16:creationId xmlns="" xmlns:a16="http://schemas.microsoft.com/office/drawing/2014/main" id="{027779C5-C357-4718-9363-725B87BD415A}"/>
              </a:ext>
            </a:extLst>
          </p:cNvPr>
          <p:cNvSpPr txBox="1"/>
          <p:nvPr/>
        </p:nvSpPr>
        <p:spPr>
          <a:xfrm>
            <a:off x="8007158" y="1757548"/>
            <a:ext cx="1172468" cy="523220"/>
          </a:xfrm>
          <a:prstGeom prst="rect">
            <a:avLst/>
          </a:prstGeom>
          <a:noFill/>
        </p:spPr>
        <p:txBody>
          <a:bodyPr wrap="square" rtlCol="0">
            <a:spAutoFit/>
          </a:bodyPr>
          <a:lstStyle/>
          <a:p>
            <a:r>
              <a:rPr lang="vi-VN" sz="2800">
                <a:solidFill>
                  <a:srgbClr val="FF0000"/>
                </a:solidFill>
              </a:rPr>
              <a:t>= </a:t>
            </a:r>
            <a:r>
              <a:rPr lang="vi-VN" sz="2800" smtClean="0">
                <a:solidFill>
                  <a:srgbClr val="FF0000"/>
                </a:solidFill>
              </a:rPr>
              <a:t> 24</a:t>
            </a:r>
            <a:endParaRPr lang="vi-VN" sz="2800" dirty="0">
              <a:solidFill>
                <a:srgbClr val="FF0000"/>
              </a:solidFill>
            </a:endParaRPr>
          </a:p>
        </p:txBody>
      </p:sp>
      <p:sp>
        <p:nvSpPr>
          <p:cNvPr id="70" name="Oval 69">
            <a:extLst>
              <a:ext uri="{FF2B5EF4-FFF2-40B4-BE49-F238E27FC236}">
                <a16:creationId xmlns="" xmlns:a16="http://schemas.microsoft.com/office/drawing/2014/main" id="{30B05381-2A3C-4207-B756-6071C227E793}"/>
              </a:ext>
            </a:extLst>
          </p:cNvPr>
          <p:cNvSpPr/>
          <p:nvPr/>
        </p:nvSpPr>
        <p:spPr>
          <a:xfrm>
            <a:off x="974416" y="304386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71" name="TextBox 70">
            <a:extLst>
              <a:ext uri="{FF2B5EF4-FFF2-40B4-BE49-F238E27FC236}">
                <a16:creationId xmlns="" xmlns:a16="http://schemas.microsoft.com/office/drawing/2014/main" id="{AE444BD3-AC38-4CF1-80CD-E949D7965D08}"/>
              </a:ext>
            </a:extLst>
          </p:cNvPr>
          <p:cNvSpPr txBox="1"/>
          <p:nvPr/>
        </p:nvSpPr>
        <p:spPr>
          <a:xfrm>
            <a:off x="1411737" y="3043861"/>
            <a:ext cx="9421915" cy="830997"/>
          </a:xfrm>
          <a:prstGeom prst="rect">
            <a:avLst/>
          </a:prstGeom>
          <a:noFill/>
        </p:spPr>
        <p:txBody>
          <a:bodyPr wrap="square" rtlCol="0">
            <a:spAutoFit/>
          </a:bodyPr>
          <a:lstStyle/>
          <a:p>
            <a:pPr algn="just"/>
            <a:r>
              <a:rPr lang="vi-VN" sz="2400" dirty="0"/>
              <a:t>Chú ong bay về tổ theo đường hình sợi dây dưới đây, xuất phát từ mũi tên.</a:t>
            </a:r>
          </a:p>
        </p:txBody>
      </p:sp>
      <p:pic>
        <p:nvPicPr>
          <p:cNvPr id="5" name="Picture 4">
            <a:extLst>
              <a:ext uri="{FF2B5EF4-FFF2-40B4-BE49-F238E27FC236}">
                <a16:creationId xmlns="" xmlns:a16="http://schemas.microsoft.com/office/drawing/2014/main" id="{E2F389F5-A4F8-4D1D-8EF3-2438AECF18B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 xmlns:a14="http://schemas.microsoft.com/office/drawing/2010/main">
                  <a14:imgLayer r:embed="">
                    <a14:imgEffect>
                      <a14:sharpenSoften amount="25000"/>
                    </a14:imgEffect>
                    <a14:imgEffect>
                      <a14:saturation sat="200000"/>
                    </a14:imgEffect>
                  </a14:imgLayer>
                </a14:imgProps>
              </a:ext>
            </a:extLst>
          </a:blip>
          <a:srcRect t="22262"/>
          <a:stretch/>
        </p:blipFill>
        <p:spPr>
          <a:xfrm>
            <a:off x="2987893" y="3481183"/>
            <a:ext cx="8229691" cy="2782871"/>
          </a:xfrm>
          <a:prstGeom prst="rect">
            <a:avLst/>
          </a:prstGeom>
        </p:spPr>
      </p:pic>
      <p:sp>
        <p:nvSpPr>
          <p:cNvPr id="72" name="TextBox 71">
            <a:extLst>
              <a:ext uri="{FF2B5EF4-FFF2-40B4-BE49-F238E27FC236}">
                <a16:creationId xmlns="" xmlns:a16="http://schemas.microsoft.com/office/drawing/2014/main" id="{52420114-3CFA-4CF4-AEFB-61C4501BD7F3}"/>
              </a:ext>
            </a:extLst>
          </p:cNvPr>
          <p:cNvSpPr txBox="1"/>
          <p:nvPr/>
        </p:nvSpPr>
        <p:spPr>
          <a:xfrm>
            <a:off x="1064116" y="4576558"/>
            <a:ext cx="3480168" cy="830997"/>
          </a:xfrm>
          <a:prstGeom prst="rect">
            <a:avLst/>
          </a:prstGeom>
          <a:noFill/>
        </p:spPr>
        <p:txBody>
          <a:bodyPr wrap="square" rtlCol="0">
            <a:spAutoFit/>
          </a:bodyPr>
          <a:lstStyle/>
          <a:p>
            <a:pPr algn="just"/>
            <a:r>
              <a:rPr lang="vi-VN" sz="2400" dirty="0"/>
              <a:t>Tính tổng trên ba bông hoa mà chú ong đã gặp.</a:t>
            </a:r>
          </a:p>
        </p:txBody>
      </p:sp>
      <p:sp>
        <p:nvSpPr>
          <p:cNvPr id="73" name="Rectangle 72">
            <a:extLst>
              <a:ext uri="{FF2B5EF4-FFF2-40B4-BE49-F238E27FC236}">
                <a16:creationId xmlns="" xmlns:a16="http://schemas.microsoft.com/office/drawing/2014/main" id="{9A620BE5-B0F9-46CF-978C-FF08CA763DBB}"/>
              </a:ext>
            </a:extLst>
          </p:cNvPr>
          <p:cNvSpPr/>
          <p:nvPr/>
        </p:nvSpPr>
        <p:spPr>
          <a:xfrm>
            <a:off x="1187100" y="5495385"/>
            <a:ext cx="2908168" cy="658835"/>
          </a:xfrm>
          <a:prstGeom prst="rect">
            <a:avLst/>
          </a:prstGeom>
          <a:solidFill>
            <a:srgbClr val="FFFF85"/>
          </a:solidFill>
          <a:effectLst>
            <a:softEdge rad="127000"/>
          </a:effectLst>
        </p:spPr>
        <p:txBody>
          <a:bodyPr wrap="none">
            <a:spAutoFit/>
          </a:bodyPr>
          <a:lstStyle/>
          <a:p>
            <a:pPr>
              <a:lnSpc>
                <a:spcPct val="150000"/>
              </a:lnSpc>
            </a:pPr>
            <a:r>
              <a:rPr lang="vi-VN" sz="2800" dirty="0"/>
              <a:t>5 + 61 + 8 =        </a:t>
            </a:r>
          </a:p>
        </p:txBody>
      </p:sp>
      <p:sp>
        <p:nvSpPr>
          <p:cNvPr id="76" name="TextBox 75">
            <a:extLst>
              <a:ext uri="{FF2B5EF4-FFF2-40B4-BE49-F238E27FC236}">
                <a16:creationId xmlns="" xmlns:a16="http://schemas.microsoft.com/office/drawing/2014/main" id="{A08D2673-4FF7-414F-A733-59A454239633}"/>
              </a:ext>
            </a:extLst>
          </p:cNvPr>
          <p:cNvSpPr txBox="1"/>
          <p:nvPr/>
        </p:nvSpPr>
        <p:spPr>
          <a:xfrm>
            <a:off x="3267628" y="5563460"/>
            <a:ext cx="639919" cy="584775"/>
          </a:xfrm>
          <a:prstGeom prst="rect">
            <a:avLst/>
          </a:prstGeom>
          <a:noFill/>
        </p:spPr>
        <p:txBody>
          <a:bodyPr wrap="none" rtlCol="0">
            <a:spAutoFit/>
          </a:bodyPr>
          <a:lstStyle/>
          <a:p>
            <a:r>
              <a:rPr lang="vi-VN" sz="3200" b="1">
                <a:solidFill>
                  <a:srgbClr val="FF0000"/>
                </a:solidFill>
              </a:rPr>
              <a:t>74</a:t>
            </a:r>
            <a:endParaRPr lang="vi-VN" sz="3200" b="1" dirty="0">
              <a:solidFill>
                <a:srgbClr val="FF0000"/>
              </a:solidFill>
            </a:endParaRPr>
          </a:p>
        </p:txBody>
      </p:sp>
    </p:spTree>
    <p:extLst>
      <p:ext uri="{BB962C8B-B14F-4D97-AF65-F5344CB8AC3E}">
        <p14:creationId xmlns="" xmlns:p14="http://schemas.microsoft.com/office/powerpoint/2010/main" val="825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p:bldP spid="66" grpId="0"/>
      <p:bldP spid="67" grpId="0"/>
      <p:bldP spid="68" grpId="0"/>
      <p:bldP spid="69" grpId="0"/>
      <p:bldP spid="70" grpId="0" animBg="1"/>
      <p:bldP spid="71" grpId="0"/>
      <p:bldP spid="72" grpId="0"/>
      <p:bldP spid="73" grpId="0" animBg="1"/>
      <p:bldP spid="7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1277</TotalTime>
  <Words>506</Words>
  <Application>Microsoft Office PowerPoint</Application>
  <PresentationFormat>Custom</PresentationFormat>
  <Paragraphs>109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shop</cp:lastModifiedBy>
  <cp:revision>92</cp:revision>
  <dcterms:created xsi:type="dcterms:W3CDTF">2021-06-02T01:34:28Z</dcterms:created>
  <dcterms:modified xsi:type="dcterms:W3CDTF">2021-11-25T08:36:55Z</dcterms:modified>
</cp:coreProperties>
</file>