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00" r:id="rId2"/>
  </p:sldMasterIdLst>
  <p:notesMasterIdLst>
    <p:notesMasterId r:id="rId36"/>
  </p:notesMasterIdLst>
  <p:sldIdLst>
    <p:sldId id="624" r:id="rId3"/>
    <p:sldId id="722" r:id="rId4"/>
    <p:sldId id="625" r:id="rId5"/>
    <p:sldId id="658" r:id="rId6"/>
    <p:sldId id="723" r:id="rId7"/>
    <p:sldId id="747" r:id="rId8"/>
    <p:sldId id="634" r:id="rId9"/>
    <p:sldId id="660" r:id="rId10"/>
    <p:sldId id="735" r:id="rId11"/>
    <p:sldId id="736" r:id="rId12"/>
    <p:sldId id="737" r:id="rId13"/>
    <p:sldId id="739" r:id="rId14"/>
    <p:sldId id="738" r:id="rId15"/>
    <p:sldId id="595" r:id="rId16"/>
    <p:sldId id="740" r:id="rId17"/>
    <p:sldId id="749" r:id="rId18"/>
    <p:sldId id="748" r:id="rId19"/>
    <p:sldId id="741" r:id="rId20"/>
    <p:sldId id="691" r:id="rId21"/>
    <p:sldId id="258" r:id="rId22"/>
    <p:sldId id="742" r:id="rId23"/>
    <p:sldId id="743" r:id="rId24"/>
    <p:sldId id="690" r:id="rId25"/>
    <p:sldId id="724" r:id="rId26"/>
    <p:sldId id="725" r:id="rId27"/>
    <p:sldId id="726" r:id="rId28"/>
    <p:sldId id="744" r:id="rId29"/>
    <p:sldId id="728" r:id="rId30"/>
    <p:sldId id="730" r:id="rId31"/>
    <p:sldId id="746" r:id="rId32"/>
    <p:sldId id="731" r:id="rId33"/>
    <p:sldId id="732" r:id="rId34"/>
    <p:sldId id="7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3" orient="horz" pos="31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203966"/>
    <a:srgbClr val="5F2987"/>
    <a:srgbClr val="416529"/>
    <a:srgbClr val="EAF4E4"/>
    <a:srgbClr val="FFF8E5"/>
    <a:srgbClr val="FFFFCC"/>
    <a:srgbClr val="9E5ECE"/>
    <a:srgbClr val="3818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0" autoAdjust="0"/>
    <p:restoredTop sz="93357" autoAdjust="0"/>
  </p:normalViewPr>
  <p:slideViewPr>
    <p:cSldViewPr snapToGrid="0">
      <p:cViewPr varScale="1">
        <p:scale>
          <a:sx n="50" d="100"/>
          <a:sy n="50" d="100"/>
        </p:scale>
        <p:origin x="901" y="19"/>
      </p:cViewPr>
      <p:guideLst>
        <p:guide pos="3816"/>
        <p:guide orient="horz" pos="3168"/>
      </p:guideLst>
    </p:cSldViewPr>
  </p:slideViewPr>
  <p:notesTextViewPr>
    <p:cViewPr>
      <p:scale>
        <a:sx n="1" d="1"/>
        <a:sy n="1" d="1"/>
      </p:scale>
      <p:origin x="0" y="0"/>
    </p:cViewPr>
  </p:notesTextViewPr>
  <p:sorterViewPr>
    <p:cViewPr>
      <p:scale>
        <a:sx n="100" d="100"/>
        <a:sy n="100" d="100"/>
      </p:scale>
      <p:origin x="0" y="7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4688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55306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94971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90495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2450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17</a:t>
            </a:fld>
            <a:endParaRPr lang="en-US"/>
          </a:p>
        </p:txBody>
      </p:sp>
    </p:spTree>
    <p:extLst>
      <p:ext uri="{BB962C8B-B14F-4D97-AF65-F5344CB8AC3E}">
        <p14:creationId xmlns:p14="http://schemas.microsoft.com/office/powerpoint/2010/main" val="428613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440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5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776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31148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2/23/2025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0155624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2/23/2025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4418363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712" r:id="rId13"/>
    <p:sldLayoutId id="2147483713" r:id="rId14"/>
    <p:sldLayoutId id="214748371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 Trang trí lớp học ý tưởng | hình ảnh, giáo dục, power points">
            <a:extLst>
              <a:ext uri="{FF2B5EF4-FFF2-40B4-BE49-F238E27FC236}">
                <a16:creationId xmlns:a16="http://schemas.microsoft.com/office/drawing/2014/main" id="{EC1B8C01-9298-4D88-BEEC-C5B5EFA56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cripture Clipart Open Book Outline 758548 2423002 - Hình Quyển Sách Mở,  Cliparts &amp;amp; Cartoons - Jing.fm">
            <a:extLst>
              <a:ext uri="{FF2B5EF4-FFF2-40B4-BE49-F238E27FC236}">
                <a16:creationId xmlns:a16="http://schemas.microsoft.com/office/drawing/2014/main" id="{C16C0895-802F-4A54-BB33-4ADEB070E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9" t="9545" b="7953"/>
          <a:stretch/>
        </p:blipFill>
        <p:spPr bwMode="auto">
          <a:xfrm>
            <a:off x="2573320" y="1560160"/>
            <a:ext cx="5961080" cy="2630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8F0DC8-8393-47D4-8F64-7FD75BC55172}"/>
              </a:ext>
            </a:extLst>
          </p:cNvPr>
          <p:cNvSpPr txBox="1"/>
          <p:nvPr/>
        </p:nvSpPr>
        <p:spPr>
          <a:xfrm>
            <a:off x="3275233" y="1863620"/>
            <a:ext cx="3086099" cy="1323439"/>
          </a:xfrm>
          <a:prstGeom prst="rect">
            <a:avLst/>
          </a:prstGeom>
          <a:noFill/>
          <a:ln>
            <a:noFill/>
          </a:ln>
          <a:effectLst>
            <a:reflection blurRad="6350" stA="52000" endA="300" endPos="35000" dir="5400000" sy="-100000" algn="bl" rotWithShape="0"/>
          </a:effectLst>
          <a:scene3d>
            <a:camera prst="orthographicFront"/>
            <a:lightRig rig="threePt" dir="t"/>
          </a:scene3d>
          <a:sp3d>
            <a:bevelT prst="angle"/>
          </a:sp3d>
        </p:spPr>
        <p:txBody>
          <a:bodyPr wrap="square" rtlCol="0">
            <a:spAutoFit/>
          </a:bodyPr>
          <a:lstStyle/>
          <a:p>
            <a:r>
              <a:rPr lang="en-US" altLang="zh-CN" sz="8000" b="1" dirty="0" err="1">
                <a:solidFill>
                  <a:srgbClr val="FF0000"/>
                </a:solidFill>
                <a:latin typeface="Arial" panose="020B0604020202020204" pitchFamily="34" charset="0"/>
                <a:cs typeface="Arial" panose="020B0604020202020204" pitchFamily="34" charset="0"/>
                <a:sym typeface="+mn-lt"/>
              </a:rPr>
              <a:t>Đọc</a:t>
            </a:r>
            <a:endParaRPr lang="zh-CN" altLang="en-US" sz="8000" b="1" dirty="0">
              <a:solidFill>
                <a:srgbClr val="FF0000"/>
              </a:solidFill>
              <a:latin typeface="Arial" panose="020B0604020202020204" pitchFamily="34" charset="0"/>
              <a:cs typeface="Arial" panose="020B0604020202020204" pitchFamily="34" charset="0"/>
              <a:sym typeface="+mn-lt"/>
            </a:endParaRPr>
          </a:p>
        </p:txBody>
      </p:sp>
      <p:sp>
        <p:nvSpPr>
          <p:cNvPr id="7" name="TextBox 6">
            <a:extLst>
              <a:ext uri="{FF2B5EF4-FFF2-40B4-BE49-F238E27FC236}">
                <a16:creationId xmlns:a16="http://schemas.microsoft.com/office/drawing/2014/main" id="{1D0B328D-E448-473F-BC96-DF06102FD37C}"/>
              </a:ext>
            </a:extLst>
          </p:cNvPr>
          <p:cNvSpPr txBox="1">
            <a:spLocks noChangeArrowheads="1"/>
          </p:cNvSpPr>
          <p:nvPr/>
        </p:nvSpPr>
        <p:spPr bwMode="auto">
          <a:xfrm>
            <a:off x="3206653" y="533400"/>
            <a:ext cx="7613747" cy="523220"/>
          </a:xfrm>
          <a:prstGeom prst="rect">
            <a:avLst/>
          </a:prstGeom>
          <a:noFill/>
          <a:ln w="9525">
            <a:noFill/>
            <a:miter lim="800000"/>
            <a:headEnd/>
            <a:tailEnd/>
          </a:ln>
        </p:spPr>
        <p:txBody>
          <a:bodyPr wrap="square">
            <a:spAutoFit/>
          </a:bodyPr>
          <a:lstStyle/>
          <a:p>
            <a:r>
              <a:rPr lang="en-US" altLang="en-US" sz="2800" dirty="0" err="1">
                <a:latin typeface="Arial" pitchFamily="34" charset="0"/>
                <a:cs typeface="Arial" pitchFamily="34" charset="0"/>
              </a:rPr>
              <a:t>Thứ</a:t>
            </a:r>
            <a:r>
              <a:rPr lang="en-US" altLang="en-US" sz="2800" dirty="0">
                <a:latin typeface="Arial" pitchFamily="34" charset="0"/>
                <a:cs typeface="Arial" pitchFamily="34" charset="0"/>
              </a:rPr>
              <a:t> Hai </a:t>
            </a:r>
            <a:r>
              <a:rPr lang="en-US" altLang="en-US" sz="2800" dirty="0" err="1">
                <a:latin typeface="Arial" pitchFamily="34" charset="0"/>
                <a:cs typeface="Arial" pitchFamily="34" charset="0"/>
              </a:rPr>
              <a:t>ngày</a:t>
            </a:r>
            <a:r>
              <a:rPr lang="en-US" altLang="en-US" sz="2800" dirty="0">
                <a:latin typeface="Arial" pitchFamily="34" charset="0"/>
                <a:cs typeface="Arial" pitchFamily="34" charset="0"/>
              </a:rPr>
              <a:t> 24 </a:t>
            </a:r>
            <a:r>
              <a:rPr lang="en-US" altLang="en-US" sz="2800" dirty="0" err="1">
                <a:latin typeface="Arial" pitchFamily="34" charset="0"/>
                <a:cs typeface="Arial" pitchFamily="34" charset="0"/>
              </a:rPr>
              <a:t>tháng</a:t>
            </a:r>
            <a:r>
              <a:rPr lang="en-US" altLang="en-US" sz="2800" dirty="0">
                <a:latin typeface="Arial" pitchFamily="34" charset="0"/>
                <a:cs typeface="Arial" pitchFamily="34" charset="0"/>
              </a:rPr>
              <a:t> 2 </a:t>
            </a:r>
            <a:r>
              <a:rPr lang="en-US" altLang="en-US" sz="2800" dirty="0" err="1">
                <a:latin typeface="Arial" pitchFamily="34" charset="0"/>
                <a:cs typeface="Arial" pitchFamily="34" charset="0"/>
              </a:rPr>
              <a:t>năm</a:t>
            </a:r>
            <a:r>
              <a:rPr lang="en-US" altLang="en-US" sz="2800" dirty="0">
                <a:latin typeface="Arial" pitchFamily="34" charset="0"/>
                <a:cs typeface="Arial" pitchFamily="34" charset="0"/>
              </a:rPr>
              <a:t> 2025</a:t>
            </a:r>
          </a:p>
        </p:txBody>
      </p:sp>
    </p:spTree>
    <p:extLst>
      <p:ext uri="{BB962C8B-B14F-4D97-AF65-F5344CB8AC3E}">
        <p14:creationId xmlns:p14="http://schemas.microsoft.com/office/powerpoint/2010/main" val="172921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1E942-F908-48E3-80CB-A4BFB67D14C9}"/>
              </a:ext>
            </a:extLst>
          </p:cNvPr>
          <p:cNvSpPr txBox="1"/>
          <p:nvPr/>
        </p:nvSpPr>
        <p:spPr>
          <a:xfrm>
            <a:off x="1098391" y="89134"/>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E4E71A3-DBD7-4B72-B403-97CFAADF8B3A}"/>
              </a:ext>
            </a:extLst>
          </p:cNvPr>
          <p:cNvSpPr txBox="1"/>
          <p:nvPr/>
        </p:nvSpPr>
        <p:spPr>
          <a:xfrm>
            <a:off x="722730" y="913160"/>
            <a:ext cx="6733313" cy="1600438"/>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2. </a:t>
            </a:r>
            <a:r>
              <a:rPr lang="vi-VN" sz="2800">
                <a:latin typeface="Arial" panose="020B0604020202020204" pitchFamily="34" charset="0"/>
                <a:cs typeface="Arial" panose="020B0604020202020204" pitchFamily="34" charset="0"/>
              </a:rPr>
              <a:t>Chơi đố vui về các loài chim. </a:t>
            </a:r>
          </a:p>
          <a:p>
            <a:pPr>
              <a:lnSpc>
                <a:spcPct val="150000"/>
              </a:lnSpc>
            </a:pPr>
            <a:r>
              <a:rPr lang="en-US" sz="2800">
                <a:latin typeface="Arial" panose="020B0604020202020204" pitchFamily="34" charset="0"/>
                <a:cs typeface="Arial" panose="020B0604020202020204" pitchFamily="34" charset="0"/>
              </a:rPr>
              <a:t>    </a:t>
            </a:r>
            <a:r>
              <a:rPr lang="vi-VN" sz="2800">
                <a:solidFill>
                  <a:schemeClr val="accent2">
                    <a:lumMod val="75000"/>
                  </a:schemeClr>
                </a:solidFill>
                <a:latin typeface="Arial" panose="020B0604020202020204" pitchFamily="34" charset="0"/>
                <a:cs typeface="Arial" panose="020B0604020202020204" pitchFamily="34" charset="0"/>
              </a:rPr>
              <a:t>M</a:t>
            </a:r>
            <a:r>
              <a:rPr lang="vi-VN" sz="2800">
                <a:latin typeface="Arial" panose="020B0604020202020204" pitchFamily="34" charset="0"/>
                <a:cs typeface="Arial" panose="020B0604020202020204" pitchFamily="34" charset="0"/>
              </a:rPr>
              <a:t>: - Chim gì vừa đi vừa nhảy?</a:t>
            </a:r>
          </a:p>
          <a:p>
            <a:r>
              <a:rPr lang="vi-VN" sz="2800">
                <a:latin typeface="Arial" panose="020B0604020202020204" pitchFamily="34" charset="0"/>
                <a:cs typeface="Arial" panose="020B0604020202020204" pitchFamily="34" charset="0"/>
              </a:rPr>
              <a:t>         - Chim sáo.</a:t>
            </a:r>
          </a:p>
        </p:txBody>
      </p:sp>
      <p:sp>
        <p:nvSpPr>
          <p:cNvPr id="23" name="TextBox 22">
            <a:extLst>
              <a:ext uri="{FF2B5EF4-FFF2-40B4-BE49-F238E27FC236}">
                <a16:creationId xmlns:a16="http://schemas.microsoft.com/office/drawing/2014/main" id="{64194939-544B-4529-B0B6-D1534B551462}"/>
              </a:ext>
            </a:extLst>
          </p:cNvPr>
          <p:cNvSpPr txBox="1"/>
          <p:nvPr/>
        </p:nvSpPr>
        <p:spPr>
          <a:xfrm>
            <a:off x="1643609" y="2654987"/>
            <a:ext cx="5812434" cy="954107"/>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 Chim gì hay nói linh tinh? </a:t>
            </a:r>
          </a:p>
          <a:p>
            <a:r>
              <a:rPr lang="en-US" sz="2800">
                <a:solidFill>
                  <a:srgbClr val="C00000"/>
                </a:solidFill>
                <a:latin typeface="Arial" panose="020B0604020202020204" pitchFamily="34" charset="0"/>
                <a:cs typeface="Arial" panose="020B0604020202020204" pitchFamily="34" charset="0"/>
              </a:rPr>
              <a:t>- Chim liếu điếu. </a:t>
            </a:r>
          </a:p>
        </p:txBody>
      </p:sp>
      <p:sp>
        <p:nvSpPr>
          <p:cNvPr id="5" name="TextBox 4">
            <a:extLst>
              <a:ext uri="{FF2B5EF4-FFF2-40B4-BE49-F238E27FC236}">
                <a16:creationId xmlns:a16="http://schemas.microsoft.com/office/drawing/2014/main" id="{64194939-544B-4529-B0B6-D1534B551462}"/>
              </a:ext>
            </a:extLst>
          </p:cNvPr>
          <p:cNvSpPr txBox="1"/>
          <p:nvPr/>
        </p:nvSpPr>
        <p:spPr>
          <a:xfrm>
            <a:off x="1643609" y="3861654"/>
            <a:ext cx="5812434" cy="954107"/>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 Chim gì tính hay mách lẻo? </a:t>
            </a:r>
          </a:p>
          <a:p>
            <a:r>
              <a:rPr lang="en-US" sz="2800">
                <a:solidFill>
                  <a:srgbClr val="C00000"/>
                </a:solidFill>
                <a:latin typeface="Arial" panose="020B0604020202020204" pitchFamily="34" charset="0"/>
                <a:cs typeface="Arial" panose="020B0604020202020204" pitchFamily="34" charset="0"/>
              </a:rPr>
              <a:t>- Chim khách. </a:t>
            </a:r>
          </a:p>
        </p:txBody>
      </p:sp>
      <p:sp>
        <p:nvSpPr>
          <p:cNvPr id="6" name="TextBox 5">
            <a:extLst>
              <a:ext uri="{FF2B5EF4-FFF2-40B4-BE49-F238E27FC236}">
                <a16:creationId xmlns:a16="http://schemas.microsoft.com/office/drawing/2014/main" id="{64194939-544B-4529-B0B6-D1534B551462}"/>
              </a:ext>
            </a:extLst>
          </p:cNvPr>
          <p:cNvSpPr txBox="1"/>
          <p:nvPr/>
        </p:nvSpPr>
        <p:spPr>
          <a:xfrm>
            <a:off x="1643609" y="5042118"/>
            <a:ext cx="5812434" cy="1815882"/>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 Chim gì giục hè đến mau? </a:t>
            </a:r>
          </a:p>
          <a:p>
            <a:r>
              <a:rPr lang="en-US" sz="2800">
                <a:solidFill>
                  <a:srgbClr val="C00000"/>
                </a:solidFill>
                <a:latin typeface="Arial" panose="020B0604020202020204" pitchFamily="34" charset="0"/>
                <a:cs typeface="Arial" panose="020B0604020202020204" pitchFamily="34" charset="0"/>
              </a:rPr>
              <a:t>- Chim tu hú.</a:t>
            </a:r>
          </a:p>
          <a:p>
            <a:endParaRPr lang="en-US" sz="2800">
              <a:solidFill>
                <a:srgbClr val="C00000"/>
              </a:solidFill>
              <a:latin typeface="Arial" panose="020B0604020202020204" pitchFamily="34" charset="0"/>
              <a:cs typeface="Arial" panose="020B0604020202020204" pitchFamily="34" charset="0"/>
            </a:endParaRPr>
          </a:p>
          <a:p>
            <a:r>
              <a:rPr lang="en-US" sz="2800">
                <a:solidFill>
                  <a:srgbClr val="C00000"/>
                </a:solidFill>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484" y="709533"/>
            <a:ext cx="5652516" cy="2422507"/>
          </a:xfrm>
          <a:prstGeom prst="rect">
            <a:avLst/>
          </a:prstGeom>
        </p:spPr>
      </p:pic>
    </p:spTree>
    <p:extLst>
      <p:ext uri="{BB962C8B-B14F-4D97-AF65-F5344CB8AC3E}">
        <p14:creationId xmlns:p14="http://schemas.microsoft.com/office/powerpoint/2010/main" val="365334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1E942-F908-48E3-80CB-A4BFB67D14C9}"/>
              </a:ext>
            </a:extLst>
          </p:cNvPr>
          <p:cNvSpPr txBox="1"/>
          <p:nvPr/>
        </p:nvSpPr>
        <p:spPr>
          <a:xfrm>
            <a:off x="1098391" y="89134"/>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E4E71A3-DBD7-4B72-B403-97CFAADF8B3A}"/>
              </a:ext>
            </a:extLst>
          </p:cNvPr>
          <p:cNvSpPr txBox="1"/>
          <p:nvPr/>
        </p:nvSpPr>
        <p:spPr>
          <a:xfrm>
            <a:off x="408830" y="922942"/>
            <a:ext cx="11490686"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3. Tìm từ ngữ chỉ hoạt động của các loài chim trong bài vè.</a:t>
            </a:r>
            <a:r>
              <a:rPr lang="vi-VN" sz="2800">
                <a:latin typeface="Arial" panose="020B0604020202020204" pitchFamily="34" charset="0"/>
                <a:cs typeface="Arial" panose="020B0604020202020204" pitchFamily="34" charset="0"/>
              </a:rPr>
              <a:t> </a:t>
            </a:r>
          </a:p>
          <a:p>
            <a:r>
              <a:rPr lang="en-US" sz="2800">
                <a:latin typeface="Arial" panose="020B0604020202020204" pitchFamily="34" charset="0"/>
                <a:cs typeface="Arial" panose="020B0604020202020204" pitchFamily="34" charset="0"/>
              </a:rPr>
              <a:t>     </a:t>
            </a:r>
            <a:r>
              <a:rPr lang="vi-VN" sz="2800">
                <a:solidFill>
                  <a:schemeClr val="accent2">
                    <a:lumMod val="75000"/>
                  </a:schemeClr>
                </a:solidFill>
                <a:latin typeface="Arial" panose="020B0604020202020204" pitchFamily="34" charset="0"/>
                <a:cs typeface="Arial" panose="020B0604020202020204" pitchFamily="34" charset="0"/>
              </a:rPr>
              <a:t>M</a:t>
            </a:r>
            <a:r>
              <a:rPr lang="vi-VN" sz="280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chạy lon xon</a:t>
            </a:r>
            <a:endParaRPr lang="vi-VN"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25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9" r="-1"/>
          <a:stretch/>
        </p:blipFill>
        <p:spPr>
          <a:xfrm>
            <a:off x="659926" y="1519"/>
            <a:ext cx="11532074" cy="5705554"/>
          </a:xfrm>
          <a:prstGeom prst="rect">
            <a:avLst/>
          </a:prstGeom>
        </p:spPr>
      </p:pic>
      <p:sp>
        <p:nvSpPr>
          <p:cNvPr id="23" name="Text Box 5">
            <a:extLst>
              <a:ext uri="{FF2B5EF4-FFF2-40B4-BE49-F238E27FC236}">
                <a16:creationId xmlns:a16="http://schemas.microsoft.com/office/drawing/2014/main" id="{5507DA62-AC0D-4E5D-A2C7-72D40CF01BA9}"/>
              </a:ext>
            </a:extLst>
          </p:cNvPr>
          <p:cNvSpPr txBox="1"/>
          <p:nvPr/>
        </p:nvSpPr>
        <p:spPr>
          <a:xfrm>
            <a:off x="834689" y="630169"/>
            <a:ext cx="2336658"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Vè chim</a:t>
            </a:r>
            <a:endParaRPr lang="en-US" sz="2800" b="1" dirty="0">
              <a:solidFill>
                <a:srgbClr val="FF0000"/>
              </a:solidFill>
              <a:latin typeface="Arial" pitchFamily="34" charset="0"/>
              <a:cs typeface="Arial" pitchFamily="34" charset="0"/>
            </a:endParaRPr>
          </a:p>
        </p:txBody>
      </p:sp>
      <p:sp>
        <p:nvSpPr>
          <p:cNvPr id="25" name="Rectangle 24"/>
          <p:cNvSpPr/>
          <p:nvPr/>
        </p:nvSpPr>
        <p:spPr>
          <a:xfrm>
            <a:off x="443616" y="1324918"/>
            <a:ext cx="4106819" cy="440120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a:solidFill>
                  <a:srgbClr val="000000"/>
                </a:solidFill>
                <a:latin typeface="Arial" panose="020B0604020202020204" pitchFamily="34" charset="0"/>
                <a:cs typeface="Arial" panose="020B0604020202020204" pitchFamily="34" charset="0"/>
              </a:rPr>
              <a:t>Hay chạy lon xon</a:t>
            </a:r>
          </a:p>
          <a:p>
            <a:pPr algn="just"/>
            <a:r>
              <a:rPr lang="vi-VN" sz="2800">
                <a:solidFill>
                  <a:srgbClr val="000000"/>
                </a:solidFill>
                <a:latin typeface="Arial" panose="020B0604020202020204" pitchFamily="34" charset="0"/>
                <a:cs typeface="Arial" panose="020B0604020202020204" pitchFamily="34" charset="0"/>
              </a:rPr>
              <a:t>Là gà mới nở</a:t>
            </a:r>
          </a:p>
          <a:p>
            <a:pPr algn="just"/>
            <a:r>
              <a:rPr lang="vi-VN" sz="2800">
                <a:solidFill>
                  <a:srgbClr val="000000"/>
                </a:solidFill>
                <a:latin typeface="Arial" panose="020B0604020202020204" pitchFamily="34" charset="0"/>
                <a:cs typeface="Arial" panose="020B0604020202020204" pitchFamily="34" charset="0"/>
              </a:rPr>
              <a:t>Vừa đi vừa nhảy</a:t>
            </a:r>
          </a:p>
          <a:p>
            <a:pPr algn="just"/>
            <a:r>
              <a:rPr lang="vi-VN" sz="2800">
                <a:solidFill>
                  <a:srgbClr val="000000"/>
                </a:solidFill>
                <a:latin typeface="Arial" panose="020B0604020202020204" pitchFamily="34" charset="0"/>
                <a:cs typeface="Arial" panose="020B0604020202020204" pitchFamily="34" charset="0"/>
              </a:rPr>
              <a:t>Là em sáo xinh</a:t>
            </a:r>
          </a:p>
          <a:p>
            <a:pPr algn="just"/>
            <a:r>
              <a:rPr lang="vi-VN" sz="2800">
                <a:solidFill>
                  <a:srgbClr val="000000"/>
                </a:solidFill>
                <a:latin typeface="Arial" panose="020B0604020202020204" pitchFamily="34" charset="0"/>
                <a:cs typeface="Arial" panose="020B0604020202020204" pitchFamily="34" charset="0"/>
              </a:rPr>
              <a:t>Hay nói linh tinh</a:t>
            </a:r>
          </a:p>
          <a:p>
            <a:pPr algn="just"/>
            <a:r>
              <a:rPr lang="vi-VN" sz="2800">
                <a:solidFill>
                  <a:srgbClr val="000000"/>
                </a:solidFill>
                <a:latin typeface="Arial" panose="020B0604020202020204" pitchFamily="34" charset="0"/>
                <a:cs typeface="Arial" panose="020B0604020202020204" pitchFamily="34" charset="0"/>
              </a:rPr>
              <a:t>Là con liếu điếu</a:t>
            </a:r>
          </a:p>
          <a:p>
            <a:pPr algn="just"/>
            <a:r>
              <a:rPr lang="vi-VN" sz="2800">
                <a:solidFill>
                  <a:srgbClr val="000000"/>
                </a:solidFill>
                <a:latin typeface="Arial" panose="020B0604020202020204" pitchFamily="34" charset="0"/>
                <a:cs typeface="Arial" panose="020B0604020202020204" pitchFamily="34" charset="0"/>
              </a:rPr>
              <a:t>Hay nghịch hay tếu</a:t>
            </a:r>
          </a:p>
          <a:p>
            <a:pPr algn="just"/>
            <a:r>
              <a:rPr lang="vi-VN" sz="2800">
                <a:solidFill>
                  <a:srgbClr val="000000"/>
                </a:solidFill>
                <a:latin typeface="Arial" panose="020B0604020202020204" pitchFamily="34" charset="0"/>
                <a:cs typeface="Arial" panose="020B0604020202020204" pitchFamily="34" charset="0"/>
              </a:rPr>
              <a:t>Là cậu chìa vôi</a:t>
            </a:r>
          </a:p>
          <a:p>
            <a:pPr algn="just"/>
            <a:r>
              <a:rPr lang="vi-VN" sz="2800">
                <a:solidFill>
                  <a:srgbClr val="000000"/>
                </a:solidFill>
                <a:latin typeface="Arial" panose="020B0604020202020204" pitchFamily="34" charset="0"/>
                <a:cs typeface="Arial" panose="020B0604020202020204" pitchFamily="34" charset="0"/>
              </a:rPr>
              <a:t>Hay chao đớp mồi</a:t>
            </a:r>
          </a:p>
          <a:p>
            <a:pPr algn="just"/>
            <a:r>
              <a:rPr lang="vi-VN" sz="2800">
                <a:solidFill>
                  <a:srgbClr val="000000"/>
                </a:solidFill>
                <a:latin typeface="Arial" panose="020B0604020202020204" pitchFamily="34" charset="0"/>
                <a:cs typeface="Arial" panose="020B0604020202020204" pitchFamily="34" charset="0"/>
              </a:rPr>
              <a:t>Là chim chèo bẻo</a:t>
            </a:r>
          </a:p>
        </p:txBody>
      </p:sp>
      <p:sp>
        <p:nvSpPr>
          <p:cNvPr id="10" name="Rectangle 9"/>
          <p:cNvSpPr/>
          <p:nvPr/>
        </p:nvSpPr>
        <p:spPr>
          <a:xfrm>
            <a:off x="4550435" y="2025908"/>
            <a:ext cx="4286720" cy="483209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a:solidFill>
                  <a:srgbClr val="000000"/>
                </a:solidFill>
                <a:cs typeface="Arial" panose="020B0604020202020204" pitchFamily="34" charset="0"/>
              </a:rPr>
              <a:t>Tính hay mách lẻo</a:t>
            </a:r>
          </a:p>
          <a:p>
            <a:pPr algn="just"/>
            <a:r>
              <a:rPr lang="vi-VN" sz="2800">
                <a:solidFill>
                  <a:srgbClr val="000000"/>
                </a:solidFill>
                <a:cs typeface="Arial" panose="020B0604020202020204" pitchFamily="34" charset="0"/>
              </a:rPr>
              <a:t>Thím khách trước nhà</a:t>
            </a:r>
          </a:p>
          <a:p>
            <a:pPr algn="just"/>
            <a:r>
              <a:rPr lang="vi-VN" sz="2800">
                <a:solidFill>
                  <a:srgbClr val="000000"/>
                </a:solidFill>
                <a:cs typeface="Arial" panose="020B0604020202020204" pitchFamily="34" charset="0"/>
              </a:rPr>
              <a:t>Hay nhặt lân la</a:t>
            </a:r>
          </a:p>
          <a:p>
            <a:pPr algn="just"/>
            <a:r>
              <a:rPr lang="vi-VN" sz="2800">
                <a:solidFill>
                  <a:srgbClr val="000000"/>
                </a:solidFill>
                <a:cs typeface="Arial" panose="020B0604020202020204" pitchFamily="34" charset="0"/>
              </a:rPr>
              <a:t>Là bà chim sẻ</a:t>
            </a:r>
            <a:endParaRPr lang="en-US" sz="2800">
              <a:solidFill>
                <a:srgbClr val="000000"/>
              </a:solidFill>
              <a:latin typeface="Arial" panose="020B0604020202020204" pitchFamily="34" charset="0"/>
              <a:cs typeface="Arial" panose="020B0604020202020204" pitchFamily="34" charset="0"/>
            </a:endParaRPr>
          </a:p>
          <a:p>
            <a:pPr algn="just"/>
            <a:r>
              <a:rPr lang="vi-VN" sz="2800">
                <a:solidFill>
                  <a:srgbClr val="000000"/>
                </a:solidFill>
                <a:latin typeface="Arial" panose="020B0604020202020204" pitchFamily="34" charset="0"/>
                <a:cs typeface="Arial" panose="020B0604020202020204" pitchFamily="34" charset="0"/>
              </a:rPr>
              <a:t>Có tình có nghĩa</a:t>
            </a:r>
          </a:p>
          <a:p>
            <a:pPr algn="just"/>
            <a:r>
              <a:rPr lang="vi-VN" sz="2800">
                <a:solidFill>
                  <a:srgbClr val="000000"/>
                </a:solidFill>
                <a:latin typeface="Arial" panose="020B0604020202020204" pitchFamily="34" charset="0"/>
                <a:cs typeface="Arial" panose="020B0604020202020204" pitchFamily="34" charset="0"/>
              </a:rPr>
              <a:t>Là mẹ chim sâu</a:t>
            </a:r>
          </a:p>
          <a:p>
            <a:pPr algn="just"/>
            <a:r>
              <a:rPr lang="vi-VN" sz="2800">
                <a:solidFill>
                  <a:srgbClr val="000000"/>
                </a:solidFill>
                <a:latin typeface="Arial" panose="020B0604020202020204" pitchFamily="34" charset="0"/>
                <a:cs typeface="Arial" panose="020B0604020202020204" pitchFamily="34" charset="0"/>
              </a:rPr>
              <a:t>Giục hè đến mau</a:t>
            </a:r>
          </a:p>
          <a:p>
            <a:pPr algn="just"/>
            <a:r>
              <a:rPr lang="vi-VN" sz="2800">
                <a:solidFill>
                  <a:srgbClr val="000000"/>
                </a:solidFill>
                <a:latin typeface="Arial" panose="020B0604020202020204" pitchFamily="34" charset="0"/>
                <a:cs typeface="Arial" panose="020B0604020202020204" pitchFamily="34" charset="0"/>
              </a:rPr>
              <a:t>Là cô tu hú</a:t>
            </a:r>
          </a:p>
          <a:p>
            <a:pPr algn="just"/>
            <a:r>
              <a:rPr lang="vi-VN" sz="2800">
                <a:solidFill>
                  <a:srgbClr val="000000"/>
                </a:solidFill>
                <a:latin typeface="Arial" panose="020B0604020202020204" pitchFamily="34" charset="0"/>
                <a:cs typeface="Arial" panose="020B0604020202020204" pitchFamily="34" charset="0"/>
              </a:rPr>
              <a:t>Nhấp nhem buồn ngủ</a:t>
            </a:r>
          </a:p>
          <a:p>
            <a:pPr algn="just"/>
            <a:r>
              <a:rPr lang="vi-VN" sz="2800">
                <a:solidFill>
                  <a:srgbClr val="000000"/>
                </a:solidFill>
                <a:latin typeface="Arial" panose="020B0604020202020204" pitchFamily="34" charset="0"/>
                <a:cs typeface="Arial" panose="020B0604020202020204" pitchFamily="34" charset="0"/>
              </a:rPr>
              <a:t>Là bác cú mèo...</a:t>
            </a:r>
          </a:p>
          <a:p>
            <a:pPr algn="r"/>
            <a:r>
              <a:rPr lang="vi-VN" sz="2800">
                <a:solidFill>
                  <a:srgbClr val="000000"/>
                </a:solidFill>
                <a:latin typeface="Arial" panose="020B0604020202020204" pitchFamily="34" charset="0"/>
                <a:cs typeface="Arial" panose="020B0604020202020204" pitchFamily="34" charset="0"/>
              </a:rPr>
              <a:t>(Đồng dao)</a:t>
            </a:r>
          </a:p>
        </p:txBody>
      </p:sp>
      <p:cxnSp>
        <p:nvCxnSpPr>
          <p:cNvPr id="8" name="Straight Connector 7">
            <a:extLst>
              <a:ext uri="{FF2B5EF4-FFF2-40B4-BE49-F238E27FC236}">
                <a16:creationId xmlns:a16="http://schemas.microsoft.com/office/drawing/2014/main" id="{61920E0E-3619-44F2-B2AF-6769C3431423}"/>
              </a:ext>
            </a:extLst>
          </p:cNvPr>
          <p:cNvCxnSpPr>
            <a:cxnSpLocks/>
          </p:cNvCxnSpPr>
          <p:nvPr/>
        </p:nvCxnSpPr>
        <p:spPr>
          <a:xfrm flipV="1">
            <a:off x="1253490" y="1790700"/>
            <a:ext cx="1985010" cy="657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1920E0E-3619-44F2-B2AF-6769C3431423}"/>
              </a:ext>
            </a:extLst>
          </p:cNvPr>
          <p:cNvCxnSpPr>
            <a:cxnSpLocks/>
          </p:cNvCxnSpPr>
          <p:nvPr/>
        </p:nvCxnSpPr>
        <p:spPr>
          <a:xfrm flipV="1">
            <a:off x="1222886" y="3467334"/>
            <a:ext cx="1939128" cy="627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920E0E-3619-44F2-B2AF-6769C3431423}"/>
              </a:ext>
            </a:extLst>
          </p:cNvPr>
          <p:cNvCxnSpPr>
            <a:cxnSpLocks/>
          </p:cNvCxnSpPr>
          <p:nvPr/>
        </p:nvCxnSpPr>
        <p:spPr>
          <a:xfrm flipV="1">
            <a:off x="1222886" y="2625482"/>
            <a:ext cx="445740" cy="210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1920E0E-3619-44F2-B2AF-6769C3431423}"/>
              </a:ext>
            </a:extLst>
          </p:cNvPr>
          <p:cNvCxnSpPr>
            <a:cxnSpLocks/>
          </p:cNvCxnSpPr>
          <p:nvPr/>
        </p:nvCxnSpPr>
        <p:spPr>
          <a:xfrm>
            <a:off x="1239842" y="4340658"/>
            <a:ext cx="111690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61920E0E-3619-44F2-B2AF-6769C3431423}"/>
              </a:ext>
            </a:extLst>
          </p:cNvPr>
          <p:cNvCxnSpPr>
            <a:cxnSpLocks/>
          </p:cNvCxnSpPr>
          <p:nvPr/>
        </p:nvCxnSpPr>
        <p:spPr>
          <a:xfrm>
            <a:off x="1253490" y="5180408"/>
            <a:ext cx="211900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61920E0E-3619-44F2-B2AF-6769C3431423}"/>
              </a:ext>
            </a:extLst>
          </p:cNvPr>
          <p:cNvCxnSpPr>
            <a:cxnSpLocks/>
          </p:cNvCxnSpPr>
          <p:nvPr/>
        </p:nvCxnSpPr>
        <p:spPr>
          <a:xfrm>
            <a:off x="6141720" y="2461260"/>
            <a:ext cx="1463040" cy="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61920E0E-3619-44F2-B2AF-6769C3431423}"/>
              </a:ext>
            </a:extLst>
          </p:cNvPr>
          <p:cNvCxnSpPr>
            <a:cxnSpLocks/>
          </p:cNvCxnSpPr>
          <p:nvPr/>
        </p:nvCxnSpPr>
        <p:spPr>
          <a:xfrm>
            <a:off x="5382525" y="3361669"/>
            <a:ext cx="1731856" cy="125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61920E0E-3619-44F2-B2AF-6769C3431423}"/>
              </a:ext>
            </a:extLst>
          </p:cNvPr>
          <p:cNvCxnSpPr>
            <a:cxnSpLocks/>
          </p:cNvCxnSpPr>
          <p:nvPr/>
        </p:nvCxnSpPr>
        <p:spPr>
          <a:xfrm>
            <a:off x="4659937" y="5905500"/>
            <a:ext cx="3380977" cy="181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61920E0E-3619-44F2-B2AF-6769C3431423}"/>
              </a:ext>
            </a:extLst>
          </p:cNvPr>
          <p:cNvCxnSpPr>
            <a:cxnSpLocks/>
          </p:cNvCxnSpPr>
          <p:nvPr/>
        </p:nvCxnSpPr>
        <p:spPr>
          <a:xfrm flipV="1">
            <a:off x="2370396" y="2625482"/>
            <a:ext cx="791618" cy="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61920E0E-3619-44F2-B2AF-6769C3431423}"/>
              </a:ext>
            </a:extLst>
          </p:cNvPr>
          <p:cNvCxnSpPr>
            <a:cxnSpLocks/>
          </p:cNvCxnSpPr>
          <p:nvPr/>
        </p:nvCxnSpPr>
        <p:spPr>
          <a:xfrm flipV="1">
            <a:off x="3057783" y="4313362"/>
            <a:ext cx="471068" cy="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61920E0E-3619-44F2-B2AF-6769C3431423}"/>
              </a:ext>
            </a:extLst>
          </p:cNvPr>
          <p:cNvCxnSpPr>
            <a:cxnSpLocks/>
          </p:cNvCxnSpPr>
          <p:nvPr/>
        </p:nvCxnSpPr>
        <p:spPr>
          <a:xfrm flipV="1">
            <a:off x="4647237" y="5029200"/>
            <a:ext cx="1905963" cy="1700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49336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inVertical)">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1E942-F908-48E3-80CB-A4BFB67D14C9}"/>
              </a:ext>
            </a:extLst>
          </p:cNvPr>
          <p:cNvSpPr txBox="1"/>
          <p:nvPr/>
        </p:nvSpPr>
        <p:spPr>
          <a:xfrm>
            <a:off x="1098391" y="89134"/>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E4E71A3-DBD7-4B72-B403-97CFAADF8B3A}"/>
              </a:ext>
            </a:extLst>
          </p:cNvPr>
          <p:cNvSpPr txBox="1"/>
          <p:nvPr/>
        </p:nvSpPr>
        <p:spPr>
          <a:xfrm>
            <a:off x="408830" y="922942"/>
            <a:ext cx="11490686"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3. Tìm từ ngữ chỉ hoạt động của các loài chim trong bài vè.</a:t>
            </a:r>
            <a:r>
              <a:rPr lang="vi-VN" sz="2800">
                <a:latin typeface="Arial" panose="020B0604020202020204" pitchFamily="34" charset="0"/>
                <a:cs typeface="Arial" panose="020B0604020202020204" pitchFamily="34" charset="0"/>
              </a:rPr>
              <a:t> </a:t>
            </a:r>
          </a:p>
          <a:p>
            <a:r>
              <a:rPr lang="en-US" sz="2800">
                <a:latin typeface="Arial" panose="020B0604020202020204" pitchFamily="34" charset="0"/>
                <a:cs typeface="Arial" panose="020B0604020202020204" pitchFamily="34" charset="0"/>
              </a:rPr>
              <a:t>     </a:t>
            </a:r>
            <a:r>
              <a:rPr lang="vi-VN" sz="2800">
                <a:solidFill>
                  <a:schemeClr val="accent2">
                    <a:lumMod val="75000"/>
                  </a:schemeClr>
                </a:solidFill>
                <a:latin typeface="Arial" panose="020B0604020202020204" pitchFamily="34" charset="0"/>
                <a:cs typeface="Arial" panose="020B0604020202020204" pitchFamily="34" charset="0"/>
              </a:rPr>
              <a:t>M</a:t>
            </a:r>
            <a:r>
              <a:rPr lang="vi-VN" sz="280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chạy lon xon</a:t>
            </a:r>
            <a:endParaRPr lang="vi-VN" sz="28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4194939-544B-4529-B0B6-D1534B551462}"/>
              </a:ext>
            </a:extLst>
          </p:cNvPr>
          <p:cNvSpPr txBox="1"/>
          <p:nvPr/>
        </p:nvSpPr>
        <p:spPr>
          <a:xfrm>
            <a:off x="914400" y="2187637"/>
            <a:ext cx="11277600" cy="1384995"/>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Từ ngữ chỉ hoạt động của các loài chim trong bài vè là: chạy lon xon, đi, nhảy, nói linh tinh, nghịch, tếu, chao đớp mồi, mách lẻo, nhặt lân la, giục hè đến, nhấp nhem buồn ngủ, ….</a:t>
            </a:r>
          </a:p>
        </p:txBody>
      </p:sp>
    </p:spTree>
    <p:extLst>
      <p:ext uri="{BB962C8B-B14F-4D97-AF65-F5344CB8AC3E}">
        <p14:creationId xmlns:p14="http://schemas.microsoft.com/office/powerpoint/2010/main" val="52094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18D25C38-2E66-436F-95DC-B575061E3A99}"/>
              </a:ext>
            </a:extLst>
          </p:cNvPr>
          <p:cNvSpPr/>
          <p:nvPr/>
        </p:nvSpPr>
        <p:spPr>
          <a:xfrm>
            <a:off x="1234380" y="2109503"/>
            <a:ext cx="10167911" cy="2249401"/>
          </a:xfrm>
          <a:prstGeom prst="roundRect">
            <a:avLst/>
          </a:prstGeom>
          <a:solidFill>
            <a:schemeClr val="accent1">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2060"/>
                </a:solidFill>
                <a:latin typeface="Arial" panose="020B0604020202020204" pitchFamily="34" charset="0"/>
                <a:cs typeface="Arial" panose="020B0604020202020204" pitchFamily="34" charset="0"/>
              </a:rPr>
              <a:t>      Mỗi loài chim đều có một đặc điểm riêng biệt. </a:t>
            </a:r>
            <a:r>
              <a:rPr lang="vi-VN" sz="3200">
                <a:solidFill>
                  <a:srgbClr val="002060"/>
                </a:solidFill>
                <a:latin typeface="Arial" panose="020B0604020202020204" pitchFamily="34" charset="0"/>
                <a:cs typeface="Arial" panose="020B0604020202020204" pitchFamily="34" charset="0"/>
              </a:rPr>
              <a:t>Bằng ngôn ngữ vui tươi, hóm hỉnh, bài vè dân gian đã giới thiệu với chúng ta </a:t>
            </a:r>
            <a:r>
              <a:rPr lang="en-US" sz="3200">
                <a:solidFill>
                  <a:srgbClr val="002060"/>
                </a:solidFill>
                <a:latin typeface="Arial" panose="020B0604020202020204" pitchFamily="34" charset="0"/>
                <a:cs typeface="Arial" panose="020B0604020202020204" pitchFamily="34" charset="0"/>
              </a:rPr>
              <a:t>sự vui nhộn, đa dạng, phong phú và những </a:t>
            </a:r>
            <a:r>
              <a:rPr lang="vi-VN" sz="3200">
                <a:solidFill>
                  <a:srgbClr val="002060"/>
                </a:solidFill>
                <a:latin typeface="Arial" panose="020B0604020202020204" pitchFamily="34" charset="0"/>
                <a:cs typeface="Arial" panose="020B0604020202020204" pitchFamily="34" charset="0"/>
              </a:rPr>
              <a:t>đặc tính </a:t>
            </a:r>
            <a:r>
              <a:rPr lang="en-US" sz="3200">
                <a:solidFill>
                  <a:srgbClr val="002060"/>
                </a:solidFill>
                <a:latin typeface="Arial" panose="020B0604020202020204" pitchFamily="34" charset="0"/>
                <a:cs typeface="Arial" panose="020B0604020202020204" pitchFamily="34" charset="0"/>
              </a:rPr>
              <a:t>nổi bật của các loài chim.</a:t>
            </a:r>
            <a:endParaRPr lang="en-US" sz="3200"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5BB1B3A-599C-4895-A87F-02B96288E02A}"/>
              </a:ext>
            </a:extLst>
          </p:cNvPr>
          <p:cNvSpPr txBox="1"/>
          <p:nvPr/>
        </p:nvSpPr>
        <p:spPr>
          <a:xfrm>
            <a:off x="4215664" y="1326090"/>
            <a:ext cx="3404839" cy="582295"/>
          </a:xfrm>
          <a:prstGeom prst="rect">
            <a:avLst/>
          </a:prstGeom>
          <a:solidFill>
            <a:schemeClr val="accent1">
              <a:lumMod val="20000"/>
              <a:lumOff val="80000"/>
            </a:schemeClr>
          </a:solidFill>
          <a:ln w="38100">
            <a:solidFill>
              <a:srgbClr val="00B0F0"/>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r>
              <a:rPr lang="en-US" sz="3200" b="1" dirty="0" err="1">
                <a:latin typeface="Arial" panose="020B0604020202020204" pitchFamily="34" charset="0"/>
                <a:ea typeface="Arial-Rounded" panose="020B0500000000000000" pitchFamily="34" charset="0"/>
                <a:cs typeface="Arial" panose="020B0604020202020204" pitchFamily="34" charset="0"/>
              </a:rPr>
              <a:t>Nội</a:t>
            </a:r>
            <a:r>
              <a:rPr lang="en-US" sz="3200" b="1" dirty="0">
                <a:latin typeface="Arial" panose="020B0604020202020204" pitchFamily="34" charset="0"/>
                <a:ea typeface="Arial-Rounded" panose="020B0500000000000000" pitchFamily="34" charset="0"/>
                <a:cs typeface="Arial" panose="020B0604020202020204" pitchFamily="34" charset="0"/>
              </a:rPr>
              <a:t> dung</a:t>
            </a:r>
          </a:p>
        </p:txBody>
      </p:sp>
      <p:sp>
        <p:nvSpPr>
          <p:cNvPr id="6" name="TextBox 5">
            <a:extLst>
              <a:ext uri="{FF2B5EF4-FFF2-40B4-BE49-F238E27FC236}">
                <a16:creationId xmlns:a16="http://schemas.microsoft.com/office/drawing/2014/main" id="{E6E1E942-F908-48E3-80CB-A4BFB67D14C9}"/>
              </a:ext>
            </a:extLst>
          </p:cNvPr>
          <p:cNvSpPr txBox="1"/>
          <p:nvPr/>
        </p:nvSpPr>
        <p:spPr>
          <a:xfrm>
            <a:off x="1098391" y="89134"/>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30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1E942-F908-48E3-80CB-A4BFB67D14C9}"/>
              </a:ext>
            </a:extLst>
          </p:cNvPr>
          <p:cNvSpPr txBox="1"/>
          <p:nvPr/>
        </p:nvSpPr>
        <p:spPr>
          <a:xfrm>
            <a:off x="1098391" y="89134"/>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E4E71A3-DBD7-4B72-B403-97CFAADF8B3A}"/>
              </a:ext>
            </a:extLst>
          </p:cNvPr>
          <p:cNvSpPr txBox="1"/>
          <p:nvPr/>
        </p:nvSpPr>
        <p:spPr>
          <a:xfrm>
            <a:off x="531718" y="800706"/>
            <a:ext cx="10905893" cy="203132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4. Dựa vào nội dung bài vè và hiểu biết của em, giới thiệu về một loài chim.</a:t>
            </a:r>
          </a:p>
          <a:p>
            <a:pPr>
              <a:lnSpc>
                <a:spcPct val="150000"/>
              </a:lnSpc>
            </a:pPr>
            <a:r>
              <a:rPr lang="en-US" sz="2800">
                <a:latin typeface="Arial" panose="020B0604020202020204" pitchFamily="34" charset="0"/>
                <a:cs typeface="Arial" panose="020B0604020202020204" pitchFamily="34" charset="0"/>
              </a:rPr>
              <a:t>    </a:t>
            </a:r>
            <a:r>
              <a:rPr lang="vi-VN" sz="2800">
                <a:solidFill>
                  <a:schemeClr val="accent2">
                    <a:lumMod val="75000"/>
                  </a:schemeClr>
                </a:solidFill>
                <a:latin typeface="Arial" panose="020B0604020202020204" pitchFamily="34" charset="0"/>
                <a:cs typeface="Arial" panose="020B0604020202020204" pitchFamily="34" charset="0"/>
              </a:rPr>
              <a:t>M</a:t>
            </a:r>
            <a:r>
              <a:rPr lang="vi-VN" sz="280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 Tên loài chim: sáo</a:t>
            </a:r>
          </a:p>
          <a:p>
            <a:r>
              <a:rPr lang="en-US" sz="2800">
                <a:latin typeface="Arial" panose="020B0604020202020204" pitchFamily="34" charset="0"/>
                <a:cs typeface="Arial" panose="020B0604020202020204" pitchFamily="34" charset="0"/>
              </a:rPr>
              <a:t> 	- Đặc điểm: vừa đi vừa nhảy, hót hay. </a:t>
            </a:r>
            <a:endParaRPr lang="vi-VN" sz="2800">
              <a:latin typeface="Arial" panose="020B0604020202020204" pitchFamily="34" charset="0"/>
              <a:cs typeface="Arial" panose="020B0604020202020204" pitchFamily="34" charset="0"/>
            </a:endParaRPr>
          </a:p>
        </p:txBody>
      </p:sp>
      <p:sp>
        <p:nvSpPr>
          <p:cNvPr id="2" name="Rectangle 1"/>
          <p:cNvSpPr/>
          <p:nvPr/>
        </p:nvSpPr>
        <p:spPr>
          <a:xfrm>
            <a:off x="1098391" y="2962941"/>
            <a:ext cx="10339220" cy="954107"/>
          </a:xfrm>
          <a:prstGeom prst="rect">
            <a:avLst/>
          </a:prstGeom>
        </p:spPr>
        <p:txBody>
          <a:bodyPr wrap="square">
            <a:spAutoFit/>
          </a:bodyPr>
          <a:lstStyle/>
          <a:p>
            <a:r>
              <a:rPr lang="en-US" sz="2800">
                <a:solidFill>
                  <a:srgbClr val="C00000"/>
                </a:solidFill>
                <a:latin typeface="Arial" panose="020B0604020202020204" pitchFamily="34" charset="0"/>
                <a:cs typeface="Arial" panose="020B0604020202020204" pitchFamily="34" charset="0"/>
              </a:rPr>
              <a:t>      Em xin giới thiệu về chim chèo bẻo. Chú bay lượn rất giỏi, hay chao đớp mồi. </a:t>
            </a:r>
            <a:endParaRPr lang="en-US" sz="2800" b="0" i="0">
              <a:solidFill>
                <a:srgbClr val="C00000"/>
              </a:solidFill>
              <a:effectLst/>
              <a:latin typeface="Arial" panose="020B0604020202020204" pitchFamily="34" charset="0"/>
              <a:cs typeface="Arial" panose="020B0604020202020204" pitchFamily="34" charset="0"/>
            </a:endParaRPr>
          </a:p>
        </p:txBody>
      </p:sp>
      <p:sp>
        <p:nvSpPr>
          <p:cNvPr id="3" name="Rectangle 2"/>
          <p:cNvSpPr/>
          <p:nvPr/>
        </p:nvSpPr>
        <p:spPr>
          <a:xfrm>
            <a:off x="1200455" y="4142415"/>
            <a:ext cx="10237156" cy="954107"/>
          </a:xfrm>
          <a:prstGeom prst="rect">
            <a:avLst/>
          </a:prstGeom>
        </p:spPr>
        <p:txBody>
          <a:bodyPr wrap="square">
            <a:spAutoFit/>
          </a:bodyPr>
          <a:lstStyle/>
          <a:p>
            <a:r>
              <a:rPr lang="en-US" sz="2800">
                <a:solidFill>
                  <a:srgbClr val="C00000"/>
                </a:solidFill>
                <a:latin typeface="Arial" panose="020B0604020202020204" pitchFamily="34" charset="0"/>
                <a:cs typeface="Arial" panose="020B0604020202020204" pitchFamily="34" charset="0"/>
              </a:rPr>
              <a:t>     Em thích bác cú mèo nhất vì trong bài vè hình ảnh bác rất ngộ nghĩnh, hài hước và lúc nào cũng gật gù buồn ngủ. </a:t>
            </a:r>
          </a:p>
        </p:txBody>
      </p:sp>
      <p:sp>
        <p:nvSpPr>
          <p:cNvPr id="6" name="TextBox 5">
            <a:extLst>
              <a:ext uri="{FF2B5EF4-FFF2-40B4-BE49-F238E27FC236}">
                <a16:creationId xmlns:a16="http://schemas.microsoft.com/office/drawing/2014/main" id="{0E4E71A3-DBD7-4B72-B403-97CFAADF8B3A}"/>
              </a:ext>
            </a:extLst>
          </p:cNvPr>
          <p:cNvSpPr txBox="1"/>
          <p:nvPr/>
        </p:nvSpPr>
        <p:spPr>
          <a:xfrm>
            <a:off x="531717" y="5755451"/>
            <a:ext cx="1090589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a:solidFill>
                  <a:srgbClr val="FF0000"/>
                </a:solidFill>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Học thuộc lòng 8 dòng đầu trong bài vè.</a:t>
            </a:r>
            <a:endParaRPr lang="vi-VN"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2139" y="0"/>
            <a:ext cx="6224814" cy="664906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3200" b="1">
                <a:solidFill>
                  <a:srgbClr val="C00000"/>
                </a:solidFill>
                <a:latin typeface="Arial" panose="020B0604020202020204" pitchFamily="34" charset="0"/>
                <a:cs typeface="Arial" panose="020B0604020202020204" pitchFamily="34" charset="0"/>
              </a:rPr>
              <a:t>     Vè chim</a:t>
            </a:r>
            <a:endParaRPr lang="en-US" sz="3200">
              <a:solidFill>
                <a:srgbClr val="000000"/>
              </a:solidFill>
              <a:latin typeface="Arial" panose="020B0604020202020204" pitchFamily="34" charset="0"/>
              <a:cs typeface="Arial" panose="020B0604020202020204" pitchFamily="34" charset="0"/>
            </a:endParaRPr>
          </a:p>
          <a:p>
            <a:pPr algn="just">
              <a:lnSpc>
                <a:spcPct val="150000"/>
              </a:lnSpc>
            </a:pPr>
            <a:r>
              <a:rPr lang="vi-VN" sz="3200">
                <a:solidFill>
                  <a:srgbClr val="000000"/>
                </a:solidFill>
                <a:latin typeface="Arial" panose="020B0604020202020204" pitchFamily="34" charset="0"/>
                <a:cs typeface="Arial" panose="020B0604020202020204" pitchFamily="34" charset="0"/>
              </a:rPr>
              <a:t>Hay chạy lon xon</a:t>
            </a:r>
          </a:p>
          <a:p>
            <a:pPr algn="just">
              <a:lnSpc>
                <a:spcPct val="150000"/>
              </a:lnSpc>
            </a:pPr>
            <a:r>
              <a:rPr lang="vi-VN" sz="3200">
                <a:solidFill>
                  <a:srgbClr val="000000"/>
                </a:solidFill>
                <a:latin typeface="Arial" panose="020B0604020202020204" pitchFamily="34" charset="0"/>
                <a:cs typeface="Arial" panose="020B0604020202020204" pitchFamily="34" charset="0"/>
              </a:rPr>
              <a:t>Là gà mới nở</a:t>
            </a:r>
          </a:p>
          <a:p>
            <a:pPr algn="just">
              <a:lnSpc>
                <a:spcPct val="150000"/>
              </a:lnSpc>
            </a:pPr>
            <a:r>
              <a:rPr lang="vi-VN" sz="3200">
                <a:solidFill>
                  <a:srgbClr val="000000"/>
                </a:solidFill>
                <a:latin typeface="Arial" panose="020B0604020202020204" pitchFamily="34" charset="0"/>
                <a:cs typeface="Arial" panose="020B0604020202020204" pitchFamily="34" charset="0"/>
              </a:rPr>
              <a:t>Vừa đi vừa nhảy</a:t>
            </a:r>
          </a:p>
          <a:p>
            <a:pPr algn="just">
              <a:lnSpc>
                <a:spcPct val="150000"/>
              </a:lnSpc>
            </a:pPr>
            <a:r>
              <a:rPr lang="vi-VN" sz="3200">
                <a:solidFill>
                  <a:srgbClr val="000000"/>
                </a:solidFill>
                <a:latin typeface="Arial" panose="020B0604020202020204" pitchFamily="34" charset="0"/>
                <a:cs typeface="Arial" panose="020B0604020202020204" pitchFamily="34" charset="0"/>
              </a:rPr>
              <a:t>Là em sáo xinh</a:t>
            </a:r>
          </a:p>
          <a:p>
            <a:pPr algn="just">
              <a:lnSpc>
                <a:spcPct val="150000"/>
              </a:lnSpc>
            </a:pPr>
            <a:r>
              <a:rPr lang="vi-VN" sz="3200">
                <a:solidFill>
                  <a:srgbClr val="000000"/>
                </a:solidFill>
                <a:latin typeface="Arial" panose="020B0604020202020204" pitchFamily="34" charset="0"/>
                <a:cs typeface="Arial" panose="020B0604020202020204" pitchFamily="34" charset="0"/>
              </a:rPr>
              <a:t>Hay nói linh tinh</a:t>
            </a:r>
          </a:p>
          <a:p>
            <a:pPr algn="just">
              <a:lnSpc>
                <a:spcPct val="150000"/>
              </a:lnSpc>
            </a:pPr>
            <a:r>
              <a:rPr lang="vi-VN" sz="3200">
                <a:solidFill>
                  <a:srgbClr val="000000"/>
                </a:solidFill>
                <a:latin typeface="Arial" panose="020B0604020202020204" pitchFamily="34" charset="0"/>
                <a:cs typeface="Arial" panose="020B0604020202020204" pitchFamily="34" charset="0"/>
              </a:rPr>
              <a:t>Là con liếu điếu</a:t>
            </a:r>
          </a:p>
          <a:p>
            <a:pPr algn="just">
              <a:lnSpc>
                <a:spcPct val="150000"/>
              </a:lnSpc>
            </a:pPr>
            <a:r>
              <a:rPr lang="vi-VN" sz="3200">
                <a:solidFill>
                  <a:srgbClr val="000000"/>
                </a:solidFill>
                <a:latin typeface="Arial" panose="020B0604020202020204" pitchFamily="34" charset="0"/>
                <a:cs typeface="Arial" panose="020B0604020202020204" pitchFamily="34" charset="0"/>
              </a:rPr>
              <a:t>Hay nghịch hay tếu</a:t>
            </a:r>
          </a:p>
          <a:p>
            <a:pPr algn="just">
              <a:lnSpc>
                <a:spcPct val="150000"/>
              </a:lnSpc>
            </a:pPr>
            <a:r>
              <a:rPr lang="vi-VN" sz="3200">
                <a:solidFill>
                  <a:srgbClr val="000000"/>
                </a:solidFill>
                <a:latin typeface="Arial" panose="020B0604020202020204" pitchFamily="34" charset="0"/>
                <a:cs typeface="Arial" panose="020B0604020202020204" pitchFamily="34" charset="0"/>
              </a:rPr>
              <a:t>Là cậu chìa vôi</a:t>
            </a:r>
          </a:p>
        </p:txBody>
      </p:sp>
      <p:sp>
        <p:nvSpPr>
          <p:cNvPr id="3" name="TextBox 2">
            <a:extLst>
              <a:ext uri="{FF2B5EF4-FFF2-40B4-BE49-F238E27FC236}">
                <a16:creationId xmlns:a16="http://schemas.microsoft.com/office/drawing/2014/main" id="{95BB1B3A-599C-4895-A87F-02B96288E02A}"/>
              </a:ext>
            </a:extLst>
          </p:cNvPr>
          <p:cNvSpPr txBox="1"/>
          <p:nvPr/>
        </p:nvSpPr>
        <p:spPr>
          <a:xfrm>
            <a:off x="5605851" y="830624"/>
            <a:ext cx="1419418" cy="582295"/>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4" name="TextBox 3">
            <a:extLst>
              <a:ext uri="{FF2B5EF4-FFF2-40B4-BE49-F238E27FC236}">
                <a16:creationId xmlns:a16="http://schemas.microsoft.com/office/drawing/2014/main" id="{95BB1B3A-599C-4895-A87F-02B96288E02A}"/>
              </a:ext>
            </a:extLst>
          </p:cNvPr>
          <p:cNvSpPr txBox="1"/>
          <p:nvPr/>
        </p:nvSpPr>
        <p:spPr>
          <a:xfrm>
            <a:off x="4940999" y="1587149"/>
            <a:ext cx="1459802" cy="567186"/>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id="{95BB1B3A-599C-4895-A87F-02B96288E02A}"/>
              </a:ext>
            </a:extLst>
          </p:cNvPr>
          <p:cNvSpPr txBox="1"/>
          <p:nvPr/>
        </p:nvSpPr>
        <p:spPr>
          <a:xfrm>
            <a:off x="5090184" y="2328565"/>
            <a:ext cx="1979689" cy="567186"/>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6" name="TextBox 5">
            <a:extLst>
              <a:ext uri="{FF2B5EF4-FFF2-40B4-BE49-F238E27FC236}">
                <a16:creationId xmlns:a16="http://schemas.microsoft.com/office/drawing/2014/main" id="{95BB1B3A-599C-4895-A87F-02B96288E02A}"/>
              </a:ext>
            </a:extLst>
          </p:cNvPr>
          <p:cNvSpPr txBox="1"/>
          <p:nvPr/>
        </p:nvSpPr>
        <p:spPr>
          <a:xfrm>
            <a:off x="5067882" y="3062129"/>
            <a:ext cx="1578246" cy="567186"/>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7" name="TextBox 6">
            <a:extLst>
              <a:ext uri="{FF2B5EF4-FFF2-40B4-BE49-F238E27FC236}">
                <a16:creationId xmlns:a16="http://schemas.microsoft.com/office/drawing/2014/main" id="{95BB1B3A-599C-4895-A87F-02B96288E02A}"/>
              </a:ext>
            </a:extLst>
          </p:cNvPr>
          <p:cNvSpPr txBox="1"/>
          <p:nvPr/>
        </p:nvSpPr>
        <p:spPr>
          <a:xfrm>
            <a:off x="5303414" y="3793989"/>
            <a:ext cx="1543436" cy="567186"/>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8" name="TextBox 7">
            <a:extLst>
              <a:ext uri="{FF2B5EF4-FFF2-40B4-BE49-F238E27FC236}">
                <a16:creationId xmlns:a16="http://schemas.microsoft.com/office/drawing/2014/main" id="{95BB1B3A-599C-4895-A87F-02B96288E02A}"/>
              </a:ext>
            </a:extLst>
          </p:cNvPr>
          <p:cNvSpPr txBox="1"/>
          <p:nvPr/>
        </p:nvSpPr>
        <p:spPr>
          <a:xfrm>
            <a:off x="5134791" y="4527553"/>
            <a:ext cx="1712060" cy="567186"/>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id="{95BB1B3A-599C-4895-A87F-02B96288E02A}"/>
              </a:ext>
            </a:extLst>
          </p:cNvPr>
          <p:cNvSpPr txBox="1"/>
          <p:nvPr/>
        </p:nvSpPr>
        <p:spPr>
          <a:xfrm>
            <a:off x="5923916" y="5261117"/>
            <a:ext cx="1458192" cy="567186"/>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a:extLst>
              <a:ext uri="{FF2B5EF4-FFF2-40B4-BE49-F238E27FC236}">
                <a16:creationId xmlns:a16="http://schemas.microsoft.com/office/drawing/2014/main" id="{95BB1B3A-599C-4895-A87F-02B96288E02A}"/>
              </a:ext>
            </a:extLst>
          </p:cNvPr>
          <p:cNvSpPr txBox="1"/>
          <p:nvPr/>
        </p:nvSpPr>
        <p:spPr>
          <a:xfrm>
            <a:off x="5138765" y="6024835"/>
            <a:ext cx="1462759" cy="567186"/>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645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2139" y="0"/>
            <a:ext cx="6224814" cy="664906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3200" b="1">
                <a:solidFill>
                  <a:srgbClr val="C00000"/>
                </a:solidFill>
                <a:latin typeface="Arial" panose="020B0604020202020204" pitchFamily="34" charset="0"/>
                <a:cs typeface="Arial" panose="020B0604020202020204" pitchFamily="34" charset="0"/>
              </a:rPr>
              <a:t>     Vè chim</a:t>
            </a:r>
            <a:endParaRPr lang="en-US" sz="3200">
              <a:solidFill>
                <a:srgbClr val="000000"/>
              </a:solidFill>
              <a:latin typeface="Arial" panose="020B0604020202020204" pitchFamily="34" charset="0"/>
              <a:cs typeface="Arial" panose="020B0604020202020204" pitchFamily="34" charset="0"/>
            </a:endParaRPr>
          </a:p>
          <a:p>
            <a:pPr algn="just">
              <a:lnSpc>
                <a:spcPct val="150000"/>
              </a:lnSpc>
            </a:pPr>
            <a:r>
              <a:rPr lang="vi-VN" sz="3200">
                <a:solidFill>
                  <a:srgbClr val="000000"/>
                </a:solidFill>
                <a:latin typeface="Arial" panose="020B0604020202020204" pitchFamily="34" charset="0"/>
                <a:cs typeface="Arial" panose="020B0604020202020204" pitchFamily="34" charset="0"/>
              </a:rPr>
              <a:t>Hay chạy lon xon</a:t>
            </a:r>
          </a:p>
          <a:p>
            <a:pPr algn="just">
              <a:lnSpc>
                <a:spcPct val="150000"/>
              </a:lnSpc>
            </a:pPr>
            <a:r>
              <a:rPr lang="vi-VN" sz="3200">
                <a:solidFill>
                  <a:srgbClr val="000000"/>
                </a:solidFill>
                <a:latin typeface="Arial" panose="020B0604020202020204" pitchFamily="34" charset="0"/>
                <a:cs typeface="Arial" panose="020B0604020202020204" pitchFamily="34" charset="0"/>
              </a:rPr>
              <a:t>Là gà mới nở</a:t>
            </a:r>
          </a:p>
          <a:p>
            <a:pPr algn="just">
              <a:lnSpc>
                <a:spcPct val="150000"/>
              </a:lnSpc>
            </a:pPr>
            <a:r>
              <a:rPr lang="vi-VN" sz="3200">
                <a:solidFill>
                  <a:srgbClr val="000000"/>
                </a:solidFill>
                <a:latin typeface="Arial" panose="020B0604020202020204" pitchFamily="34" charset="0"/>
                <a:cs typeface="Arial" panose="020B0604020202020204" pitchFamily="34" charset="0"/>
              </a:rPr>
              <a:t>Vừa đi vừa nhảy</a:t>
            </a:r>
          </a:p>
          <a:p>
            <a:pPr algn="just">
              <a:lnSpc>
                <a:spcPct val="150000"/>
              </a:lnSpc>
            </a:pPr>
            <a:r>
              <a:rPr lang="vi-VN" sz="3200">
                <a:solidFill>
                  <a:srgbClr val="000000"/>
                </a:solidFill>
                <a:latin typeface="Arial" panose="020B0604020202020204" pitchFamily="34" charset="0"/>
                <a:cs typeface="Arial" panose="020B0604020202020204" pitchFamily="34" charset="0"/>
              </a:rPr>
              <a:t>Là em sáo xinh</a:t>
            </a:r>
          </a:p>
          <a:p>
            <a:pPr algn="just">
              <a:lnSpc>
                <a:spcPct val="150000"/>
              </a:lnSpc>
            </a:pPr>
            <a:r>
              <a:rPr lang="vi-VN" sz="3200">
                <a:solidFill>
                  <a:srgbClr val="000000"/>
                </a:solidFill>
                <a:latin typeface="Arial" panose="020B0604020202020204" pitchFamily="34" charset="0"/>
                <a:cs typeface="Arial" panose="020B0604020202020204" pitchFamily="34" charset="0"/>
              </a:rPr>
              <a:t>Hay nói linh tinh</a:t>
            </a:r>
          </a:p>
          <a:p>
            <a:pPr algn="just">
              <a:lnSpc>
                <a:spcPct val="150000"/>
              </a:lnSpc>
            </a:pPr>
            <a:r>
              <a:rPr lang="vi-VN" sz="3200">
                <a:solidFill>
                  <a:srgbClr val="000000"/>
                </a:solidFill>
                <a:latin typeface="Arial" panose="020B0604020202020204" pitchFamily="34" charset="0"/>
                <a:cs typeface="Arial" panose="020B0604020202020204" pitchFamily="34" charset="0"/>
              </a:rPr>
              <a:t>Là con liếu điếu</a:t>
            </a:r>
          </a:p>
          <a:p>
            <a:pPr algn="just">
              <a:lnSpc>
                <a:spcPct val="150000"/>
              </a:lnSpc>
            </a:pPr>
            <a:r>
              <a:rPr lang="vi-VN" sz="3200">
                <a:solidFill>
                  <a:srgbClr val="000000"/>
                </a:solidFill>
                <a:latin typeface="Arial" panose="020B0604020202020204" pitchFamily="34" charset="0"/>
                <a:cs typeface="Arial" panose="020B0604020202020204" pitchFamily="34" charset="0"/>
              </a:rPr>
              <a:t>Hay nghịch hay tếu</a:t>
            </a:r>
          </a:p>
          <a:p>
            <a:pPr algn="just">
              <a:lnSpc>
                <a:spcPct val="150000"/>
              </a:lnSpc>
            </a:pPr>
            <a:r>
              <a:rPr lang="vi-VN" sz="3200">
                <a:solidFill>
                  <a:srgbClr val="000000"/>
                </a:solidFill>
                <a:latin typeface="Arial" panose="020B0604020202020204" pitchFamily="34" charset="0"/>
                <a:cs typeface="Arial" panose="020B0604020202020204" pitchFamily="34" charset="0"/>
              </a:rPr>
              <a:t>Là cậu chìa vôi</a:t>
            </a:r>
          </a:p>
        </p:txBody>
      </p:sp>
      <p:sp>
        <p:nvSpPr>
          <p:cNvPr id="3" name="TextBox 2">
            <a:extLst>
              <a:ext uri="{FF2B5EF4-FFF2-40B4-BE49-F238E27FC236}">
                <a16:creationId xmlns:a16="http://schemas.microsoft.com/office/drawing/2014/main" id="{95BB1B3A-599C-4895-A87F-02B96288E02A}"/>
              </a:ext>
            </a:extLst>
          </p:cNvPr>
          <p:cNvSpPr txBox="1"/>
          <p:nvPr/>
        </p:nvSpPr>
        <p:spPr>
          <a:xfrm>
            <a:off x="3712138" y="875230"/>
            <a:ext cx="3580759" cy="582295"/>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11" name="TextBox 10">
            <a:extLst>
              <a:ext uri="{FF2B5EF4-FFF2-40B4-BE49-F238E27FC236}">
                <a16:creationId xmlns:a16="http://schemas.microsoft.com/office/drawing/2014/main" id="{95BB1B3A-599C-4895-A87F-02B96288E02A}"/>
              </a:ext>
            </a:extLst>
          </p:cNvPr>
          <p:cNvSpPr txBox="1"/>
          <p:nvPr/>
        </p:nvSpPr>
        <p:spPr>
          <a:xfrm>
            <a:off x="3712133" y="1583975"/>
            <a:ext cx="3580759" cy="582295"/>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12" name="TextBox 11">
            <a:extLst>
              <a:ext uri="{FF2B5EF4-FFF2-40B4-BE49-F238E27FC236}">
                <a16:creationId xmlns:a16="http://schemas.microsoft.com/office/drawing/2014/main" id="{95BB1B3A-599C-4895-A87F-02B96288E02A}"/>
              </a:ext>
            </a:extLst>
          </p:cNvPr>
          <p:cNvSpPr txBox="1"/>
          <p:nvPr/>
        </p:nvSpPr>
        <p:spPr>
          <a:xfrm>
            <a:off x="3712133" y="2270419"/>
            <a:ext cx="3580759" cy="582295"/>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a:extLst>
              <a:ext uri="{FF2B5EF4-FFF2-40B4-BE49-F238E27FC236}">
                <a16:creationId xmlns:a16="http://schemas.microsoft.com/office/drawing/2014/main" id="{95BB1B3A-599C-4895-A87F-02B96288E02A}"/>
              </a:ext>
            </a:extLst>
          </p:cNvPr>
          <p:cNvSpPr txBox="1"/>
          <p:nvPr/>
        </p:nvSpPr>
        <p:spPr>
          <a:xfrm>
            <a:off x="3712133" y="3005114"/>
            <a:ext cx="3580759" cy="582295"/>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id="{95BB1B3A-599C-4895-A87F-02B96288E02A}"/>
              </a:ext>
            </a:extLst>
          </p:cNvPr>
          <p:cNvSpPr txBox="1"/>
          <p:nvPr/>
        </p:nvSpPr>
        <p:spPr>
          <a:xfrm>
            <a:off x="3712134" y="3739378"/>
            <a:ext cx="3580759" cy="582295"/>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95BB1B3A-599C-4895-A87F-02B96288E02A}"/>
              </a:ext>
            </a:extLst>
          </p:cNvPr>
          <p:cNvSpPr txBox="1"/>
          <p:nvPr/>
        </p:nvSpPr>
        <p:spPr>
          <a:xfrm>
            <a:off x="3712135" y="4489583"/>
            <a:ext cx="3580759" cy="582295"/>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a:extLst>
              <a:ext uri="{FF2B5EF4-FFF2-40B4-BE49-F238E27FC236}">
                <a16:creationId xmlns:a16="http://schemas.microsoft.com/office/drawing/2014/main" id="{95BB1B3A-599C-4895-A87F-02B96288E02A}"/>
              </a:ext>
            </a:extLst>
          </p:cNvPr>
          <p:cNvSpPr txBox="1"/>
          <p:nvPr/>
        </p:nvSpPr>
        <p:spPr>
          <a:xfrm>
            <a:off x="3712136" y="5287470"/>
            <a:ext cx="3580759" cy="582295"/>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
        <p:nvSpPr>
          <p:cNvPr id="17" name="TextBox 16">
            <a:extLst>
              <a:ext uri="{FF2B5EF4-FFF2-40B4-BE49-F238E27FC236}">
                <a16:creationId xmlns:a16="http://schemas.microsoft.com/office/drawing/2014/main" id="{95BB1B3A-599C-4895-A87F-02B96288E02A}"/>
              </a:ext>
            </a:extLst>
          </p:cNvPr>
          <p:cNvSpPr txBox="1"/>
          <p:nvPr/>
        </p:nvSpPr>
        <p:spPr>
          <a:xfrm>
            <a:off x="3712137" y="6049470"/>
            <a:ext cx="3580759" cy="582295"/>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lIns="91391" tIns="45696" rIns="91391" bIns="45696" rtlCol="0">
            <a:spAutoFit/>
          </a:bodyPr>
          <a:lstStyle/>
          <a:p>
            <a:pPr algn="ctr"/>
            <a:endParaRPr lang="en-US" sz="32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46363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1E942-F908-48E3-80CB-A4BFB67D14C9}"/>
              </a:ext>
            </a:extLst>
          </p:cNvPr>
          <p:cNvSpPr txBox="1"/>
          <p:nvPr/>
        </p:nvSpPr>
        <p:spPr>
          <a:xfrm>
            <a:off x="1098391" y="89134"/>
            <a:ext cx="5912574" cy="523220"/>
          </a:xfrm>
          <a:prstGeom prst="rect">
            <a:avLst/>
          </a:prstGeom>
          <a:noFill/>
        </p:spPr>
        <p:txBody>
          <a:bodyPr wrap="square" rtlCol="0">
            <a:spAutoFit/>
          </a:bodyPr>
          <a:lstStyle/>
          <a:p>
            <a:r>
              <a:rPr lang="en-US" sz="2800" b="1">
                <a:solidFill>
                  <a:srgbClr val="0070C0"/>
                </a:solidFill>
                <a:latin typeface="Arial" panose="020B0604020202020204" pitchFamily="34" charset="0"/>
                <a:cs typeface="Arial" panose="020B0604020202020204" pitchFamily="34" charset="0"/>
              </a:rPr>
              <a:t>Luyện tập theo văn bản đọc</a:t>
            </a:r>
            <a:endParaRPr lang="en-US" sz="2800" b="1" dirty="0">
              <a:solidFill>
                <a:srgbClr val="0070C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E4E71A3-DBD7-4B72-B403-97CFAADF8B3A}"/>
              </a:ext>
            </a:extLst>
          </p:cNvPr>
          <p:cNvSpPr txBox="1"/>
          <p:nvPr/>
        </p:nvSpPr>
        <p:spPr>
          <a:xfrm>
            <a:off x="102776" y="876775"/>
            <a:ext cx="1219200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1. </a:t>
            </a:r>
            <a:r>
              <a:rPr lang="vi-VN" sz="2800">
                <a:latin typeface="Arial" panose="020B0604020202020204" pitchFamily="34" charset="0"/>
                <a:cs typeface="Arial" panose="020B0604020202020204" pitchFamily="34" charset="0"/>
              </a:rPr>
              <a:t>Tìm những từ ngữ chỉ người được dùng để </a:t>
            </a:r>
            <a:r>
              <a:rPr lang="en-US" sz="2800">
                <a:latin typeface="Arial" panose="020B0604020202020204" pitchFamily="34" charset="0"/>
                <a:cs typeface="Arial" panose="020B0604020202020204" pitchFamily="34" charset="0"/>
              </a:rPr>
              <a:t>gọi </a:t>
            </a:r>
            <a:r>
              <a:rPr lang="vi-VN" sz="2800">
                <a:latin typeface="Arial" panose="020B0604020202020204" pitchFamily="34" charset="0"/>
                <a:cs typeface="Arial" panose="020B0604020202020204" pitchFamily="34" charset="0"/>
              </a:rPr>
              <a:t>các loài chim dưới đây</a:t>
            </a:r>
            <a:r>
              <a:rPr lang="en-US" sz="2800">
                <a:latin typeface="Arial" panose="020B0604020202020204" pitchFamily="34" charset="0"/>
                <a:cs typeface="Arial" panose="020B0604020202020204" pitchFamily="34" charset="0"/>
              </a:rPr>
              <a:t>: </a:t>
            </a:r>
            <a:endParaRPr lang="vi-VN" sz="28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015" y="1504274"/>
            <a:ext cx="9869573" cy="815218"/>
          </a:xfrm>
          <a:prstGeom prst="rect">
            <a:avLst/>
          </a:prstGeom>
        </p:spPr>
      </p:pic>
      <p:sp>
        <p:nvSpPr>
          <p:cNvPr id="3" name="Rectangle 2"/>
          <p:cNvSpPr/>
          <p:nvPr/>
        </p:nvSpPr>
        <p:spPr>
          <a:xfrm>
            <a:off x="1098391" y="2463075"/>
            <a:ext cx="10019552" cy="954107"/>
          </a:xfrm>
          <a:prstGeom prst="rect">
            <a:avLst/>
          </a:prstGeom>
        </p:spPr>
        <p:txBody>
          <a:bodyPr wrap="square">
            <a:spAutoFit/>
          </a:bodyPr>
          <a:lstStyle/>
          <a:p>
            <a:r>
              <a:rPr lang="en-US" sz="2800">
                <a:solidFill>
                  <a:srgbClr val="C00000"/>
                </a:solidFill>
                <a:latin typeface="Arial" panose="020B0604020202020204" pitchFamily="34" charset="0"/>
                <a:cs typeface="Arial" panose="020B0604020202020204" pitchFamily="34" charset="0"/>
              </a:rPr>
              <a:t>N</a:t>
            </a:r>
            <a:r>
              <a:rPr lang="vi-VN" sz="2800">
                <a:solidFill>
                  <a:srgbClr val="C00000"/>
                </a:solidFill>
                <a:latin typeface="Arial" panose="020B0604020202020204" pitchFamily="34" charset="0"/>
                <a:cs typeface="Arial" panose="020B0604020202020204" pitchFamily="34" charset="0"/>
              </a:rPr>
              <a:t>hững từ ngữ chỉ người được dùng để </a:t>
            </a:r>
            <a:r>
              <a:rPr lang="en-US" sz="2800">
                <a:solidFill>
                  <a:srgbClr val="C00000"/>
                </a:solidFill>
                <a:latin typeface="Arial" panose="020B0604020202020204" pitchFamily="34" charset="0"/>
                <a:cs typeface="Arial" panose="020B0604020202020204" pitchFamily="34" charset="0"/>
              </a:rPr>
              <a:t>gọi </a:t>
            </a:r>
            <a:r>
              <a:rPr lang="vi-VN" sz="2800">
                <a:solidFill>
                  <a:srgbClr val="C00000"/>
                </a:solidFill>
                <a:latin typeface="Arial" panose="020B0604020202020204" pitchFamily="34" charset="0"/>
                <a:cs typeface="Arial" panose="020B0604020202020204" pitchFamily="34" charset="0"/>
              </a:rPr>
              <a:t>các loài chim</a:t>
            </a:r>
            <a:r>
              <a:rPr lang="en-US" sz="2800">
                <a:solidFill>
                  <a:srgbClr val="C00000"/>
                </a:solidFill>
                <a:latin typeface="Arial" panose="020B0604020202020204" pitchFamily="34" charset="0"/>
                <a:cs typeface="Arial" panose="020B0604020202020204" pitchFamily="34" charset="0"/>
              </a:rPr>
              <a:t> là : </a:t>
            </a:r>
            <a:r>
              <a:rPr lang="vi-VN" sz="2800">
                <a:solidFill>
                  <a:srgbClr val="C00000"/>
                </a:solidFill>
                <a:latin typeface="Arial" panose="020B0604020202020204" pitchFamily="34" charset="0"/>
                <a:cs typeface="Arial" panose="020B0604020202020204" pitchFamily="34" charset="0"/>
              </a:rPr>
              <a:t>bác,</a:t>
            </a:r>
            <a:r>
              <a:rPr lang="en-US" sz="2800">
                <a:solidFill>
                  <a:srgbClr val="C00000"/>
                </a:solidFill>
                <a:latin typeface="Arial" panose="020B0604020202020204" pitchFamily="34" charset="0"/>
                <a:cs typeface="Arial" panose="020B0604020202020204" pitchFamily="34" charset="0"/>
              </a:rPr>
              <a:t> </a:t>
            </a:r>
            <a:r>
              <a:rPr lang="vi-VN" sz="2800">
                <a:solidFill>
                  <a:srgbClr val="C00000"/>
                </a:solidFill>
                <a:latin typeface="Arial" panose="020B0604020202020204" pitchFamily="34" charset="0"/>
                <a:cs typeface="Arial" panose="020B0604020202020204" pitchFamily="34" charset="0"/>
              </a:rPr>
              <a:t>em, cậu, cô. </a:t>
            </a:r>
            <a:endParaRPr lang="en-US" sz="280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E4E71A3-DBD7-4B72-B403-97CFAADF8B3A}"/>
              </a:ext>
            </a:extLst>
          </p:cNvPr>
          <p:cNvSpPr txBox="1"/>
          <p:nvPr/>
        </p:nvSpPr>
        <p:spPr>
          <a:xfrm>
            <a:off x="334537" y="3727770"/>
            <a:ext cx="11597268"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2. Đặt một câu với từ ngữ ở bài tập trên. </a:t>
            </a:r>
          </a:p>
          <a:p>
            <a:pPr lvl="1"/>
            <a:r>
              <a:rPr lang="en-US" sz="2800">
                <a:solidFill>
                  <a:srgbClr val="C00000"/>
                </a:solidFill>
                <a:latin typeface="Arial" panose="020B0604020202020204" pitchFamily="34" charset="0"/>
                <a:cs typeface="Arial" panose="020B0604020202020204" pitchFamily="34" charset="0"/>
              </a:rPr>
              <a:t>M: </a:t>
            </a:r>
            <a:r>
              <a:rPr lang="en-US" sz="2800">
                <a:latin typeface="Arial" panose="020B0604020202020204" pitchFamily="34" charset="0"/>
                <a:cs typeface="Arial" panose="020B0604020202020204" pitchFamily="34" charset="0"/>
              </a:rPr>
              <a:t>Bác cú mèo có đôi mắt rất tinh.</a:t>
            </a:r>
          </a:p>
        </p:txBody>
      </p:sp>
      <p:sp>
        <p:nvSpPr>
          <p:cNvPr id="5" name="Rectangle 4"/>
          <p:cNvSpPr/>
          <p:nvPr/>
        </p:nvSpPr>
        <p:spPr>
          <a:xfrm>
            <a:off x="1274009" y="4763264"/>
            <a:ext cx="5253939" cy="523220"/>
          </a:xfrm>
          <a:prstGeom prst="rect">
            <a:avLst/>
          </a:prstGeom>
        </p:spPr>
        <p:txBody>
          <a:bodyPr wrap="none">
            <a:spAutoFit/>
          </a:bodyPr>
          <a:lstStyle/>
          <a:p>
            <a:r>
              <a:rPr lang="en-US" sz="2800">
                <a:solidFill>
                  <a:srgbClr val="C00000"/>
                </a:solidFill>
                <a:latin typeface="Arial" panose="020B0604020202020204" pitchFamily="34" charset="0"/>
                <a:cs typeface="Arial" panose="020B0604020202020204" pitchFamily="34" charset="0"/>
              </a:rPr>
              <a:t>- Em sáo xinh vừa đi vừa nhảy. </a:t>
            </a:r>
          </a:p>
        </p:txBody>
      </p:sp>
      <p:sp>
        <p:nvSpPr>
          <p:cNvPr id="6" name="Rectangle 5"/>
          <p:cNvSpPr/>
          <p:nvPr/>
        </p:nvSpPr>
        <p:spPr>
          <a:xfrm>
            <a:off x="1274009" y="5367871"/>
            <a:ext cx="6219972" cy="523220"/>
          </a:xfrm>
          <a:prstGeom prst="rect">
            <a:avLst/>
          </a:prstGeom>
        </p:spPr>
        <p:txBody>
          <a:bodyPr wrap="none">
            <a:spAutoFit/>
          </a:bodyPr>
          <a:lstStyle/>
          <a:p>
            <a:r>
              <a:rPr lang="en-US" sz="2800">
                <a:solidFill>
                  <a:srgbClr val="C00000"/>
                </a:solidFill>
                <a:latin typeface="Arial" panose="020B0604020202020204" pitchFamily="34" charset="0"/>
                <a:cs typeface="Arial" panose="020B0604020202020204" pitchFamily="34" charset="0"/>
              </a:rPr>
              <a:t>- Cậu chìa vôi thì hay nghịch hay tếu. </a:t>
            </a:r>
          </a:p>
        </p:txBody>
      </p:sp>
      <p:sp>
        <p:nvSpPr>
          <p:cNvPr id="10" name="Rectangle 9"/>
          <p:cNvSpPr/>
          <p:nvPr/>
        </p:nvSpPr>
        <p:spPr>
          <a:xfrm>
            <a:off x="1287617" y="5972478"/>
            <a:ext cx="4820550" cy="523220"/>
          </a:xfrm>
          <a:prstGeom prst="rect">
            <a:avLst/>
          </a:prstGeom>
        </p:spPr>
        <p:txBody>
          <a:bodyPr wrap="none">
            <a:spAutoFit/>
          </a:bodyPr>
          <a:lstStyle/>
          <a:p>
            <a:r>
              <a:rPr lang="en-US" sz="2800">
                <a:solidFill>
                  <a:srgbClr val="C00000"/>
                </a:solidFill>
                <a:latin typeface="Arial" panose="020B0604020202020204" pitchFamily="34" charset="0"/>
                <a:cs typeface="Arial" panose="020B0604020202020204" pitchFamily="34" charset="0"/>
              </a:rPr>
              <a:t>- Bà chim sẻ hay nhặt lân la. </a:t>
            </a:r>
          </a:p>
        </p:txBody>
      </p:sp>
      <p:cxnSp>
        <p:nvCxnSpPr>
          <p:cNvPr id="11" name="Straight Connector 10">
            <a:extLst>
              <a:ext uri="{FF2B5EF4-FFF2-40B4-BE49-F238E27FC236}">
                <a16:creationId xmlns:a16="http://schemas.microsoft.com/office/drawing/2014/main" id="{61920E0E-3619-44F2-B2AF-6769C3431423}"/>
              </a:ext>
            </a:extLst>
          </p:cNvPr>
          <p:cNvCxnSpPr>
            <a:cxnSpLocks/>
          </p:cNvCxnSpPr>
          <p:nvPr/>
        </p:nvCxnSpPr>
        <p:spPr>
          <a:xfrm>
            <a:off x="1287617" y="2152487"/>
            <a:ext cx="586903" cy="723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1920E0E-3619-44F2-B2AF-6769C3431423}"/>
              </a:ext>
            </a:extLst>
          </p:cNvPr>
          <p:cNvCxnSpPr>
            <a:cxnSpLocks/>
          </p:cNvCxnSpPr>
          <p:nvPr/>
        </p:nvCxnSpPr>
        <p:spPr>
          <a:xfrm>
            <a:off x="3697892" y="2161787"/>
            <a:ext cx="586903" cy="723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920E0E-3619-44F2-B2AF-6769C3431423}"/>
              </a:ext>
            </a:extLst>
          </p:cNvPr>
          <p:cNvCxnSpPr>
            <a:cxnSpLocks/>
          </p:cNvCxnSpPr>
          <p:nvPr/>
        </p:nvCxnSpPr>
        <p:spPr>
          <a:xfrm>
            <a:off x="6309197" y="2169022"/>
            <a:ext cx="586903" cy="723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61920E0E-3619-44F2-B2AF-6769C3431423}"/>
              </a:ext>
            </a:extLst>
          </p:cNvPr>
          <p:cNvCxnSpPr>
            <a:cxnSpLocks/>
          </p:cNvCxnSpPr>
          <p:nvPr/>
        </p:nvCxnSpPr>
        <p:spPr>
          <a:xfrm flipV="1">
            <a:off x="9014460" y="2149809"/>
            <a:ext cx="335280" cy="267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3994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randombar(horizontal)">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6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P spid="9"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8CB05DB-8082-4F5E-8152-459E0B2DB72E}"/>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82469" t="7524" b="-1049"/>
          <a:stretch/>
        </p:blipFill>
        <p:spPr bwMode="auto">
          <a:xfrm>
            <a:off x="5911173" y="83776"/>
            <a:ext cx="6078765" cy="67742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907C75E-67C1-4DA9-997B-8DAA30D9BA63}"/>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t="7524"/>
          <a:stretch/>
        </p:blipFill>
        <p:spPr bwMode="auto">
          <a:xfrm>
            <a:off x="174658" y="114221"/>
            <a:ext cx="6163048" cy="6679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38" name="Picture 2" descr="8 Trang trí lớp học ý tưởng | hình ảnh, giáo dục, power points">
            <a:extLst>
              <a:ext uri="{FF2B5EF4-FFF2-40B4-BE49-F238E27FC236}">
                <a16:creationId xmlns:a16="http://schemas.microsoft.com/office/drawing/2014/main" id="{EC1B8C01-9298-4D88-BEEC-C5B5EFA56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cripture Clipart Open Book Outline 758548 2423002 - Hình Quyển Sách Mở,  Cliparts &amp;amp; Cartoons - Jing.fm">
            <a:extLst>
              <a:ext uri="{FF2B5EF4-FFF2-40B4-BE49-F238E27FC236}">
                <a16:creationId xmlns:a16="http://schemas.microsoft.com/office/drawing/2014/main" id="{C16C0895-802F-4A54-BB33-4ADEB070E2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9" t="9545" b="7953"/>
          <a:stretch/>
        </p:blipFill>
        <p:spPr bwMode="auto">
          <a:xfrm>
            <a:off x="2230610" y="1527923"/>
            <a:ext cx="6408053" cy="30547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8F0DC8-8393-47D4-8F64-7FD75BC55172}"/>
              </a:ext>
            </a:extLst>
          </p:cNvPr>
          <p:cNvSpPr txBox="1"/>
          <p:nvPr/>
        </p:nvSpPr>
        <p:spPr>
          <a:xfrm>
            <a:off x="2693046" y="2032709"/>
            <a:ext cx="5841354" cy="1446550"/>
          </a:xfrm>
          <a:prstGeom prst="rect">
            <a:avLst/>
          </a:prstGeom>
          <a:noFill/>
          <a:ln>
            <a:noFill/>
          </a:ln>
          <a:effectLst>
            <a:reflection blurRad="6350" stA="52000" endA="300" endPos="35000" dir="5400000" sy="-100000" algn="bl" rotWithShape="0"/>
          </a:effectLst>
          <a:scene3d>
            <a:camera prst="orthographicFront"/>
            <a:lightRig rig="threePt" dir="t"/>
          </a:scene3d>
          <a:sp3d>
            <a:bevelT prst="angle"/>
          </a:sp3d>
        </p:spPr>
        <p:txBody>
          <a:bodyPr wrap="square" rtlCol="0">
            <a:spAutoFit/>
          </a:bodyPr>
          <a:lstStyle/>
          <a:p>
            <a:pPr algn="ctr"/>
            <a:r>
              <a:rPr lang="en-US" altLang="zh-CN" sz="4400" b="1" dirty="0" err="1">
                <a:solidFill>
                  <a:srgbClr val="002060"/>
                </a:solidFill>
                <a:latin typeface="Arial" panose="020B0604020202020204" pitchFamily="34" charset="0"/>
                <a:cs typeface="Arial" panose="020B0604020202020204" pitchFamily="34" charset="0"/>
                <a:sym typeface="+mn-lt"/>
              </a:rPr>
              <a:t>Vở</a:t>
            </a:r>
            <a:r>
              <a:rPr lang="en-US" altLang="zh-CN" sz="4400" b="1" dirty="0">
                <a:solidFill>
                  <a:srgbClr val="002060"/>
                </a:solidFill>
                <a:latin typeface="Arial" panose="020B0604020202020204" pitchFamily="34" charset="0"/>
                <a:cs typeface="Arial" panose="020B0604020202020204" pitchFamily="34" charset="0"/>
                <a:sym typeface="+mn-lt"/>
              </a:rPr>
              <a:t> </a:t>
            </a:r>
            <a:r>
              <a:rPr lang="en-US" altLang="zh-CN" sz="4400" b="1" dirty="0" err="1">
                <a:solidFill>
                  <a:srgbClr val="002060"/>
                </a:solidFill>
                <a:latin typeface="Arial" panose="020B0604020202020204" pitchFamily="34" charset="0"/>
                <a:cs typeface="Arial" panose="020B0604020202020204" pitchFamily="34" charset="0"/>
                <a:sym typeface="+mn-lt"/>
              </a:rPr>
              <a:t>bài</a:t>
            </a:r>
            <a:r>
              <a:rPr lang="en-US" altLang="zh-CN" sz="4400" b="1" dirty="0">
                <a:solidFill>
                  <a:srgbClr val="002060"/>
                </a:solidFill>
                <a:latin typeface="Arial" panose="020B0604020202020204" pitchFamily="34" charset="0"/>
                <a:cs typeface="Arial" panose="020B0604020202020204" pitchFamily="34" charset="0"/>
                <a:sym typeface="+mn-lt"/>
              </a:rPr>
              <a:t> </a:t>
            </a:r>
            <a:r>
              <a:rPr lang="en-US" altLang="zh-CN" sz="4400" b="1" dirty="0" err="1">
                <a:solidFill>
                  <a:srgbClr val="002060"/>
                </a:solidFill>
                <a:latin typeface="Arial" panose="020B0604020202020204" pitchFamily="34" charset="0"/>
                <a:cs typeface="Arial" panose="020B0604020202020204" pitchFamily="34" charset="0"/>
                <a:sym typeface="+mn-lt"/>
              </a:rPr>
              <a:t>tập</a:t>
            </a:r>
            <a:r>
              <a:rPr lang="en-US" altLang="zh-CN" sz="4400" b="1" dirty="0">
                <a:solidFill>
                  <a:srgbClr val="002060"/>
                </a:solidFill>
                <a:latin typeface="Arial" panose="020B0604020202020204" pitchFamily="34" charset="0"/>
                <a:cs typeface="Arial" panose="020B0604020202020204" pitchFamily="34" charset="0"/>
                <a:sym typeface="+mn-lt"/>
              </a:rPr>
              <a:t> </a:t>
            </a:r>
            <a:r>
              <a:rPr lang="en-US" altLang="zh-CN" sz="4400" b="1" dirty="0" err="1">
                <a:solidFill>
                  <a:srgbClr val="002060"/>
                </a:solidFill>
                <a:latin typeface="Arial" panose="020B0604020202020204" pitchFamily="34" charset="0"/>
                <a:cs typeface="Arial" panose="020B0604020202020204" pitchFamily="34" charset="0"/>
                <a:sym typeface="+mn-lt"/>
              </a:rPr>
              <a:t>Tiếng</a:t>
            </a:r>
            <a:r>
              <a:rPr lang="en-US" altLang="zh-CN" sz="4400" b="1" dirty="0">
                <a:solidFill>
                  <a:srgbClr val="002060"/>
                </a:solidFill>
                <a:latin typeface="Arial" panose="020B0604020202020204" pitchFamily="34" charset="0"/>
                <a:cs typeface="Arial" panose="020B0604020202020204" pitchFamily="34" charset="0"/>
                <a:sym typeface="+mn-lt"/>
              </a:rPr>
              <a:t> </a:t>
            </a:r>
            <a:r>
              <a:rPr lang="en-US" altLang="zh-CN" sz="4400" b="1" err="1">
                <a:solidFill>
                  <a:srgbClr val="002060"/>
                </a:solidFill>
                <a:latin typeface="Arial" panose="020B0604020202020204" pitchFamily="34" charset="0"/>
                <a:cs typeface="Arial" panose="020B0604020202020204" pitchFamily="34" charset="0"/>
                <a:sym typeface="+mn-lt"/>
              </a:rPr>
              <a:t>Việt</a:t>
            </a:r>
            <a:r>
              <a:rPr lang="en-US" altLang="zh-CN" sz="4400" b="1">
                <a:solidFill>
                  <a:srgbClr val="002060"/>
                </a:solidFill>
                <a:latin typeface="Arial" panose="020B0604020202020204" pitchFamily="34" charset="0"/>
                <a:cs typeface="Arial" panose="020B0604020202020204" pitchFamily="34" charset="0"/>
                <a:sym typeface="+mn-lt"/>
              </a:rPr>
              <a:t> trang 21 </a:t>
            </a:r>
            <a:endParaRPr lang="zh-CN" altLang="en-US" sz="4400" b="1" dirty="0">
              <a:solidFill>
                <a:srgbClr val="002060"/>
              </a:solidFill>
              <a:latin typeface="Arial" panose="020B0604020202020204" pitchFamily="34" charset="0"/>
              <a:cs typeface="Arial" panose="020B0604020202020204" pitchFamily="34" charset="0"/>
              <a:sym typeface="+mn-lt"/>
            </a:endParaRPr>
          </a:p>
        </p:txBody>
      </p:sp>
      <p:sp>
        <p:nvSpPr>
          <p:cNvPr id="6" name="TextBox 5">
            <a:extLst>
              <a:ext uri="{FF2B5EF4-FFF2-40B4-BE49-F238E27FC236}">
                <a16:creationId xmlns:a16="http://schemas.microsoft.com/office/drawing/2014/main" id="{036CB6C3-6070-4613-9D1E-3A1AFA9CD9FF}"/>
              </a:ext>
            </a:extLst>
          </p:cNvPr>
          <p:cNvSpPr txBox="1"/>
          <p:nvPr/>
        </p:nvSpPr>
        <p:spPr>
          <a:xfrm>
            <a:off x="2538274" y="573816"/>
            <a:ext cx="9144000" cy="954107"/>
          </a:xfrm>
          <a:prstGeom prst="rect">
            <a:avLst/>
          </a:prstGeom>
          <a:noFill/>
        </p:spPr>
        <p:txBody>
          <a:bodyPr wrap="square" rtlCol="0">
            <a:spAutoFit/>
          </a:bodyPr>
          <a:lstStyle/>
          <a:p>
            <a:r>
              <a:rPr lang="en-US" altLang="en-US" sz="2800" dirty="0" err="1">
                <a:latin typeface="Arial" pitchFamily="34" charset="0"/>
                <a:cs typeface="Arial" pitchFamily="34" charset="0"/>
              </a:rPr>
              <a:t>Thứ</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hai</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ngày</a:t>
            </a:r>
            <a:r>
              <a:rPr lang="en-US" altLang="en-US" sz="2800" dirty="0">
                <a:latin typeface="Arial" pitchFamily="34" charset="0"/>
                <a:cs typeface="Arial" pitchFamily="34" charset="0"/>
              </a:rPr>
              <a:t> 28 </a:t>
            </a:r>
            <a:r>
              <a:rPr lang="en-US" altLang="en-US" sz="2800" dirty="0" err="1">
                <a:latin typeface="Arial" pitchFamily="34" charset="0"/>
                <a:cs typeface="Arial" pitchFamily="34" charset="0"/>
              </a:rPr>
              <a:t>tháng</a:t>
            </a:r>
            <a:r>
              <a:rPr lang="en-US" altLang="en-US" sz="2800" dirty="0">
                <a:latin typeface="Arial" pitchFamily="34" charset="0"/>
                <a:cs typeface="Arial" pitchFamily="34" charset="0"/>
              </a:rPr>
              <a:t> 2 </a:t>
            </a:r>
            <a:r>
              <a:rPr lang="en-US" altLang="en-US" sz="2800" dirty="0" err="1">
                <a:latin typeface="Arial" pitchFamily="34" charset="0"/>
                <a:cs typeface="Arial" pitchFamily="34" charset="0"/>
              </a:rPr>
              <a:t>năm</a:t>
            </a:r>
            <a:r>
              <a:rPr lang="en-US" altLang="en-US" sz="2800">
                <a:latin typeface="Arial" pitchFamily="34" charset="0"/>
                <a:cs typeface="Arial" pitchFamily="34" charset="0"/>
              </a:rPr>
              <a:t> 2025</a:t>
            </a:r>
            <a:endParaRPr lang="en-US" altLang="en-US" sz="2800" dirty="0">
              <a:latin typeface="Arial" pitchFamily="34" charset="0"/>
              <a:cs typeface="Arial" pitchFamily="34" charset="0"/>
            </a:endParaRPr>
          </a:p>
          <a:p>
            <a:r>
              <a:rPr lang="en-US" sz="2800" u="sng" dirty="0" err="1">
                <a:latin typeface="Arial" panose="020B0604020202020204" pitchFamily="34" charset="0"/>
                <a:cs typeface="Arial" panose="020B0604020202020204" pitchFamily="34" charset="0"/>
              </a:rPr>
              <a:t>Đọc</a:t>
            </a:r>
            <a:r>
              <a:rPr lang="en-US" sz="2800" u="sng"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Vè</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chim</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84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059" y="0"/>
            <a:ext cx="8043333" cy="6858000"/>
          </a:xfrm>
          <a:prstGeom prst="rect">
            <a:avLst/>
          </a:prstGeom>
        </p:spPr>
      </p:pic>
    </p:spTree>
    <p:extLst>
      <p:ext uri="{BB962C8B-B14F-4D97-AF65-F5344CB8AC3E}">
        <p14:creationId xmlns:p14="http://schemas.microsoft.com/office/powerpoint/2010/main" val="26920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F9CE6-67C0-4B1D-9399-CEF19A87C918}"/>
              </a:ext>
            </a:extLst>
          </p:cNvPr>
          <p:cNvSpPr txBox="1"/>
          <p:nvPr/>
        </p:nvSpPr>
        <p:spPr>
          <a:xfrm>
            <a:off x="140240" y="1136563"/>
            <a:ext cx="12051760" cy="523220"/>
          </a:xfrm>
          <a:prstGeom prst="rect">
            <a:avLst/>
          </a:prstGeom>
          <a:noFill/>
        </p:spPr>
        <p:txBody>
          <a:bodyPr wrap="square" rtlCol="0">
            <a:spAutoFit/>
          </a:bodyPr>
          <a:lstStyle/>
          <a:p>
            <a:pPr marL="514350" indent="-514350" algn="just">
              <a:buAutoNum type="arabicPeriod"/>
            </a:pPr>
            <a:r>
              <a:rPr lang="en-US" sz="2800">
                <a:solidFill>
                  <a:srgbClr val="000000"/>
                </a:solidFill>
                <a:latin typeface="Arial" panose="020B0604020202020204" pitchFamily="34" charset="0"/>
                <a:cs typeface="Arial" panose="020B0604020202020204" pitchFamily="34" charset="0"/>
              </a:rPr>
              <a:t>Dựa vào bài đọc, nối từ ngữ ở cột A với từ ngữ phù hợp ở cột B.</a:t>
            </a:r>
            <a:endParaRPr lang="en-US" sz="2800" dirty="0">
              <a:solidFill>
                <a:srgbClr val="00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948059C-B067-4FA0-A221-8C4D665789AF}"/>
              </a:ext>
            </a:extLst>
          </p:cNvPr>
          <p:cNvSpPr txBox="1"/>
          <p:nvPr/>
        </p:nvSpPr>
        <p:spPr>
          <a:xfrm>
            <a:off x="2538274" y="-22529"/>
            <a:ext cx="9144000" cy="954107"/>
          </a:xfrm>
          <a:prstGeom prst="rect">
            <a:avLst/>
          </a:prstGeom>
          <a:noFill/>
        </p:spPr>
        <p:txBody>
          <a:bodyPr wrap="square" rtlCol="0">
            <a:spAutoFit/>
          </a:bodyPr>
          <a:lstStyle/>
          <a:p>
            <a:r>
              <a:rPr lang="en-US" altLang="en-US" sz="2800" dirty="0" err="1">
                <a:latin typeface="Arial" pitchFamily="34" charset="0"/>
                <a:cs typeface="Arial" pitchFamily="34" charset="0"/>
              </a:rPr>
              <a:t>Thứ</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hai</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ngày</a:t>
            </a:r>
            <a:r>
              <a:rPr lang="en-US" altLang="en-US" sz="2800" dirty="0">
                <a:latin typeface="Arial" pitchFamily="34" charset="0"/>
                <a:cs typeface="Arial" pitchFamily="34" charset="0"/>
              </a:rPr>
              <a:t> 28 </a:t>
            </a:r>
            <a:r>
              <a:rPr lang="en-US" altLang="en-US" sz="2800" dirty="0" err="1">
                <a:latin typeface="Arial" pitchFamily="34" charset="0"/>
                <a:cs typeface="Arial" pitchFamily="34" charset="0"/>
              </a:rPr>
              <a:t>tháng</a:t>
            </a:r>
            <a:r>
              <a:rPr lang="en-US" altLang="en-US" sz="2800" dirty="0">
                <a:latin typeface="Arial" pitchFamily="34" charset="0"/>
                <a:cs typeface="Arial" pitchFamily="34" charset="0"/>
              </a:rPr>
              <a:t> 2 </a:t>
            </a:r>
            <a:r>
              <a:rPr lang="en-US" altLang="en-US" sz="2800" dirty="0" err="1">
                <a:latin typeface="Arial" pitchFamily="34" charset="0"/>
                <a:cs typeface="Arial" pitchFamily="34" charset="0"/>
              </a:rPr>
              <a:t>năm</a:t>
            </a:r>
            <a:r>
              <a:rPr lang="en-US" altLang="en-US" sz="2800" dirty="0">
                <a:latin typeface="Arial" pitchFamily="34" charset="0"/>
                <a:cs typeface="Arial" pitchFamily="34" charset="0"/>
              </a:rPr>
              <a:t> 2025</a:t>
            </a:r>
          </a:p>
          <a:p>
            <a:r>
              <a:rPr lang="en-US" sz="2800" u="sng" dirty="0" err="1">
                <a:latin typeface="Arial" panose="020B0604020202020204" pitchFamily="34" charset="0"/>
                <a:cs typeface="Arial" panose="020B0604020202020204" pitchFamily="34" charset="0"/>
              </a:rPr>
              <a:t>Đọc</a:t>
            </a:r>
            <a:r>
              <a:rPr lang="en-US" sz="2800" u="sng"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Vè</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chim</a:t>
            </a:r>
            <a:endParaRPr lang="en-US" sz="2800"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468010" y="1659783"/>
            <a:ext cx="8947077" cy="3935799"/>
          </a:xfrm>
          <a:prstGeom prst="rect">
            <a:avLst/>
          </a:prstGeom>
        </p:spPr>
      </p:pic>
      <p:cxnSp>
        <p:nvCxnSpPr>
          <p:cNvPr id="6" name="Straight Arrow Connector 5"/>
          <p:cNvCxnSpPr/>
          <p:nvPr/>
        </p:nvCxnSpPr>
        <p:spPr>
          <a:xfrm>
            <a:off x="4135271" y="2715803"/>
            <a:ext cx="2332436" cy="1298636"/>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4151082" y="2715803"/>
            <a:ext cx="2316625" cy="649318"/>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a:off x="4144591" y="4014439"/>
            <a:ext cx="2323116" cy="1293541"/>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flipV="1">
            <a:off x="4135271" y="3303023"/>
            <a:ext cx="2332436" cy="1358186"/>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flipV="1">
            <a:off x="4151082" y="4601660"/>
            <a:ext cx="2316625" cy="646769"/>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7134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F9CE6-67C0-4B1D-9399-CEF19A87C918}"/>
              </a:ext>
            </a:extLst>
          </p:cNvPr>
          <p:cNvSpPr txBox="1"/>
          <p:nvPr/>
        </p:nvSpPr>
        <p:spPr>
          <a:xfrm>
            <a:off x="334536" y="1136563"/>
            <a:ext cx="11857463" cy="523220"/>
          </a:xfrm>
          <a:prstGeom prst="rect">
            <a:avLst/>
          </a:prstGeom>
          <a:noFill/>
        </p:spPr>
        <p:txBody>
          <a:bodyPr wrap="square" rtlCol="0">
            <a:spAutoFit/>
          </a:bodyPr>
          <a:lstStyle/>
          <a:p>
            <a:pPr algn="just"/>
            <a:r>
              <a:rPr lang="en-US" sz="2800">
                <a:solidFill>
                  <a:srgbClr val="000000"/>
                </a:solidFill>
                <a:latin typeface="Arial" panose="020B0604020202020204" pitchFamily="34" charset="0"/>
                <a:cs typeface="Arial" panose="020B0604020202020204" pitchFamily="34" charset="0"/>
              </a:rPr>
              <a:t>2. Em thích loài chim nào nhất trong bài vè? Vì sao? </a:t>
            </a:r>
            <a:endParaRPr lang="en-US" sz="2800" dirty="0">
              <a:solidFill>
                <a:srgbClr val="000000"/>
              </a:solidFill>
              <a:latin typeface="Arial" panose="020B0604020202020204" pitchFamily="34" charset="0"/>
              <a:cs typeface="Arial" panose="020B0604020202020204" pitchFamily="34" charset="0"/>
            </a:endParaRPr>
          </a:p>
        </p:txBody>
      </p:sp>
      <p:sp>
        <p:nvSpPr>
          <p:cNvPr id="2" name="Rectangle 1"/>
          <p:cNvSpPr/>
          <p:nvPr/>
        </p:nvSpPr>
        <p:spPr>
          <a:xfrm>
            <a:off x="494369" y="2028144"/>
            <a:ext cx="10720038" cy="1200329"/>
          </a:xfrm>
          <a:prstGeom prst="rect">
            <a:avLst/>
          </a:prstGeom>
        </p:spPr>
        <p:txBody>
          <a:bodyPr wrap="square">
            <a:spAutoFit/>
          </a:bodyPr>
          <a:lstStyle/>
          <a:p>
            <a:r>
              <a:rPr lang="en-US" sz="3600" b="1" i="1">
                <a:solidFill>
                  <a:srgbClr val="C00000"/>
                </a:solidFill>
                <a:latin typeface="HP001 5 hàng" panose="020B0603050302020204" pitchFamily="34" charset="0"/>
                <a:cs typeface="Arial" panose="020B0604020202020204" pitchFamily="34" charset="0"/>
              </a:rPr>
              <a:t>- Em thích nhất là chim sáo vì chim sáo vừa đi vừa nhảy.</a:t>
            </a:r>
          </a:p>
        </p:txBody>
      </p:sp>
      <p:sp>
        <p:nvSpPr>
          <p:cNvPr id="4" name="Rectangle 3"/>
          <p:cNvSpPr/>
          <p:nvPr/>
        </p:nvSpPr>
        <p:spPr>
          <a:xfrm>
            <a:off x="654203" y="3596834"/>
            <a:ext cx="10560204" cy="1200329"/>
          </a:xfrm>
          <a:prstGeom prst="rect">
            <a:avLst/>
          </a:prstGeom>
        </p:spPr>
        <p:txBody>
          <a:bodyPr wrap="square">
            <a:spAutoFit/>
          </a:bodyPr>
          <a:lstStyle/>
          <a:p>
            <a:r>
              <a:rPr lang="en-US" sz="3600" b="1" i="1">
                <a:solidFill>
                  <a:srgbClr val="C00000"/>
                </a:solidFill>
                <a:latin typeface="HP001 5 hàng" panose="020B0603050302020204" pitchFamily="34" charset="0"/>
                <a:cs typeface="Arial" panose="020B0604020202020204" pitchFamily="34" charset="0"/>
              </a:rPr>
              <a:t>- Em thích nhất là cú mèo vì mặt giống con mèo, lúc nào cũng buồn ngủ, trông rất đáng yêu.</a:t>
            </a:r>
          </a:p>
        </p:txBody>
      </p:sp>
      <p:sp>
        <p:nvSpPr>
          <p:cNvPr id="12" name="Rectangle 11"/>
          <p:cNvSpPr/>
          <p:nvPr/>
        </p:nvSpPr>
        <p:spPr>
          <a:xfrm>
            <a:off x="654203" y="5165524"/>
            <a:ext cx="11187905" cy="1200329"/>
          </a:xfrm>
          <a:prstGeom prst="rect">
            <a:avLst/>
          </a:prstGeom>
        </p:spPr>
        <p:txBody>
          <a:bodyPr wrap="square">
            <a:spAutoFit/>
          </a:bodyPr>
          <a:lstStyle/>
          <a:p>
            <a:r>
              <a:rPr lang="en-US" sz="3600" b="1" i="1">
                <a:solidFill>
                  <a:srgbClr val="C00000"/>
                </a:solidFill>
                <a:latin typeface="HP001 5 hàng" panose="020B0603050302020204" pitchFamily="34" charset="0"/>
                <a:cs typeface="Arial" panose="020B0604020202020204" pitchFamily="34" charset="0"/>
              </a:rPr>
              <a:t>- Em thích nhất là tu hú vì chim biết báo hiệu mùa hè đến.</a:t>
            </a:r>
          </a:p>
        </p:txBody>
      </p:sp>
    </p:spTree>
    <p:extLst>
      <p:ext uri="{BB962C8B-B14F-4D97-AF65-F5344CB8AC3E}">
        <p14:creationId xmlns:p14="http://schemas.microsoft.com/office/powerpoint/2010/main" val="385179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F9CE6-67C0-4B1D-9399-CEF19A87C918}"/>
              </a:ext>
            </a:extLst>
          </p:cNvPr>
          <p:cNvSpPr txBox="1"/>
          <p:nvPr/>
        </p:nvSpPr>
        <p:spPr>
          <a:xfrm>
            <a:off x="334536" y="1114261"/>
            <a:ext cx="11857463" cy="523220"/>
          </a:xfrm>
          <a:prstGeom prst="rect">
            <a:avLst/>
          </a:prstGeom>
          <a:noFill/>
        </p:spPr>
        <p:txBody>
          <a:bodyPr wrap="square" rtlCol="0">
            <a:spAutoFit/>
          </a:bodyPr>
          <a:lstStyle/>
          <a:p>
            <a:pPr algn="just"/>
            <a:r>
              <a:rPr lang="en-US" sz="2800">
                <a:solidFill>
                  <a:srgbClr val="000000"/>
                </a:solidFill>
                <a:latin typeface="Arial" panose="020B0604020202020204" pitchFamily="34" charset="0"/>
                <a:cs typeface="Arial" panose="020B0604020202020204" pitchFamily="34" charset="0"/>
              </a:rPr>
              <a:t>3. </a:t>
            </a:r>
            <a:r>
              <a:rPr lang="vi-VN" sz="2800">
                <a:latin typeface="Arial" panose="020B0604020202020204" pitchFamily="34" charset="0"/>
                <a:cs typeface="Arial" panose="020B0604020202020204" pitchFamily="34" charset="0"/>
              </a:rPr>
              <a:t>Viết lại những từ chỉ người được dùng để gọi các loài chim dưới đây:</a:t>
            </a:r>
            <a:endParaRPr lang="en-US" sz="2800" dirty="0">
              <a:solidFill>
                <a:srgbClr val="000000"/>
              </a:solidFill>
              <a:latin typeface="Arial" panose="020B0604020202020204" pitchFamily="34" charset="0"/>
              <a:cs typeface="Arial" panose="020B0604020202020204" pitchFamily="34" charset="0"/>
            </a:endParaRPr>
          </a:p>
        </p:txBody>
      </p:sp>
      <p:sp>
        <p:nvSpPr>
          <p:cNvPr id="12" name="Rectangle 11"/>
          <p:cNvSpPr/>
          <p:nvPr/>
        </p:nvSpPr>
        <p:spPr>
          <a:xfrm>
            <a:off x="499937" y="2850774"/>
            <a:ext cx="11526657" cy="1200329"/>
          </a:xfrm>
          <a:prstGeom prst="rect">
            <a:avLst/>
          </a:prstGeom>
        </p:spPr>
        <p:txBody>
          <a:bodyPr wrap="square">
            <a:spAutoFit/>
          </a:bodyPr>
          <a:lstStyle/>
          <a:p>
            <a:r>
              <a:rPr lang="vi-VN" sz="3600" b="1" i="1">
                <a:solidFill>
                  <a:srgbClr val="C00000"/>
                </a:solidFill>
                <a:latin typeface="HP001 5 hàng" panose="020B0603050302020204" pitchFamily="34" charset="0"/>
              </a:rPr>
              <a:t>Những từ chỉ người được dùng để gọi các loài chim là</a:t>
            </a:r>
            <a:r>
              <a:rPr lang="en-US" sz="3600" b="1" i="1">
                <a:solidFill>
                  <a:srgbClr val="C00000"/>
                </a:solidFill>
                <a:latin typeface="HP001 5 hàng" panose="020B0603050302020204" pitchFamily="34" charset="0"/>
              </a:rPr>
              <a:t> </a:t>
            </a:r>
            <a:r>
              <a:rPr lang="vi-VN" sz="3600" b="1" i="1">
                <a:solidFill>
                  <a:srgbClr val="C00000"/>
                </a:solidFill>
                <a:latin typeface="HP001 5 hàng" panose="020B0603050302020204" pitchFamily="34" charset="0"/>
              </a:rPr>
              <a:t>: bác, em, cậu, cô.</a:t>
            </a:r>
            <a:endParaRPr lang="en-US" sz="3600" b="1" i="1">
              <a:solidFill>
                <a:srgbClr val="C00000"/>
              </a:solidFill>
              <a:latin typeface="HP001 5 hàng" panose="020B0603050302020204" pitchFamily="34"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40193" y="1682411"/>
            <a:ext cx="10723260" cy="1077853"/>
          </a:xfrm>
          <a:prstGeom prst="rect">
            <a:avLst/>
          </a:prstGeom>
        </p:spPr>
      </p:pic>
      <p:sp>
        <p:nvSpPr>
          <p:cNvPr id="8" name="TextBox 7">
            <a:extLst>
              <a:ext uri="{FF2B5EF4-FFF2-40B4-BE49-F238E27FC236}">
                <a16:creationId xmlns:a16="http://schemas.microsoft.com/office/drawing/2014/main" id="{F68F9CE6-67C0-4B1D-9399-CEF19A87C918}"/>
              </a:ext>
            </a:extLst>
          </p:cNvPr>
          <p:cNvSpPr txBox="1"/>
          <p:nvPr/>
        </p:nvSpPr>
        <p:spPr>
          <a:xfrm>
            <a:off x="499937" y="4141613"/>
            <a:ext cx="11692063" cy="954107"/>
          </a:xfrm>
          <a:prstGeom prst="rect">
            <a:avLst/>
          </a:prstGeom>
          <a:noFill/>
        </p:spPr>
        <p:txBody>
          <a:bodyPr wrap="square" rtlCol="0">
            <a:spAutoFit/>
          </a:bodyPr>
          <a:lstStyle/>
          <a:p>
            <a:pPr algn="just"/>
            <a:r>
              <a:rPr lang="en-US" sz="2800">
                <a:solidFill>
                  <a:srgbClr val="000000"/>
                </a:solidFill>
                <a:latin typeface="Arial" panose="020B0604020202020204" pitchFamily="34" charset="0"/>
                <a:cs typeface="Arial" panose="020B0604020202020204" pitchFamily="34" charset="0"/>
              </a:rPr>
              <a:t>4. </a:t>
            </a:r>
            <a:r>
              <a:rPr lang="en-US" sz="2800">
                <a:latin typeface="Arial" panose="020B0604020202020204" pitchFamily="34" charset="0"/>
                <a:cs typeface="Arial" panose="020B0604020202020204" pitchFamily="34" charset="0"/>
              </a:rPr>
              <a:t>Viết một câu với từ ngữ ở bài tập 3.</a:t>
            </a:r>
          </a:p>
          <a:p>
            <a:pPr algn="just"/>
            <a:r>
              <a:rPr lang="en-US" sz="2800">
                <a:solidFill>
                  <a:srgbClr val="000000"/>
                </a:solidFill>
                <a:latin typeface="Arial" panose="020B0604020202020204" pitchFamily="34" charset="0"/>
                <a:cs typeface="Arial" panose="020B0604020202020204" pitchFamily="34" charset="0"/>
              </a:rPr>
              <a:t>	M: Bác cú mèo có đôi mắt rất tinh.</a:t>
            </a:r>
            <a:endParaRPr lang="en-US" sz="2800" dirty="0">
              <a:solidFill>
                <a:srgbClr val="000000"/>
              </a:solidFill>
              <a:latin typeface="Arial" panose="020B0604020202020204" pitchFamily="34" charset="0"/>
              <a:cs typeface="Arial" panose="020B0604020202020204" pitchFamily="34" charset="0"/>
            </a:endParaRPr>
          </a:p>
        </p:txBody>
      </p:sp>
      <p:sp>
        <p:nvSpPr>
          <p:cNvPr id="9" name="Rectangle 8"/>
          <p:cNvSpPr/>
          <p:nvPr/>
        </p:nvSpPr>
        <p:spPr>
          <a:xfrm>
            <a:off x="665342" y="5186230"/>
            <a:ext cx="11526657" cy="646331"/>
          </a:xfrm>
          <a:prstGeom prst="rect">
            <a:avLst/>
          </a:prstGeom>
        </p:spPr>
        <p:txBody>
          <a:bodyPr wrap="square">
            <a:spAutoFit/>
          </a:bodyPr>
          <a:lstStyle/>
          <a:p>
            <a:r>
              <a:rPr lang="en-US" sz="3600" b="1" i="1">
                <a:solidFill>
                  <a:srgbClr val="C00000"/>
                </a:solidFill>
                <a:latin typeface="HP001 5 hàng" panose="020B0603050302020204" pitchFamily="34" charset="0"/>
              </a:rPr>
              <a:t>- Em sáo xinh có giọng hót lanh lảnh.</a:t>
            </a:r>
            <a:endParaRPr lang="en-US" sz="3600" b="1" i="1">
              <a:solidFill>
                <a:srgbClr val="C00000"/>
              </a:solidFill>
              <a:latin typeface="HP001 5 hàng" panose="020B0603050302020204" pitchFamily="34" charset="0"/>
              <a:cs typeface="Arial" panose="020B0604020202020204" pitchFamily="34" charset="0"/>
            </a:endParaRPr>
          </a:p>
        </p:txBody>
      </p:sp>
      <p:sp>
        <p:nvSpPr>
          <p:cNvPr id="10" name="Rectangle 9"/>
          <p:cNvSpPr/>
          <p:nvPr/>
        </p:nvSpPr>
        <p:spPr>
          <a:xfrm>
            <a:off x="740193" y="5923071"/>
            <a:ext cx="11526657" cy="646331"/>
          </a:xfrm>
          <a:prstGeom prst="rect">
            <a:avLst/>
          </a:prstGeom>
        </p:spPr>
        <p:txBody>
          <a:bodyPr wrap="square">
            <a:spAutoFit/>
          </a:bodyPr>
          <a:lstStyle/>
          <a:p>
            <a:r>
              <a:rPr lang="en-US" sz="3600" b="1" i="1">
                <a:solidFill>
                  <a:srgbClr val="C00000"/>
                </a:solidFill>
                <a:latin typeface="HP001 5 hàng" panose="020B0603050302020204" pitchFamily="34" charset="0"/>
              </a:rPr>
              <a:t>- Cô tu hú cất tiếng gọi hè về.</a:t>
            </a:r>
            <a:endParaRPr lang="en-US" sz="3600" b="1" i="1">
              <a:solidFill>
                <a:srgbClr val="C00000"/>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35242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 Trang trí lớp học ý tưởng | hình ảnh, giáo dục, power points">
            <a:extLst>
              <a:ext uri="{FF2B5EF4-FFF2-40B4-BE49-F238E27FC236}">
                <a16:creationId xmlns:a16="http://schemas.microsoft.com/office/drawing/2014/main" id="{EC1B8C01-9298-4D88-BEEC-C5B5EFA56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cripture Clipart Open Book Outline 758548 2423002 - Hình Quyển Sách Mở,  Cliparts &amp;amp; Cartoons - Jing.fm">
            <a:extLst>
              <a:ext uri="{FF2B5EF4-FFF2-40B4-BE49-F238E27FC236}">
                <a16:creationId xmlns:a16="http://schemas.microsoft.com/office/drawing/2014/main" id="{C16C0895-802F-4A54-BB33-4ADEB070E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9" t="9545" b="7953"/>
          <a:stretch/>
        </p:blipFill>
        <p:spPr bwMode="auto">
          <a:xfrm>
            <a:off x="2573320" y="1560159"/>
            <a:ext cx="5961080" cy="2841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8F0DC8-8393-47D4-8F64-7FD75BC55172}"/>
              </a:ext>
            </a:extLst>
          </p:cNvPr>
          <p:cNvSpPr txBox="1"/>
          <p:nvPr/>
        </p:nvSpPr>
        <p:spPr>
          <a:xfrm>
            <a:off x="2309674" y="2161381"/>
            <a:ext cx="6300926" cy="830997"/>
          </a:xfrm>
          <a:prstGeom prst="rect">
            <a:avLst/>
          </a:prstGeom>
          <a:noFill/>
          <a:ln>
            <a:noFill/>
          </a:ln>
          <a:effectLst>
            <a:reflection blurRad="6350" stA="52000" endA="300" endPos="35000" dir="5400000" sy="-100000" algn="bl" rotWithShape="0"/>
          </a:effectLst>
          <a:scene3d>
            <a:camera prst="orthographicFront"/>
            <a:lightRig rig="threePt" dir="t"/>
          </a:scene3d>
          <a:sp3d>
            <a:bevelT prst="angle"/>
          </a:sp3d>
        </p:spPr>
        <p:txBody>
          <a:bodyPr wrap="square" rtlCol="0">
            <a:spAutoFit/>
          </a:bodyPr>
          <a:lstStyle/>
          <a:p>
            <a:pPr algn="ctr"/>
            <a:r>
              <a:rPr lang="en-US" altLang="zh-CN" sz="4800" b="1" dirty="0" err="1">
                <a:solidFill>
                  <a:srgbClr val="002060"/>
                </a:solidFill>
                <a:latin typeface="Arial" panose="020B0604020202020204" pitchFamily="34" charset="0"/>
                <a:cs typeface="Arial" panose="020B0604020202020204" pitchFamily="34" charset="0"/>
                <a:sym typeface="+mn-lt"/>
              </a:rPr>
              <a:t>Củng</a:t>
            </a:r>
            <a:r>
              <a:rPr lang="en-US" altLang="zh-CN" sz="4800" b="1" dirty="0">
                <a:solidFill>
                  <a:srgbClr val="002060"/>
                </a:solidFill>
                <a:latin typeface="Arial" panose="020B0604020202020204" pitchFamily="34" charset="0"/>
                <a:cs typeface="Arial" panose="020B0604020202020204" pitchFamily="34" charset="0"/>
                <a:sym typeface="+mn-lt"/>
              </a:rPr>
              <a:t> </a:t>
            </a:r>
            <a:r>
              <a:rPr lang="en-US" altLang="zh-CN" sz="4800" b="1" dirty="0" err="1">
                <a:solidFill>
                  <a:srgbClr val="002060"/>
                </a:solidFill>
                <a:latin typeface="Arial" panose="020B0604020202020204" pitchFamily="34" charset="0"/>
                <a:cs typeface="Arial" panose="020B0604020202020204" pitchFamily="34" charset="0"/>
                <a:sym typeface="+mn-lt"/>
              </a:rPr>
              <a:t>cố</a:t>
            </a:r>
            <a:r>
              <a:rPr lang="en-US" altLang="zh-CN" sz="4800" b="1" dirty="0">
                <a:solidFill>
                  <a:srgbClr val="002060"/>
                </a:solidFill>
                <a:latin typeface="Arial" panose="020B0604020202020204" pitchFamily="34" charset="0"/>
                <a:cs typeface="Arial" panose="020B0604020202020204" pitchFamily="34" charset="0"/>
                <a:sym typeface="+mn-lt"/>
              </a:rPr>
              <a:t> </a:t>
            </a:r>
            <a:r>
              <a:rPr lang="en-US" altLang="zh-CN" sz="4800" b="1" dirty="0" err="1">
                <a:solidFill>
                  <a:srgbClr val="002060"/>
                </a:solidFill>
                <a:latin typeface="Arial" panose="020B0604020202020204" pitchFamily="34" charset="0"/>
                <a:cs typeface="Arial" panose="020B0604020202020204" pitchFamily="34" charset="0"/>
                <a:sym typeface="+mn-lt"/>
              </a:rPr>
              <a:t>bài</a:t>
            </a:r>
            <a:r>
              <a:rPr lang="en-US" altLang="zh-CN" sz="4800" b="1" dirty="0">
                <a:solidFill>
                  <a:srgbClr val="002060"/>
                </a:solidFill>
                <a:latin typeface="Arial" panose="020B0604020202020204" pitchFamily="34" charset="0"/>
                <a:cs typeface="Arial" panose="020B0604020202020204" pitchFamily="34" charset="0"/>
                <a:sym typeface="+mn-lt"/>
              </a:rPr>
              <a:t> </a:t>
            </a:r>
            <a:r>
              <a:rPr lang="en-US" altLang="zh-CN" sz="4800" b="1" dirty="0" err="1">
                <a:solidFill>
                  <a:srgbClr val="002060"/>
                </a:solidFill>
                <a:latin typeface="Arial" panose="020B0604020202020204" pitchFamily="34" charset="0"/>
                <a:cs typeface="Arial" panose="020B0604020202020204" pitchFamily="34" charset="0"/>
                <a:sym typeface="+mn-lt"/>
              </a:rPr>
              <a:t>học</a:t>
            </a:r>
            <a:endParaRPr lang="zh-CN" altLang="en-US" sz="4800" b="1" dirty="0">
              <a:solidFill>
                <a:srgbClr val="00206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93443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ình nền mở đầu powerpoint đẹp | Hình nền, Hình minh họa, Power points">
            <a:extLst>
              <a:ext uri="{FF2B5EF4-FFF2-40B4-BE49-F238E27FC236}">
                <a16:creationId xmlns:a16="http://schemas.microsoft.com/office/drawing/2014/main" id="{14E7E678-1289-4303-8E3B-E834C0996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9" t="10121" r="9757" b="11831"/>
          <a:stretch/>
        </p:blipFill>
        <p:spPr bwMode="auto">
          <a:xfrm>
            <a:off x="0" y="88136"/>
            <a:ext cx="12192000" cy="67313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427ADA6-213D-424A-8265-DDE2F08EB70B}"/>
              </a:ext>
            </a:extLst>
          </p:cNvPr>
          <p:cNvSpPr txBox="1"/>
          <p:nvPr/>
        </p:nvSpPr>
        <p:spPr>
          <a:xfrm>
            <a:off x="3602517" y="2512076"/>
            <a:ext cx="5144877" cy="1015614"/>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Arial" panose="020B0604020202020204" pitchFamily="34" charset="0"/>
                <a:ea typeface="Arial-Rounded" pitchFamily="34" charset="0"/>
                <a:cs typeface="Arial" panose="020B0604020202020204" pitchFamily="34" charset="0"/>
              </a:rPr>
              <a:t>Nói</a:t>
            </a:r>
            <a:r>
              <a:rPr lang="en-US" sz="6000" b="1" dirty="0">
                <a:solidFill>
                  <a:srgbClr val="FF0000"/>
                </a:solidFill>
                <a:latin typeface="Arial" panose="020B0604020202020204" pitchFamily="34" charset="0"/>
                <a:ea typeface="Arial-Rounded" pitchFamily="34" charset="0"/>
                <a:cs typeface="Arial" panose="020B0604020202020204" pitchFamily="34" charset="0"/>
              </a:rPr>
              <a:t> </a:t>
            </a:r>
            <a:r>
              <a:rPr lang="en-US" sz="6000" b="1" dirty="0" err="1">
                <a:solidFill>
                  <a:srgbClr val="FF0000"/>
                </a:solidFill>
                <a:latin typeface="Arial" panose="020B0604020202020204" pitchFamily="34" charset="0"/>
                <a:ea typeface="Arial-Rounded" pitchFamily="34" charset="0"/>
                <a:cs typeface="Arial" panose="020B0604020202020204" pitchFamily="34" charset="0"/>
              </a:rPr>
              <a:t>và</a:t>
            </a:r>
            <a:r>
              <a:rPr lang="en-US" sz="6000" b="1" dirty="0">
                <a:solidFill>
                  <a:srgbClr val="FF0000"/>
                </a:solidFill>
                <a:latin typeface="Arial" panose="020B0604020202020204" pitchFamily="34" charset="0"/>
                <a:ea typeface="Arial-Rounded" pitchFamily="34" charset="0"/>
                <a:cs typeface="Arial" panose="020B0604020202020204" pitchFamily="34" charset="0"/>
              </a:rPr>
              <a:t> </a:t>
            </a:r>
            <a:r>
              <a:rPr lang="en-US" sz="6000" b="1" dirty="0" err="1">
                <a:solidFill>
                  <a:srgbClr val="FF0000"/>
                </a:solidFill>
                <a:latin typeface="Arial" panose="020B0604020202020204" pitchFamily="34" charset="0"/>
                <a:ea typeface="Arial-Rounded" pitchFamily="34" charset="0"/>
                <a:cs typeface="Arial" panose="020B0604020202020204" pitchFamily="34" charset="0"/>
              </a:rPr>
              <a:t>nghe</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endParaRPr>
          </a:p>
        </p:txBody>
      </p:sp>
    </p:spTree>
    <p:extLst>
      <p:ext uri="{BB962C8B-B14F-4D97-AF65-F5344CB8AC3E}">
        <p14:creationId xmlns:p14="http://schemas.microsoft.com/office/powerpoint/2010/main" val="927996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805A53-6130-413C-98BF-E0741CF589E8}"/>
              </a:ext>
            </a:extLst>
          </p:cNvPr>
          <p:cNvSpPr txBox="1">
            <a:spLocks noChangeArrowheads="1"/>
          </p:cNvSpPr>
          <p:nvPr/>
        </p:nvSpPr>
        <p:spPr bwMode="auto">
          <a:xfrm>
            <a:off x="2250210" y="-67897"/>
            <a:ext cx="9314873" cy="954107"/>
          </a:xfrm>
          <a:prstGeom prst="rect">
            <a:avLst/>
          </a:prstGeom>
          <a:noFill/>
          <a:ln w="9525">
            <a:noFill/>
            <a:miter lim="800000"/>
            <a:headEnd/>
            <a:tailEnd/>
          </a:ln>
        </p:spPr>
        <p:txBody>
          <a:bodyPr>
            <a:spAutoFit/>
          </a:bodyPr>
          <a:lstStyle/>
          <a:p>
            <a:pPr eaLnBrk="1" hangingPunct="1"/>
            <a:endParaRPr lang="en-US" altLang="en-US" sz="2800" dirty="0">
              <a:latin typeface="Arial" pitchFamily="34" charset="0"/>
              <a:cs typeface="Arial" pitchFamily="34" charset="0"/>
            </a:endParaRPr>
          </a:p>
          <a:p>
            <a:pPr eaLnBrk="1" hangingPunct="1"/>
            <a:r>
              <a:rPr lang="en-US" altLang="en-US" sz="2800" u="sng" dirty="0" err="1">
                <a:latin typeface="Arial" pitchFamily="34" charset="0"/>
                <a:cs typeface="Arial" pitchFamily="34" charset="0"/>
              </a:rPr>
              <a:t>Nói</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và</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nghe</a:t>
            </a:r>
            <a:r>
              <a:rPr lang="en-US" altLang="en-US" sz="2800" dirty="0">
                <a:latin typeface="Arial" pitchFamily="34" charset="0"/>
                <a:cs typeface="Arial" pitchFamily="34" charset="0"/>
              </a:rPr>
              <a:t>:</a:t>
            </a:r>
          </a:p>
        </p:txBody>
      </p:sp>
      <p:sp>
        <p:nvSpPr>
          <p:cNvPr id="6" name="TextBox 5">
            <a:extLst>
              <a:ext uri="{FF2B5EF4-FFF2-40B4-BE49-F238E27FC236}">
                <a16:creationId xmlns:a16="http://schemas.microsoft.com/office/drawing/2014/main" id="{7933B2AB-5251-46E6-9549-D08F5E0AC6A7}"/>
              </a:ext>
            </a:extLst>
          </p:cNvPr>
          <p:cNvSpPr txBox="1">
            <a:spLocks noChangeArrowheads="1"/>
          </p:cNvSpPr>
          <p:nvPr/>
        </p:nvSpPr>
        <p:spPr bwMode="auto">
          <a:xfrm>
            <a:off x="4528416" y="385242"/>
            <a:ext cx="7130184" cy="954107"/>
          </a:xfrm>
          <a:prstGeom prst="rect">
            <a:avLst/>
          </a:prstGeom>
          <a:noFill/>
          <a:ln w="9525">
            <a:noFill/>
            <a:miter lim="800000"/>
            <a:headEnd/>
            <a:tailEnd/>
          </a:ln>
        </p:spPr>
        <p:txBody>
          <a:bodyPr wrap="square">
            <a:spAutoFit/>
          </a:bodyPr>
          <a:lstStyle/>
          <a:p>
            <a:pPr eaLnBrk="1" hangingPunct="1"/>
            <a:r>
              <a:rPr lang="en-US" altLang="en-US" sz="2800">
                <a:solidFill>
                  <a:srgbClr val="FF0000"/>
                </a:solidFill>
                <a:latin typeface="Arial" pitchFamily="34" charset="0"/>
                <a:cs typeface="Arial" pitchFamily="34" charset="0"/>
              </a:rPr>
              <a:t>Cảm ơn họa mi</a:t>
            </a:r>
          </a:p>
          <a:p>
            <a:pPr eaLnBrk="1" hangingPunct="1"/>
            <a:r>
              <a:rPr lang="en-US" altLang="en-US" sz="2800">
                <a:solidFill>
                  <a:srgbClr val="FF0000"/>
                </a:solidFill>
                <a:latin typeface="Arial" pitchFamily="34" charset="0"/>
                <a:cs typeface="Arial" pitchFamily="34" charset="0"/>
              </a:rPr>
              <a:t>	       </a:t>
            </a:r>
            <a:r>
              <a:rPr lang="en-US" altLang="en-US" sz="2800">
                <a:latin typeface="Arial" pitchFamily="34" charset="0"/>
                <a:cs typeface="Arial" pitchFamily="34" charset="0"/>
              </a:rPr>
              <a:t>(Theo </a:t>
            </a:r>
            <a:r>
              <a:rPr lang="en-US" altLang="en-US" sz="2800" i="1">
                <a:latin typeface="Arial" pitchFamily="34" charset="0"/>
                <a:cs typeface="Arial" pitchFamily="34" charset="0"/>
              </a:rPr>
              <a:t>Truyện cổ An-đéc-xen</a:t>
            </a:r>
            <a:r>
              <a:rPr lang="en-US" altLang="en-US" sz="2800">
                <a:latin typeface="Arial" pitchFamily="34" charset="0"/>
                <a:cs typeface="Arial" pitchFamily="34" charset="0"/>
              </a:rPr>
              <a:t>)</a:t>
            </a:r>
            <a:endParaRPr lang="en-US" altLang="en-US" sz="2800" dirty="0">
              <a:latin typeface="Arial" pitchFamily="34" charset="0"/>
              <a:cs typeface="Arial" pitchFamily="34" charset="0"/>
            </a:endParaRPr>
          </a:p>
        </p:txBody>
      </p:sp>
      <p:sp>
        <p:nvSpPr>
          <p:cNvPr id="10" name="TextBox 9">
            <a:extLst>
              <a:ext uri="{FF2B5EF4-FFF2-40B4-BE49-F238E27FC236}">
                <a16:creationId xmlns:a16="http://schemas.microsoft.com/office/drawing/2014/main" id="{7933B2AB-5251-46E6-9549-D08F5E0AC6A7}"/>
              </a:ext>
            </a:extLst>
          </p:cNvPr>
          <p:cNvSpPr txBox="1">
            <a:spLocks noChangeArrowheads="1"/>
          </p:cNvSpPr>
          <p:nvPr/>
        </p:nvSpPr>
        <p:spPr bwMode="auto">
          <a:xfrm>
            <a:off x="227657" y="1079314"/>
            <a:ext cx="3702205" cy="523220"/>
          </a:xfrm>
          <a:prstGeom prst="rect">
            <a:avLst/>
          </a:prstGeom>
          <a:noFill/>
          <a:ln w="9525">
            <a:noFill/>
            <a:miter lim="800000"/>
            <a:headEnd/>
            <a:tailEnd/>
          </a:ln>
        </p:spPr>
        <p:txBody>
          <a:bodyPr wrap="square">
            <a:spAutoFit/>
          </a:bodyPr>
          <a:lstStyle/>
          <a:p>
            <a:pPr eaLnBrk="1" hangingPunct="1"/>
            <a:r>
              <a:rPr lang="en-US" altLang="en-US" sz="2800" dirty="0">
                <a:latin typeface="Arial" pitchFamily="34" charset="0"/>
                <a:cs typeface="Arial" pitchFamily="34" charset="0"/>
              </a:rPr>
              <a:t>1</a:t>
            </a:r>
            <a:r>
              <a:rPr lang="en-US" altLang="en-US" sz="2800">
                <a:latin typeface="Arial" pitchFamily="34" charset="0"/>
                <a:cs typeface="Arial" pitchFamily="34" charset="0"/>
              </a:rPr>
              <a:t>. Nghe kể chuyện. </a:t>
            </a:r>
            <a:endParaRPr lang="en-US" altLang="en-US" sz="2800" dirty="0">
              <a:latin typeface="Arial" pitchFamily="34" charset="0"/>
              <a:cs typeface="Arial" pitchFamily="34" charset="0"/>
            </a:endParaRPr>
          </a:p>
        </p:txBody>
      </p:sp>
      <p:sp>
        <p:nvSpPr>
          <p:cNvPr id="2"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CẢM ƠN HỌA MI KỂ CHUYỆN LỚP 2 SÁCH KẾT NỐI TRI TH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40000"/>
          </a:blip>
          <a:stretch>
            <a:fillRect/>
          </a:stretch>
        </p:blipFill>
        <p:spPr>
          <a:xfrm>
            <a:off x="1986099" y="1602535"/>
            <a:ext cx="8310425" cy="5236416"/>
          </a:xfrm>
          <a:prstGeom prst="rect">
            <a:avLst/>
          </a:prstGeom>
        </p:spPr>
      </p:pic>
    </p:spTree>
    <p:extLst>
      <p:ext uri="{BB962C8B-B14F-4D97-AF65-F5344CB8AC3E}">
        <p14:creationId xmlns:p14="http://schemas.microsoft.com/office/powerpoint/2010/main" val="240948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4"/>
                </p:tgtEl>
              </p:cMediaNode>
            </p:video>
          </p:childTnLst>
        </p:cTn>
      </p:par>
    </p:tnLst>
    <p:bldLst>
      <p:bldP spid="6"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89DBC58D-7C85-470D-86FD-849CA7DBD99F}"/>
              </a:ext>
            </a:extLst>
          </p:cNvPr>
          <p:cNvSpPr txBox="1">
            <a:spLocks noChangeArrowheads="1"/>
          </p:cNvSpPr>
          <p:nvPr/>
        </p:nvSpPr>
        <p:spPr bwMode="auto">
          <a:xfrm>
            <a:off x="2250210" y="-67897"/>
            <a:ext cx="9314873" cy="954107"/>
          </a:xfrm>
          <a:prstGeom prst="rect">
            <a:avLst/>
          </a:prstGeom>
          <a:noFill/>
          <a:ln w="9525">
            <a:noFill/>
            <a:miter lim="800000"/>
            <a:headEnd/>
            <a:tailEnd/>
          </a:ln>
        </p:spPr>
        <p:txBody>
          <a:bodyPr>
            <a:spAutoFit/>
          </a:bodyPr>
          <a:lstStyle/>
          <a:p>
            <a:r>
              <a:rPr lang="en-US" altLang="en-US" sz="2800" u="sng" dirty="0" err="1">
                <a:latin typeface="Arial" pitchFamily="34" charset="0"/>
                <a:cs typeface="Arial" pitchFamily="34" charset="0"/>
              </a:rPr>
              <a:t>Nói</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và</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nghe</a:t>
            </a:r>
            <a:r>
              <a:rPr lang="en-US" altLang="en-US" sz="2800" dirty="0">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Cảm</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ơn</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họa</a:t>
            </a:r>
            <a:r>
              <a:rPr lang="en-US" altLang="en-US" sz="2800" dirty="0">
                <a:solidFill>
                  <a:srgbClr val="FF0000"/>
                </a:solidFill>
                <a:latin typeface="Arial" pitchFamily="34" charset="0"/>
                <a:cs typeface="Arial" pitchFamily="34" charset="0"/>
              </a:rPr>
              <a:t> mi</a:t>
            </a:r>
          </a:p>
          <a:p>
            <a:r>
              <a:rPr lang="en-US" altLang="en-US" sz="2800" dirty="0">
                <a:solidFill>
                  <a:srgbClr val="FF0000"/>
                </a:solidFill>
                <a:latin typeface="Arial" pitchFamily="34" charset="0"/>
                <a:cs typeface="Arial" pitchFamily="34" charset="0"/>
              </a:rPr>
              <a:t>				</a:t>
            </a:r>
            <a:r>
              <a:rPr lang="en-US" altLang="en-US" sz="2800" dirty="0">
                <a:latin typeface="Arial" pitchFamily="34" charset="0"/>
                <a:cs typeface="Arial" pitchFamily="34" charset="0"/>
              </a:rPr>
              <a:t>(Theo </a:t>
            </a:r>
            <a:r>
              <a:rPr lang="en-US" altLang="en-US" sz="2800" i="1" dirty="0" err="1">
                <a:latin typeface="Arial" pitchFamily="34" charset="0"/>
                <a:cs typeface="Arial" pitchFamily="34" charset="0"/>
              </a:rPr>
              <a:t>Truyện</a:t>
            </a:r>
            <a:r>
              <a:rPr lang="en-US" altLang="en-US" sz="2800" i="1" dirty="0">
                <a:latin typeface="Arial" pitchFamily="34" charset="0"/>
                <a:cs typeface="Arial" pitchFamily="34" charset="0"/>
              </a:rPr>
              <a:t> </a:t>
            </a:r>
            <a:r>
              <a:rPr lang="en-US" altLang="en-US" sz="2800" i="1" dirty="0" err="1">
                <a:latin typeface="Arial" pitchFamily="34" charset="0"/>
                <a:cs typeface="Arial" pitchFamily="34" charset="0"/>
              </a:rPr>
              <a:t>cổ</a:t>
            </a:r>
            <a:r>
              <a:rPr lang="en-US" altLang="en-US" sz="2800" i="1" dirty="0">
                <a:latin typeface="Arial" pitchFamily="34" charset="0"/>
                <a:cs typeface="Arial" pitchFamily="34" charset="0"/>
              </a:rPr>
              <a:t> An-</a:t>
            </a:r>
            <a:r>
              <a:rPr lang="en-US" altLang="en-US" sz="2800" i="1" dirty="0" err="1">
                <a:latin typeface="Arial" pitchFamily="34" charset="0"/>
                <a:cs typeface="Arial" pitchFamily="34" charset="0"/>
              </a:rPr>
              <a:t>đéc</a:t>
            </a:r>
            <a:r>
              <a:rPr lang="en-US" altLang="en-US" sz="2800" i="1" dirty="0">
                <a:latin typeface="Arial" pitchFamily="34" charset="0"/>
                <a:cs typeface="Arial" pitchFamily="34" charset="0"/>
              </a:rPr>
              <a:t>-xen</a:t>
            </a:r>
            <a:r>
              <a:rPr lang="en-US" altLang="en-US" sz="2800" dirty="0">
                <a:latin typeface="Arial" pitchFamily="34" charset="0"/>
                <a:cs typeface="Arial" pitchFamily="34" charset="0"/>
              </a:rPr>
              <a:t>)</a:t>
            </a:r>
          </a:p>
        </p:txBody>
      </p:sp>
      <p:sp>
        <p:nvSpPr>
          <p:cNvPr id="12" name="TextBox 11">
            <a:extLst>
              <a:ext uri="{FF2B5EF4-FFF2-40B4-BE49-F238E27FC236}">
                <a16:creationId xmlns:a16="http://schemas.microsoft.com/office/drawing/2014/main" id="{7933B2AB-5251-46E6-9549-D08F5E0AC6A7}"/>
              </a:ext>
            </a:extLst>
          </p:cNvPr>
          <p:cNvSpPr txBox="1">
            <a:spLocks noChangeArrowheads="1"/>
          </p:cNvSpPr>
          <p:nvPr/>
        </p:nvSpPr>
        <p:spPr bwMode="auto">
          <a:xfrm>
            <a:off x="227657" y="1079314"/>
            <a:ext cx="3702205" cy="523220"/>
          </a:xfrm>
          <a:prstGeom prst="rect">
            <a:avLst/>
          </a:prstGeom>
          <a:noFill/>
          <a:ln w="9525">
            <a:noFill/>
            <a:miter lim="800000"/>
            <a:headEnd/>
            <a:tailEnd/>
          </a:ln>
        </p:spPr>
        <p:txBody>
          <a:bodyPr wrap="square">
            <a:spAutoFit/>
          </a:bodyPr>
          <a:lstStyle/>
          <a:p>
            <a:pPr eaLnBrk="1" hangingPunct="1"/>
            <a:r>
              <a:rPr lang="en-US" altLang="en-US" sz="2800" dirty="0">
                <a:latin typeface="Arial" pitchFamily="34" charset="0"/>
                <a:cs typeface="Arial" pitchFamily="34" charset="0"/>
              </a:rPr>
              <a:t>1</a:t>
            </a:r>
            <a:r>
              <a:rPr lang="en-US" altLang="en-US" sz="2800">
                <a:latin typeface="Arial" pitchFamily="34" charset="0"/>
                <a:cs typeface="Arial" pitchFamily="34" charset="0"/>
              </a:rPr>
              <a:t>. Nghe kể chuyện. </a:t>
            </a:r>
            <a:endParaRPr lang="en-US" altLang="en-US" sz="2800" dirty="0">
              <a:latin typeface="Arial" pitchFamily="34" charset="0"/>
              <a:cs typeface="Arial"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0103" y="1694986"/>
            <a:ext cx="5961622" cy="5082925"/>
          </a:xfrm>
          <a:prstGeom prst="rect">
            <a:avLst/>
          </a:prstGeom>
        </p:spPr>
      </p:pic>
      <p:sp>
        <p:nvSpPr>
          <p:cNvPr id="13" name="TextBox 12">
            <a:extLst>
              <a:ext uri="{FF2B5EF4-FFF2-40B4-BE49-F238E27FC236}">
                <a16:creationId xmlns:a16="http://schemas.microsoft.com/office/drawing/2014/main" id="{3E9C0312-DE45-43F2-AE3A-D8AC8CB24698}"/>
              </a:ext>
            </a:extLst>
          </p:cNvPr>
          <p:cNvSpPr txBox="1">
            <a:spLocks noChangeArrowheads="1"/>
          </p:cNvSpPr>
          <p:nvPr/>
        </p:nvSpPr>
        <p:spPr bwMode="auto">
          <a:xfrm>
            <a:off x="26248" y="5288340"/>
            <a:ext cx="5924728" cy="15696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Ở vương quốc nọ có một vị vua rất giàu có. Nhưng điều khiến nhà vua tự hào nhất là ngài có con hoạ mi có tiếng hót trong như pha lê.</a:t>
            </a:r>
            <a:endParaRPr lang="en-US" sz="24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55654" y="1642440"/>
            <a:ext cx="6036345" cy="5096146"/>
          </a:xfrm>
          <a:prstGeom prst="rect">
            <a:avLst/>
          </a:prstGeom>
        </p:spPr>
      </p:pic>
      <p:sp>
        <p:nvSpPr>
          <p:cNvPr id="17" name="TextBox 16">
            <a:extLst>
              <a:ext uri="{FF2B5EF4-FFF2-40B4-BE49-F238E27FC236}">
                <a16:creationId xmlns:a16="http://schemas.microsoft.com/office/drawing/2014/main" id="{3E9C0312-DE45-43F2-AE3A-D8AC8CB24698}"/>
              </a:ext>
            </a:extLst>
          </p:cNvPr>
          <p:cNvSpPr txBox="1">
            <a:spLocks noChangeArrowheads="1"/>
          </p:cNvSpPr>
          <p:nvPr/>
        </p:nvSpPr>
        <p:spPr bwMode="auto">
          <a:xfrm>
            <a:off x="6211462" y="4936456"/>
            <a:ext cx="5980538" cy="193899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a:t>   </a:t>
            </a:r>
            <a:r>
              <a:rPr lang="vi-VN" sz="2400"/>
              <a:t>Một hôm, có người tặng nhà vua một con hoạ mi máy, mình dát kim cương lấp lánh. Nó có thể hót ba mươi lần liên tục.</a:t>
            </a:r>
            <a:r>
              <a:rPr lang="en-US" sz="2400"/>
              <a:t>K</a:t>
            </a:r>
            <a:r>
              <a:rPr lang="vi-VN" sz="2400"/>
              <a:t>hông ai còn để ý đến hoạ mi thật nữa. Hoạ mi thật buồn bã bay về chốn rừng xanh.</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81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A33BCFB-D822-488A-8BAD-E8A5D0DDF61B}"/>
              </a:ext>
            </a:extLst>
          </p:cNvPr>
          <p:cNvSpPr txBox="1">
            <a:spLocks/>
          </p:cNvSpPr>
          <p:nvPr/>
        </p:nvSpPr>
        <p:spPr>
          <a:xfrm>
            <a:off x="-1" y="17373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latin typeface="Arial-Rounded" panose="020B0604020202020204" pitchFamily="34" charset="0"/>
              <a:ea typeface="Arial-Rounded" panose="020B0604020202020204" pitchFamily="34" charset="0"/>
              <a:cs typeface="Arial-Rounded" panose="020B0604020202020204" pitchFamily="34" charset="0"/>
            </a:endParaRPr>
          </a:p>
        </p:txBody>
      </p:sp>
      <p:sp>
        <p:nvSpPr>
          <p:cNvPr id="2"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89DBC58D-7C85-470D-86FD-849CA7DBD99F}"/>
              </a:ext>
            </a:extLst>
          </p:cNvPr>
          <p:cNvSpPr txBox="1">
            <a:spLocks noChangeArrowheads="1"/>
          </p:cNvSpPr>
          <p:nvPr/>
        </p:nvSpPr>
        <p:spPr bwMode="auto">
          <a:xfrm>
            <a:off x="2250210" y="-67897"/>
            <a:ext cx="9314873" cy="954107"/>
          </a:xfrm>
          <a:prstGeom prst="rect">
            <a:avLst/>
          </a:prstGeom>
          <a:noFill/>
          <a:ln w="9525">
            <a:noFill/>
            <a:miter lim="800000"/>
            <a:headEnd/>
            <a:tailEnd/>
          </a:ln>
        </p:spPr>
        <p:txBody>
          <a:bodyPr>
            <a:spAutoFit/>
          </a:bodyPr>
          <a:lstStyle/>
          <a:p>
            <a:r>
              <a:rPr lang="en-US" altLang="en-US" sz="2800" u="sng" dirty="0" err="1">
                <a:latin typeface="Arial" pitchFamily="34" charset="0"/>
                <a:cs typeface="Arial" pitchFamily="34" charset="0"/>
              </a:rPr>
              <a:t>Nói</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và</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nghe</a:t>
            </a:r>
            <a:r>
              <a:rPr lang="en-US" altLang="en-US" sz="2800" dirty="0">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Cảm</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ơn</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họa</a:t>
            </a:r>
            <a:r>
              <a:rPr lang="en-US" altLang="en-US" sz="2800" dirty="0">
                <a:solidFill>
                  <a:srgbClr val="FF0000"/>
                </a:solidFill>
                <a:latin typeface="Arial" pitchFamily="34" charset="0"/>
                <a:cs typeface="Arial" pitchFamily="34" charset="0"/>
              </a:rPr>
              <a:t> mi</a:t>
            </a:r>
          </a:p>
          <a:p>
            <a:r>
              <a:rPr lang="en-US" altLang="en-US" sz="2800" dirty="0">
                <a:solidFill>
                  <a:srgbClr val="FF0000"/>
                </a:solidFill>
                <a:latin typeface="Arial" pitchFamily="34" charset="0"/>
                <a:cs typeface="Arial" pitchFamily="34" charset="0"/>
              </a:rPr>
              <a:t>				</a:t>
            </a:r>
            <a:r>
              <a:rPr lang="en-US" altLang="en-US" sz="2800" dirty="0">
                <a:latin typeface="Arial" pitchFamily="34" charset="0"/>
                <a:cs typeface="Arial" pitchFamily="34" charset="0"/>
              </a:rPr>
              <a:t>(Theo </a:t>
            </a:r>
            <a:r>
              <a:rPr lang="en-US" altLang="en-US" sz="2800" i="1" dirty="0" err="1">
                <a:latin typeface="Arial" pitchFamily="34" charset="0"/>
                <a:cs typeface="Arial" pitchFamily="34" charset="0"/>
              </a:rPr>
              <a:t>Truyện</a:t>
            </a:r>
            <a:r>
              <a:rPr lang="en-US" altLang="en-US" sz="2800" i="1" dirty="0">
                <a:latin typeface="Arial" pitchFamily="34" charset="0"/>
                <a:cs typeface="Arial" pitchFamily="34" charset="0"/>
              </a:rPr>
              <a:t> </a:t>
            </a:r>
            <a:r>
              <a:rPr lang="en-US" altLang="en-US" sz="2800" i="1" dirty="0" err="1">
                <a:latin typeface="Arial" pitchFamily="34" charset="0"/>
                <a:cs typeface="Arial" pitchFamily="34" charset="0"/>
              </a:rPr>
              <a:t>cổ</a:t>
            </a:r>
            <a:r>
              <a:rPr lang="en-US" altLang="en-US" sz="2800" i="1" dirty="0">
                <a:latin typeface="Arial" pitchFamily="34" charset="0"/>
                <a:cs typeface="Arial" pitchFamily="34" charset="0"/>
              </a:rPr>
              <a:t> An-</a:t>
            </a:r>
            <a:r>
              <a:rPr lang="en-US" altLang="en-US" sz="2800" i="1" dirty="0" err="1">
                <a:latin typeface="Arial" pitchFamily="34" charset="0"/>
                <a:cs typeface="Arial" pitchFamily="34" charset="0"/>
              </a:rPr>
              <a:t>đéc</a:t>
            </a:r>
            <a:r>
              <a:rPr lang="en-US" altLang="en-US" sz="2800" i="1" dirty="0">
                <a:latin typeface="Arial" pitchFamily="34" charset="0"/>
                <a:cs typeface="Arial" pitchFamily="34" charset="0"/>
              </a:rPr>
              <a:t>-xen</a:t>
            </a:r>
            <a:r>
              <a:rPr lang="en-US" altLang="en-US" sz="2800" dirty="0">
                <a:latin typeface="Arial" pitchFamily="34" charset="0"/>
                <a:cs typeface="Arial" pitchFamily="34" charset="0"/>
              </a:rPr>
              <a:t>)</a:t>
            </a:r>
          </a:p>
        </p:txBody>
      </p:sp>
      <p:sp>
        <p:nvSpPr>
          <p:cNvPr id="16" name="TextBox 15">
            <a:extLst>
              <a:ext uri="{FF2B5EF4-FFF2-40B4-BE49-F238E27FC236}">
                <a16:creationId xmlns:a16="http://schemas.microsoft.com/office/drawing/2014/main" id="{7933B2AB-5251-46E6-9549-D08F5E0AC6A7}"/>
              </a:ext>
            </a:extLst>
          </p:cNvPr>
          <p:cNvSpPr txBox="1">
            <a:spLocks noChangeArrowheads="1"/>
          </p:cNvSpPr>
          <p:nvPr/>
        </p:nvSpPr>
        <p:spPr bwMode="auto">
          <a:xfrm>
            <a:off x="227657" y="1079314"/>
            <a:ext cx="3702205" cy="523220"/>
          </a:xfrm>
          <a:prstGeom prst="rect">
            <a:avLst/>
          </a:prstGeom>
          <a:noFill/>
          <a:ln w="9525">
            <a:noFill/>
            <a:miter lim="800000"/>
            <a:headEnd/>
            <a:tailEnd/>
          </a:ln>
        </p:spPr>
        <p:txBody>
          <a:bodyPr wrap="square">
            <a:spAutoFit/>
          </a:bodyPr>
          <a:lstStyle/>
          <a:p>
            <a:pPr eaLnBrk="1" hangingPunct="1"/>
            <a:r>
              <a:rPr lang="en-US" altLang="en-US" sz="2800" dirty="0">
                <a:latin typeface="Arial" pitchFamily="34" charset="0"/>
                <a:cs typeface="Arial" pitchFamily="34" charset="0"/>
              </a:rPr>
              <a:t>1</a:t>
            </a:r>
            <a:r>
              <a:rPr lang="en-US" altLang="en-US" sz="2800">
                <a:latin typeface="Arial" pitchFamily="34" charset="0"/>
                <a:cs typeface="Arial" pitchFamily="34" charset="0"/>
              </a:rPr>
              <a:t>. Nghe kể chuyện. </a:t>
            </a:r>
            <a:endParaRPr lang="en-US" altLang="en-US" sz="2800" dirty="0">
              <a:latin typeface="Arial" pitchFamily="34" charset="0"/>
              <a:cs typeface="Arial"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4604" y="1701311"/>
            <a:ext cx="5731728" cy="5000574"/>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73856" y="1717291"/>
            <a:ext cx="6018143" cy="4984593"/>
          </a:xfrm>
          <a:prstGeom prst="rect">
            <a:avLst/>
          </a:prstGeom>
        </p:spPr>
      </p:pic>
      <p:sp>
        <p:nvSpPr>
          <p:cNvPr id="17" name="TextBox 16">
            <a:extLst>
              <a:ext uri="{FF2B5EF4-FFF2-40B4-BE49-F238E27FC236}">
                <a16:creationId xmlns:a16="http://schemas.microsoft.com/office/drawing/2014/main" id="{3E9C0312-DE45-43F2-AE3A-D8AC8CB24698}"/>
              </a:ext>
            </a:extLst>
          </p:cNvPr>
          <p:cNvSpPr txBox="1">
            <a:spLocks noChangeArrowheads="1"/>
          </p:cNvSpPr>
          <p:nvPr/>
        </p:nvSpPr>
        <p:spPr bwMode="auto">
          <a:xfrm>
            <a:off x="13647" y="4919006"/>
            <a:ext cx="5924728" cy="193899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a:t>   </a:t>
            </a:r>
            <a:r>
              <a:rPr lang="vi-VN" sz="2400"/>
              <a:t>Một ngày</a:t>
            </a:r>
            <a:r>
              <a:rPr lang="en-US" sz="2400"/>
              <a:t>, </a:t>
            </a:r>
            <a:r>
              <a:rPr lang="vi-VN" sz="2400"/>
              <a:t>chim máy đang hót bỗng có tiếng kêu đánh “cạch” trong bụng, rồi chim ngừng hót. Người thợ sửa chữa tháo tung chim máy ra để sửa. Tiếng chim máy bây giờ nghe rèn rẹt, rèn rẹt...</a:t>
            </a:r>
            <a:endParaRPr lang="en-US" sz="24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E9C0312-DE45-43F2-AE3A-D8AC8CB24698}"/>
              </a:ext>
            </a:extLst>
          </p:cNvPr>
          <p:cNvSpPr txBox="1">
            <a:spLocks noChangeArrowheads="1"/>
          </p:cNvSpPr>
          <p:nvPr/>
        </p:nvSpPr>
        <p:spPr bwMode="auto">
          <a:xfrm>
            <a:off x="6118301" y="5243734"/>
            <a:ext cx="6018144" cy="15696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a:t>  </a:t>
            </a:r>
            <a:r>
              <a:rPr lang="vi-VN" sz="2400"/>
              <a:t>Vài năm sau, nhà vua lâm bệnh, khó qua khỏi. Con chim bé nhỏ nghe tin nhà vua ốm nặng đã bay về... Tiếng hoạ mi hót đầy xúc cảm khiến nhà vua tỉnh lại</a:t>
            </a:r>
            <a:r>
              <a:rPr lang="en-US" sz="2400"/>
              <a:t>.</a:t>
            </a:r>
            <a:endParaRPr lang="vi-VN" sz="2400"/>
          </a:p>
        </p:txBody>
      </p:sp>
    </p:spTree>
    <p:extLst>
      <p:ext uri="{BB962C8B-B14F-4D97-AF65-F5344CB8AC3E}">
        <p14:creationId xmlns:p14="http://schemas.microsoft.com/office/powerpoint/2010/main" val="3194118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933B2AB-5251-46E6-9549-D08F5E0AC6A7}"/>
              </a:ext>
            </a:extLst>
          </p:cNvPr>
          <p:cNvSpPr txBox="1">
            <a:spLocks noChangeArrowheads="1"/>
          </p:cNvSpPr>
          <p:nvPr/>
        </p:nvSpPr>
        <p:spPr bwMode="auto">
          <a:xfrm>
            <a:off x="276770" y="1381510"/>
            <a:ext cx="10579966" cy="523220"/>
          </a:xfrm>
          <a:prstGeom prst="rect">
            <a:avLst/>
          </a:prstGeom>
          <a:noFill/>
          <a:ln w="9525">
            <a:noFill/>
            <a:miter lim="800000"/>
            <a:headEnd/>
            <a:tailEnd/>
          </a:ln>
        </p:spPr>
        <p:txBody>
          <a:bodyPr wrap="square">
            <a:spAutoFit/>
          </a:bodyPr>
          <a:lstStyle/>
          <a:p>
            <a:pPr eaLnBrk="1" hangingPunct="1"/>
            <a:r>
              <a:rPr lang="en-US" altLang="en-US" sz="2800" dirty="0">
                <a:latin typeface="Arial" pitchFamily="34" charset="0"/>
                <a:cs typeface="Arial" pitchFamily="34" charset="0"/>
              </a:rPr>
              <a:t>2. </a:t>
            </a:r>
            <a:r>
              <a:rPr lang="en-US" altLang="en-US" sz="2800" dirty="0" err="1">
                <a:latin typeface="Arial" pitchFamily="34" charset="0"/>
                <a:cs typeface="Arial" pitchFamily="34" charset="0"/>
              </a:rPr>
              <a:t>Kể</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lại</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từng</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đoạn</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của</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câu</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chuyện</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theo</a:t>
            </a:r>
            <a:r>
              <a:rPr lang="en-US" altLang="en-US" sz="2800" dirty="0">
                <a:latin typeface="Arial" pitchFamily="34" charset="0"/>
                <a:cs typeface="Arial" pitchFamily="34" charset="0"/>
              </a:rPr>
              <a:t> </a:t>
            </a:r>
            <a:r>
              <a:rPr lang="en-US" altLang="en-US" sz="2800" dirty="0" err="1">
                <a:latin typeface="Arial" pitchFamily="34" charset="0"/>
                <a:cs typeface="Arial" pitchFamily="34" charset="0"/>
              </a:rPr>
              <a:t>tranh</a:t>
            </a:r>
            <a:r>
              <a:rPr lang="en-US" altLang="en-US" sz="2800" dirty="0">
                <a:latin typeface="Arial" pitchFamily="34" charset="0"/>
                <a:cs typeface="Arial" pitchFamily="34" charset="0"/>
              </a:rPr>
              <a:t>. </a:t>
            </a:r>
          </a:p>
        </p:txBody>
      </p:sp>
      <p:sp>
        <p:nvSpPr>
          <p:cNvPr id="15" name="TextBox 14">
            <a:extLst>
              <a:ext uri="{FF2B5EF4-FFF2-40B4-BE49-F238E27FC236}">
                <a16:creationId xmlns:a16="http://schemas.microsoft.com/office/drawing/2014/main" id="{99F8070C-A80C-4635-B1EC-E9325C898A48}"/>
              </a:ext>
            </a:extLst>
          </p:cNvPr>
          <p:cNvSpPr txBox="1">
            <a:spLocks noChangeArrowheads="1"/>
          </p:cNvSpPr>
          <p:nvPr/>
        </p:nvSpPr>
        <p:spPr bwMode="auto">
          <a:xfrm>
            <a:off x="2250210" y="-67897"/>
            <a:ext cx="9314873" cy="954107"/>
          </a:xfrm>
          <a:prstGeom prst="rect">
            <a:avLst/>
          </a:prstGeom>
          <a:noFill/>
          <a:ln w="9525">
            <a:noFill/>
            <a:miter lim="800000"/>
            <a:headEnd/>
            <a:tailEnd/>
          </a:ln>
        </p:spPr>
        <p:txBody>
          <a:bodyPr>
            <a:spAutoFit/>
          </a:bodyPr>
          <a:lstStyle/>
          <a:p>
            <a:r>
              <a:rPr lang="en-US" altLang="en-US" sz="2800" u="sng" dirty="0" err="1">
                <a:latin typeface="Arial" pitchFamily="34" charset="0"/>
                <a:cs typeface="Arial" pitchFamily="34" charset="0"/>
              </a:rPr>
              <a:t>Nói</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và</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nghe</a:t>
            </a:r>
            <a:r>
              <a:rPr lang="en-US" altLang="en-US" sz="2800" dirty="0">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Cảm</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ơn</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họa</a:t>
            </a:r>
            <a:r>
              <a:rPr lang="en-US" altLang="en-US" sz="2800" dirty="0">
                <a:solidFill>
                  <a:srgbClr val="FF0000"/>
                </a:solidFill>
                <a:latin typeface="Arial" pitchFamily="34" charset="0"/>
                <a:cs typeface="Arial" pitchFamily="34" charset="0"/>
              </a:rPr>
              <a:t> mi</a:t>
            </a:r>
          </a:p>
          <a:p>
            <a:r>
              <a:rPr lang="en-US" altLang="en-US" sz="2800" dirty="0">
                <a:solidFill>
                  <a:srgbClr val="FF0000"/>
                </a:solidFill>
                <a:latin typeface="Arial" pitchFamily="34" charset="0"/>
                <a:cs typeface="Arial" pitchFamily="34" charset="0"/>
              </a:rPr>
              <a:t>				</a:t>
            </a:r>
            <a:r>
              <a:rPr lang="en-US" altLang="en-US" sz="2800" dirty="0">
                <a:latin typeface="Arial" pitchFamily="34" charset="0"/>
                <a:cs typeface="Arial" pitchFamily="34" charset="0"/>
              </a:rPr>
              <a:t>(Theo </a:t>
            </a:r>
            <a:r>
              <a:rPr lang="en-US" altLang="en-US" sz="2800" i="1" dirty="0" err="1">
                <a:latin typeface="Arial" pitchFamily="34" charset="0"/>
                <a:cs typeface="Arial" pitchFamily="34" charset="0"/>
              </a:rPr>
              <a:t>Truyện</a:t>
            </a:r>
            <a:r>
              <a:rPr lang="en-US" altLang="en-US" sz="2800" i="1" dirty="0">
                <a:latin typeface="Arial" pitchFamily="34" charset="0"/>
                <a:cs typeface="Arial" pitchFamily="34" charset="0"/>
              </a:rPr>
              <a:t> </a:t>
            </a:r>
            <a:r>
              <a:rPr lang="en-US" altLang="en-US" sz="2800" i="1" dirty="0" err="1">
                <a:latin typeface="Arial" pitchFamily="34" charset="0"/>
                <a:cs typeface="Arial" pitchFamily="34" charset="0"/>
              </a:rPr>
              <a:t>cổ</a:t>
            </a:r>
            <a:r>
              <a:rPr lang="en-US" altLang="en-US" sz="2800" i="1" dirty="0">
                <a:latin typeface="Arial" pitchFamily="34" charset="0"/>
                <a:cs typeface="Arial" pitchFamily="34" charset="0"/>
              </a:rPr>
              <a:t> An-</a:t>
            </a:r>
            <a:r>
              <a:rPr lang="en-US" altLang="en-US" sz="2800" i="1" dirty="0" err="1">
                <a:latin typeface="Arial" pitchFamily="34" charset="0"/>
                <a:cs typeface="Arial" pitchFamily="34" charset="0"/>
              </a:rPr>
              <a:t>đéc</a:t>
            </a:r>
            <a:r>
              <a:rPr lang="en-US" altLang="en-US" sz="2800" i="1" dirty="0">
                <a:latin typeface="Arial" pitchFamily="34" charset="0"/>
                <a:cs typeface="Arial" pitchFamily="34" charset="0"/>
              </a:rPr>
              <a:t>-xen</a:t>
            </a:r>
            <a:r>
              <a:rPr lang="en-US" altLang="en-US" sz="2800" dirty="0">
                <a:latin typeface="Arial" pitchFamily="34" charset="0"/>
                <a:cs typeface="Arial" pitchFamily="34" charset="0"/>
              </a:rPr>
              <a: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7458"/>
          <a:stretch/>
        </p:blipFill>
        <p:spPr>
          <a:xfrm>
            <a:off x="-1" y="2052506"/>
            <a:ext cx="3070747" cy="189925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8117"/>
          <a:stretch/>
        </p:blipFill>
        <p:spPr>
          <a:xfrm>
            <a:off x="3033617" y="2579528"/>
            <a:ext cx="2875864" cy="174526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29093"/>
          <a:stretch/>
        </p:blipFill>
        <p:spPr>
          <a:xfrm>
            <a:off x="5909481" y="3194338"/>
            <a:ext cx="3033618" cy="187665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4286" b="28994"/>
          <a:stretch/>
        </p:blipFill>
        <p:spPr>
          <a:xfrm>
            <a:off x="8929451" y="3780429"/>
            <a:ext cx="3266648" cy="2007207"/>
          </a:xfrm>
          <a:prstGeom prst="rect">
            <a:avLst/>
          </a:prstGeom>
        </p:spPr>
      </p:pic>
    </p:spTree>
    <p:extLst>
      <p:ext uri="{BB962C8B-B14F-4D97-AF65-F5344CB8AC3E}">
        <p14:creationId xmlns:p14="http://schemas.microsoft.com/office/powerpoint/2010/main" val="49582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4AE160-F381-4AD7-AF85-0559D39AA579}"/>
              </a:ext>
            </a:extLst>
          </p:cNvPr>
          <p:cNvSpPr txBox="1"/>
          <p:nvPr/>
        </p:nvSpPr>
        <p:spPr>
          <a:xfrm>
            <a:off x="1315682" y="1317098"/>
            <a:ext cx="10675755" cy="954107"/>
          </a:xfrm>
          <a:prstGeom prst="rect">
            <a:avLst/>
          </a:prstGeom>
          <a:noFill/>
        </p:spPr>
        <p:txBody>
          <a:bodyPr wrap="square">
            <a:spAutoFit/>
          </a:bodyPr>
          <a:lstStyle/>
          <a:p>
            <a:r>
              <a:rPr lang="vi-VN" sz="2800" b="1">
                <a:latin typeface="Arial" panose="020B0604020202020204" pitchFamily="34" charset="0"/>
                <a:cs typeface="Arial" panose="020B0604020202020204" pitchFamily="34" charset="0"/>
              </a:rPr>
              <a:t>Đóng vai chim họa mi, kể cho người thân các sự việc trong câu chuyện trên.</a:t>
            </a:r>
            <a:r>
              <a:rPr lang="vi-VN" sz="2800">
                <a:latin typeface="Arial" panose="020B0604020202020204" pitchFamily="34" charset="0"/>
                <a:cs typeface="Arial" panose="020B0604020202020204" pitchFamily="34" charset="0"/>
              </a:rPr>
              <a:t> </a:t>
            </a:r>
            <a:endParaRPr lang="vi-VN" sz="2800" i="0" dirty="0">
              <a:solidFill>
                <a:srgbClr val="000000"/>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B0810E4-3BF0-4ECA-917A-A312A48D20C7}"/>
              </a:ext>
            </a:extLst>
          </p:cNvPr>
          <p:cNvSpPr txBox="1">
            <a:spLocks noChangeArrowheads="1"/>
          </p:cNvSpPr>
          <p:nvPr/>
        </p:nvSpPr>
        <p:spPr bwMode="auto">
          <a:xfrm>
            <a:off x="2250210" y="-67897"/>
            <a:ext cx="9314873" cy="954107"/>
          </a:xfrm>
          <a:prstGeom prst="rect">
            <a:avLst/>
          </a:prstGeom>
          <a:noFill/>
          <a:ln w="9525">
            <a:noFill/>
            <a:miter lim="800000"/>
            <a:headEnd/>
            <a:tailEnd/>
          </a:ln>
        </p:spPr>
        <p:txBody>
          <a:bodyPr>
            <a:spAutoFit/>
          </a:bodyPr>
          <a:lstStyle/>
          <a:p>
            <a:r>
              <a:rPr lang="en-US" altLang="en-US" sz="2800" u="sng" dirty="0" err="1">
                <a:latin typeface="Arial" pitchFamily="34" charset="0"/>
                <a:cs typeface="Arial" pitchFamily="34" charset="0"/>
              </a:rPr>
              <a:t>Nói</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và</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nghe</a:t>
            </a:r>
            <a:r>
              <a:rPr lang="en-US" altLang="en-US" sz="2800" dirty="0">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Cảm</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ơn</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họa</a:t>
            </a:r>
            <a:r>
              <a:rPr lang="en-US" altLang="en-US" sz="2800" dirty="0">
                <a:solidFill>
                  <a:srgbClr val="FF0000"/>
                </a:solidFill>
                <a:latin typeface="Arial" pitchFamily="34" charset="0"/>
                <a:cs typeface="Arial" pitchFamily="34" charset="0"/>
              </a:rPr>
              <a:t> mi</a:t>
            </a:r>
          </a:p>
          <a:p>
            <a:r>
              <a:rPr lang="en-US" altLang="en-US" sz="2800" dirty="0">
                <a:solidFill>
                  <a:srgbClr val="FF0000"/>
                </a:solidFill>
                <a:latin typeface="Arial" pitchFamily="34" charset="0"/>
                <a:cs typeface="Arial" pitchFamily="34" charset="0"/>
              </a:rPr>
              <a:t>				</a:t>
            </a:r>
            <a:r>
              <a:rPr lang="en-US" altLang="en-US" sz="2800" dirty="0">
                <a:latin typeface="Arial" pitchFamily="34" charset="0"/>
                <a:cs typeface="Arial" pitchFamily="34" charset="0"/>
              </a:rPr>
              <a:t>(Theo </a:t>
            </a:r>
            <a:r>
              <a:rPr lang="en-US" altLang="en-US" sz="2800" i="1" dirty="0" err="1">
                <a:latin typeface="Arial" pitchFamily="34" charset="0"/>
                <a:cs typeface="Arial" pitchFamily="34" charset="0"/>
              </a:rPr>
              <a:t>Truyện</a:t>
            </a:r>
            <a:r>
              <a:rPr lang="en-US" altLang="en-US" sz="2800" i="1" dirty="0">
                <a:latin typeface="Arial" pitchFamily="34" charset="0"/>
                <a:cs typeface="Arial" pitchFamily="34" charset="0"/>
              </a:rPr>
              <a:t> </a:t>
            </a:r>
            <a:r>
              <a:rPr lang="en-US" altLang="en-US" sz="2800" i="1" dirty="0" err="1">
                <a:latin typeface="Arial" pitchFamily="34" charset="0"/>
                <a:cs typeface="Arial" pitchFamily="34" charset="0"/>
              </a:rPr>
              <a:t>cổ</a:t>
            </a:r>
            <a:r>
              <a:rPr lang="en-US" altLang="en-US" sz="2800" i="1" dirty="0">
                <a:latin typeface="Arial" pitchFamily="34" charset="0"/>
                <a:cs typeface="Arial" pitchFamily="34" charset="0"/>
              </a:rPr>
              <a:t> An-</a:t>
            </a:r>
            <a:r>
              <a:rPr lang="en-US" altLang="en-US" sz="2800" i="1" dirty="0" err="1">
                <a:latin typeface="Arial" pitchFamily="34" charset="0"/>
                <a:cs typeface="Arial" pitchFamily="34" charset="0"/>
              </a:rPr>
              <a:t>đéc</a:t>
            </a:r>
            <a:r>
              <a:rPr lang="en-US" altLang="en-US" sz="2800" i="1" dirty="0">
                <a:latin typeface="Arial" pitchFamily="34" charset="0"/>
                <a:cs typeface="Arial" pitchFamily="34" charset="0"/>
              </a:rPr>
              <a:t>-xen</a:t>
            </a:r>
            <a:r>
              <a:rPr lang="en-US" altLang="en-US" sz="2800" dirty="0">
                <a:latin typeface="Arial" pitchFamily="34" charset="0"/>
                <a:cs typeface="Arial" pitchFamily="34"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59" y="1194238"/>
            <a:ext cx="1070517" cy="750466"/>
          </a:xfrm>
          <a:prstGeom prst="rect">
            <a:avLst/>
          </a:prstGeom>
        </p:spPr>
      </p:pic>
      <p:sp>
        <p:nvSpPr>
          <p:cNvPr id="5" name="Rectangle 4"/>
          <p:cNvSpPr/>
          <p:nvPr/>
        </p:nvSpPr>
        <p:spPr>
          <a:xfrm>
            <a:off x="178260" y="2494897"/>
            <a:ext cx="12013740" cy="3970318"/>
          </a:xfrm>
          <a:prstGeom prst="rect">
            <a:avLst/>
          </a:prstGeom>
        </p:spPr>
        <p:txBody>
          <a:bodyPr wrap="square">
            <a:spAutoFit/>
          </a:bodyPr>
          <a:lstStyle/>
          <a:p>
            <a:pPr marL="457200" indent="-457200">
              <a:buFont typeface="Arial" panose="020B0604020202020204" pitchFamily="34" charset="0"/>
              <a:buChar char="•"/>
            </a:pPr>
            <a:r>
              <a:rPr lang="vi-VN" sz="2800" b="1">
                <a:solidFill>
                  <a:srgbClr val="000000"/>
                </a:solidFill>
                <a:cs typeface="Arial" panose="020B0604020202020204" pitchFamily="34" charset="0"/>
              </a:rPr>
              <a:t>Chú ý </a:t>
            </a:r>
            <a:r>
              <a:rPr lang="en-US" sz="2800" b="1">
                <a:solidFill>
                  <a:srgbClr val="000000"/>
                </a:solidFill>
                <a:latin typeface="Arial" panose="020B0604020202020204" pitchFamily="34" charset="0"/>
                <a:cs typeface="Arial" panose="020B0604020202020204" pitchFamily="34" charset="0"/>
              </a:rPr>
              <a:t>ngôi kể: xưng là tôi / tớ / mình.</a:t>
            </a:r>
          </a:p>
          <a:p>
            <a:pPr marL="457200" indent="-457200">
              <a:buFont typeface="Arial" panose="020B0604020202020204" pitchFamily="34" charset="0"/>
              <a:buChar char="•"/>
            </a:pPr>
            <a:r>
              <a:rPr lang="vi-VN" sz="2800" b="1">
                <a:solidFill>
                  <a:srgbClr val="000000"/>
                </a:solidFill>
                <a:latin typeface="Arial" panose="020B0604020202020204" pitchFamily="34" charset="0"/>
                <a:cs typeface="Arial" panose="020B0604020202020204" pitchFamily="34" charset="0"/>
              </a:rPr>
              <a:t>Chú ý các sự việc trong câu chuyện:</a:t>
            </a:r>
          </a:p>
          <a:p>
            <a:r>
              <a:rPr lang="vi-VN" sz="2800">
                <a:solidFill>
                  <a:srgbClr val="000000"/>
                </a:solidFill>
                <a:latin typeface="Arial" panose="020B0604020202020204" pitchFamily="34" charset="0"/>
                <a:cs typeface="Arial" panose="020B0604020202020204" pitchFamily="34" charset="0"/>
              </a:rPr>
              <a:t>- Chim họa mi có tiếng hót trong trẻo khiến nhà vua rất yêu quý và tự hào</a:t>
            </a:r>
            <a:r>
              <a:rPr lang="en-US" sz="2800">
                <a:solidFill>
                  <a:srgbClr val="000000"/>
                </a:solidFill>
                <a:latin typeface="Arial" panose="020B0604020202020204" pitchFamily="34" charset="0"/>
                <a:cs typeface="Arial" panose="020B0604020202020204" pitchFamily="34" charset="0"/>
              </a:rPr>
              <a:t>.</a:t>
            </a:r>
            <a:endParaRPr lang="vi-VN" sz="2800">
              <a:solidFill>
                <a:srgbClr val="000000"/>
              </a:solidFill>
              <a:latin typeface="Arial" panose="020B0604020202020204" pitchFamily="34" charset="0"/>
              <a:cs typeface="Arial" panose="020B0604020202020204" pitchFamily="34" charset="0"/>
            </a:endParaRPr>
          </a:p>
          <a:p>
            <a:r>
              <a:rPr lang="vi-VN" sz="2800">
                <a:solidFill>
                  <a:srgbClr val="000000"/>
                </a:solidFill>
                <a:latin typeface="Arial" panose="020B0604020202020204" pitchFamily="34" charset="0"/>
                <a:cs typeface="Arial" panose="020B0604020202020204" pitchFamily="34" charset="0"/>
              </a:rPr>
              <a:t>- Chú chim máy xuất hiện khiến </a:t>
            </a:r>
            <a:r>
              <a:rPr lang="en-US" sz="2800">
                <a:solidFill>
                  <a:srgbClr val="000000"/>
                </a:solidFill>
                <a:latin typeface="Arial" panose="020B0604020202020204" pitchFamily="34" charset="0"/>
                <a:cs typeface="Arial" panose="020B0604020202020204" pitchFamily="34" charset="0"/>
              </a:rPr>
              <a:t>mọi</a:t>
            </a:r>
            <a:r>
              <a:rPr lang="vi-VN" sz="2800">
                <a:solidFill>
                  <a:srgbClr val="000000"/>
                </a:solidFill>
                <a:latin typeface="Arial" panose="020B0604020202020204" pitchFamily="34" charset="0"/>
                <a:cs typeface="Arial" panose="020B0604020202020204" pitchFamily="34" charset="0"/>
              </a:rPr>
              <a:t> người lãng quên họa mi</a:t>
            </a:r>
            <a:r>
              <a:rPr lang="en-US" sz="2800">
                <a:solidFill>
                  <a:srgbClr val="000000"/>
                </a:solidFill>
                <a:latin typeface="Arial" panose="020B0604020202020204" pitchFamily="34" charset="0"/>
                <a:cs typeface="Arial" panose="020B0604020202020204" pitchFamily="34" charset="0"/>
              </a:rPr>
              <a:t>.</a:t>
            </a:r>
            <a:endParaRPr lang="vi-VN" sz="2800">
              <a:solidFill>
                <a:srgbClr val="000000"/>
              </a:solidFill>
              <a:latin typeface="Arial" panose="020B0604020202020204" pitchFamily="34" charset="0"/>
              <a:cs typeface="Arial" panose="020B0604020202020204" pitchFamily="34" charset="0"/>
            </a:endParaRPr>
          </a:p>
          <a:p>
            <a:r>
              <a:rPr lang="vi-VN" sz="2800">
                <a:solidFill>
                  <a:srgbClr val="000000"/>
                </a:solidFill>
                <a:latin typeface="Arial" panose="020B0604020202020204" pitchFamily="34" charset="0"/>
                <a:cs typeface="Arial" panose="020B0604020202020204" pitchFamily="34" charset="0"/>
              </a:rPr>
              <a:t>- Họa mi buồn bã quay về rừng xanh</a:t>
            </a:r>
            <a:r>
              <a:rPr lang="en-US" sz="2800">
                <a:solidFill>
                  <a:srgbClr val="000000"/>
                </a:solidFill>
                <a:latin typeface="Arial" panose="020B0604020202020204" pitchFamily="34" charset="0"/>
                <a:cs typeface="Arial" panose="020B0604020202020204" pitchFamily="34" charset="0"/>
              </a:rPr>
              <a:t>.</a:t>
            </a:r>
            <a:endParaRPr lang="vi-VN" sz="2800">
              <a:solidFill>
                <a:srgbClr val="000000"/>
              </a:solidFill>
              <a:latin typeface="Arial" panose="020B0604020202020204" pitchFamily="34" charset="0"/>
              <a:cs typeface="Arial" panose="020B0604020202020204" pitchFamily="34" charset="0"/>
            </a:endParaRPr>
          </a:p>
          <a:p>
            <a:r>
              <a:rPr lang="vi-VN" sz="2800">
                <a:solidFill>
                  <a:srgbClr val="000000"/>
                </a:solidFill>
                <a:latin typeface="Arial" panose="020B0604020202020204" pitchFamily="34" charset="0"/>
                <a:cs typeface="Arial" panose="020B0604020202020204" pitchFamily="34" charset="0"/>
              </a:rPr>
              <a:t>- Chim máy hỏng</a:t>
            </a:r>
            <a:r>
              <a:rPr lang="en-US" sz="2800">
                <a:solidFill>
                  <a:srgbClr val="000000"/>
                </a:solidFill>
                <a:latin typeface="Arial" panose="020B0604020202020204" pitchFamily="34" charset="0"/>
                <a:cs typeface="Arial" panose="020B0604020202020204" pitchFamily="34" charset="0"/>
              </a:rPr>
              <a:t>.</a:t>
            </a:r>
            <a:endParaRPr lang="vi-VN" sz="2800">
              <a:solidFill>
                <a:srgbClr val="000000"/>
              </a:solidFill>
              <a:latin typeface="Arial" panose="020B0604020202020204" pitchFamily="34" charset="0"/>
              <a:cs typeface="Arial" panose="020B0604020202020204" pitchFamily="34" charset="0"/>
            </a:endParaRPr>
          </a:p>
          <a:p>
            <a:r>
              <a:rPr lang="vi-VN" sz="2800">
                <a:solidFill>
                  <a:srgbClr val="000000"/>
                </a:solidFill>
                <a:latin typeface="Arial" panose="020B0604020202020204" pitchFamily="34" charset="0"/>
                <a:cs typeface="Arial" panose="020B0604020202020204" pitchFamily="34" charset="0"/>
              </a:rPr>
              <a:t>- Vua lâm bệnh n</a:t>
            </a:r>
            <a:r>
              <a:rPr lang="en-US" sz="2800">
                <a:solidFill>
                  <a:srgbClr val="000000"/>
                </a:solidFill>
                <a:latin typeface="Arial" panose="020B0604020202020204" pitchFamily="34" charset="0"/>
                <a:cs typeface="Arial" panose="020B0604020202020204" pitchFamily="34" charset="0"/>
              </a:rPr>
              <a:t>ặ</a:t>
            </a:r>
            <a:r>
              <a:rPr lang="vi-VN" sz="2800">
                <a:solidFill>
                  <a:srgbClr val="000000"/>
                </a:solidFill>
                <a:latin typeface="Arial" panose="020B0604020202020204" pitchFamily="34" charset="0"/>
                <a:cs typeface="Arial" panose="020B0604020202020204" pitchFamily="34" charset="0"/>
              </a:rPr>
              <a:t>ng</a:t>
            </a:r>
            <a:r>
              <a:rPr lang="en-US" sz="2800">
                <a:solidFill>
                  <a:srgbClr val="000000"/>
                </a:solidFill>
                <a:latin typeface="Arial" panose="020B0604020202020204" pitchFamily="34" charset="0"/>
                <a:cs typeface="Arial" panose="020B0604020202020204" pitchFamily="34" charset="0"/>
              </a:rPr>
              <a:t>.</a:t>
            </a:r>
            <a:endParaRPr lang="vi-VN" sz="2800">
              <a:solidFill>
                <a:srgbClr val="000000"/>
              </a:solidFill>
              <a:latin typeface="Arial" panose="020B0604020202020204" pitchFamily="34" charset="0"/>
              <a:cs typeface="Arial" panose="020B0604020202020204" pitchFamily="34" charset="0"/>
            </a:endParaRPr>
          </a:p>
          <a:p>
            <a:r>
              <a:rPr lang="vi-VN" sz="2800">
                <a:solidFill>
                  <a:srgbClr val="000000"/>
                </a:solidFill>
                <a:latin typeface="Arial" panose="020B0604020202020204" pitchFamily="34" charset="0"/>
                <a:cs typeface="Arial" panose="020B0604020202020204" pitchFamily="34" charset="0"/>
              </a:rPr>
              <a:t>- Họa mi từ rừng xanh quay về hoàng cung hót cho vua nghe</a:t>
            </a:r>
            <a:r>
              <a:rPr lang="en-US" sz="2800">
                <a:solidFill>
                  <a:srgbClr val="000000"/>
                </a:solidFill>
                <a:latin typeface="Arial" panose="020B0604020202020204" pitchFamily="34" charset="0"/>
                <a:cs typeface="Arial" panose="020B0604020202020204" pitchFamily="34" charset="0"/>
              </a:rPr>
              <a:t>.</a:t>
            </a:r>
            <a:endParaRPr lang="vi-VN" sz="2800">
              <a:solidFill>
                <a:srgbClr val="000000"/>
              </a:solidFill>
              <a:latin typeface="Arial" panose="020B0604020202020204" pitchFamily="34" charset="0"/>
              <a:cs typeface="Arial" panose="020B0604020202020204" pitchFamily="34" charset="0"/>
            </a:endParaRPr>
          </a:p>
          <a:p>
            <a:r>
              <a:rPr lang="vi-VN" sz="2800">
                <a:solidFill>
                  <a:srgbClr val="000000"/>
                </a:solidFill>
                <a:latin typeface="Arial" panose="020B0604020202020204" pitchFamily="34" charset="0"/>
                <a:cs typeface="Arial" panose="020B0604020202020204" pitchFamily="34" charset="0"/>
              </a:rPr>
              <a:t>- Vua khỏi bệnh</a:t>
            </a:r>
            <a:r>
              <a:rPr lang="en-US" sz="2800">
                <a:solidFill>
                  <a:srgbClr val="000000"/>
                </a:solidFill>
                <a:latin typeface="Arial" panose="020B0604020202020204" pitchFamily="34" charset="0"/>
                <a:cs typeface="Arial" panose="020B0604020202020204" pitchFamily="34" charset="0"/>
              </a:rPr>
              <a:t>.</a:t>
            </a:r>
            <a:endParaRPr lang="vi-VN" sz="2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29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5507DA62-AC0D-4E5D-A2C7-72D40CF01BA9}"/>
              </a:ext>
            </a:extLst>
          </p:cNvPr>
          <p:cNvSpPr txBox="1"/>
          <p:nvPr/>
        </p:nvSpPr>
        <p:spPr>
          <a:xfrm>
            <a:off x="1383176" y="1085568"/>
            <a:ext cx="6528392" cy="523220"/>
          </a:xfrm>
          <a:prstGeom prst="rect">
            <a:avLst/>
          </a:prstGeom>
          <a:noFill/>
        </p:spPr>
        <p:txBody>
          <a:bodyPr wrap="square" rtlCol="0">
            <a:spAutoFit/>
          </a:bodyPr>
          <a:lstStyle/>
          <a:p>
            <a:r>
              <a:rPr lang="en-US" sz="2800">
                <a:latin typeface="Arial" pitchFamily="34" charset="0"/>
                <a:cs typeface="Arial" pitchFamily="34" charset="0"/>
              </a:rPr>
              <a:t>Nói về một loài chim mà em biết.</a:t>
            </a:r>
            <a:endParaRPr lang="en-US" sz="2800" dirty="0">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3" y="931578"/>
            <a:ext cx="1154587" cy="67721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9294" y="1247622"/>
            <a:ext cx="5032706" cy="5085062"/>
          </a:xfrm>
          <a:prstGeom prst="rect">
            <a:avLst/>
          </a:prstGeom>
        </p:spPr>
      </p:pic>
      <p:sp>
        <p:nvSpPr>
          <p:cNvPr id="12" name="Text Box 5">
            <a:extLst>
              <a:ext uri="{FF2B5EF4-FFF2-40B4-BE49-F238E27FC236}">
                <a16:creationId xmlns:a16="http://schemas.microsoft.com/office/drawing/2014/main" id="{5507DA62-AC0D-4E5D-A2C7-72D40CF01BA9}"/>
              </a:ext>
            </a:extLst>
          </p:cNvPr>
          <p:cNvSpPr txBox="1"/>
          <p:nvPr/>
        </p:nvSpPr>
        <p:spPr>
          <a:xfrm>
            <a:off x="133917" y="1916996"/>
            <a:ext cx="6528392" cy="523220"/>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rgbClr val="000000"/>
                </a:solidFill>
                <a:latin typeface="OpenSans"/>
              </a:rPr>
              <a:t>Tên của loài chim đó là gì?</a:t>
            </a:r>
            <a:endParaRPr lang="en-US" sz="2800"/>
          </a:p>
        </p:txBody>
      </p:sp>
      <p:sp>
        <p:nvSpPr>
          <p:cNvPr id="13" name="Text Box 5">
            <a:extLst>
              <a:ext uri="{FF2B5EF4-FFF2-40B4-BE49-F238E27FC236}">
                <a16:creationId xmlns:a16="http://schemas.microsoft.com/office/drawing/2014/main" id="{5507DA62-AC0D-4E5D-A2C7-72D40CF01BA9}"/>
              </a:ext>
            </a:extLst>
          </p:cNvPr>
          <p:cNvSpPr txBox="1"/>
          <p:nvPr/>
        </p:nvSpPr>
        <p:spPr>
          <a:xfrm>
            <a:off x="133917" y="2413796"/>
            <a:ext cx="6528392" cy="523220"/>
          </a:xfrm>
          <a:prstGeom prst="rect">
            <a:avLst/>
          </a:prstGeom>
          <a:noFill/>
        </p:spPr>
        <p:txBody>
          <a:bodyPr wrap="square" rtlCol="0">
            <a:spAutoFit/>
          </a:bodyPr>
          <a:lstStyle/>
          <a:p>
            <a:pPr marL="457200" indent="-457200">
              <a:buFont typeface="Arial" panose="020B0604020202020204" pitchFamily="34" charset="0"/>
              <a:buChar char="•"/>
            </a:pPr>
            <a:r>
              <a:rPr lang="vi-VN" sz="2800"/>
              <a:t>Loài chim đó thường sống ở đâu?</a:t>
            </a:r>
            <a:endParaRPr lang="en-US" sz="2800"/>
          </a:p>
        </p:txBody>
      </p:sp>
      <p:sp>
        <p:nvSpPr>
          <p:cNvPr id="14" name="Text Box 5">
            <a:extLst>
              <a:ext uri="{FF2B5EF4-FFF2-40B4-BE49-F238E27FC236}">
                <a16:creationId xmlns:a16="http://schemas.microsoft.com/office/drawing/2014/main" id="{5507DA62-AC0D-4E5D-A2C7-72D40CF01BA9}"/>
              </a:ext>
            </a:extLst>
          </p:cNvPr>
          <p:cNvSpPr txBox="1"/>
          <p:nvPr/>
        </p:nvSpPr>
        <p:spPr>
          <a:xfrm>
            <a:off x="165215" y="2919980"/>
            <a:ext cx="6528392"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Loài chim đó có đặc điểm gì nổi bật?</a:t>
            </a:r>
          </a:p>
        </p:txBody>
      </p:sp>
      <p:sp>
        <p:nvSpPr>
          <p:cNvPr id="5" name="Rectangle 4"/>
          <p:cNvSpPr/>
          <p:nvPr/>
        </p:nvSpPr>
        <p:spPr>
          <a:xfrm>
            <a:off x="-15243" y="5420162"/>
            <a:ext cx="9502143" cy="1384995"/>
          </a:xfrm>
          <a:prstGeom prst="rect">
            <a:avLst/>
          </a:prstGeom>
        </p:spPr>
        <p:txBody>
          <a:bodyPr wrap="square">
            <a:spAutoFit/>
          </a:bodyPr>
          <a:lstStyle/>
          <a:p>
            <a:pPr marL="285750" indent="-285750">
              <a:buFont typeface="Wingdings" panose="05000000000000000000" pitchFamily="2" charset="2"/>
              <a:buChar char="Ø"/>
            </a:pPr>
            <a:r>
              <a:rPr lang="en-US" sz="2800">
                <a:solidFill>
                  <a:schemeClr val="accent2">
                    <a:lumMod val="50000"/>
                  </a:schemeClr>
                </a:solidFill>
                <a:latin typeface="Arial" panose="020B0604020202020204" pitchFamily="34" charset="0"/>
                <a:cs typeface="Arial" panose="020B0604020202020204" pitchFamily="34" charset="0"/>
              </a:rPr>
              <a:t>Loài chim mà em biết là chim tu hú. Chim sống trong rừng. Lông chim màu nâu, nhiều đốm trắng, đuôi dài. Mỗi khi mùa hè đến, quả vải chín, nó sẽ kêu tu hú, tu hú.</a:t>
            </a:r>
          </a:p>
        </p:txBody>
      </p:sp>
      <p:sp>
        <p:nvSpPr>
          <p:cNvPr id="6" name="Rectangle 5"/>
          <p:cNvSpPr/>
          <p:nvPr/>
        </p:nvSpPr>
        <p:spPr>
          <a:xfrm>
            <a:off x="0" y="3544980"/>
            <a:ext cx="9022080" cy="1815882"/>
          </a:xfrm>
          <a:prstGeom prst="rect">
            <a:avLst/>
          </a:prstGeom>
        </p:spPr>
        <p:txBody>
          <a:bodyPr wrap="square">
            <a:spAutoFit/>
          </a:bodyPr>
          <a:lstStyle/>
          <a:p>
            <a:pPr marL="285750" indent="-285750">
              <a:buFont typeface="Wingdings" panose="05000000000000000000" pitchFamily="2" charset="2"/>
              <a:buChar char="Ø"/>
            </a:pPr>
            <a:r>
              <a:rPr lang="vi-VN" sz="2800">
                <a:solidFill>
                  <a:schemeClr val="accent6">
                    <a:lumMod val="50000"/>
                  </a:schemeClr>
                </a:solidFill>
                <a:latin typeface="Arial" panose="020B0604020202020204" pitchFamily="34" charset="0"/>
                <a:cs typeface="Arial" panose="020B0604020202020204" pitchFamily="34" charset="0"/>
              </a:rPr>
              <a:t>Loài chim mà em muốn giới thiệu là chim sâu. </a:t>
            </a:r>
            <a:r>
              <a:rPr lang="en-US" sz="2800">
                <a:solidFill>
                  <a:schemeClr val="accent6">
                    <a:lumMod val="50000"/>
                  </a:schemeClr>
                </a:solidFill>
                <a:latin typeface="Arial" panose="020B0604020202020204" pitchFamily="34" charset="0"/>
                <a:cs typeface="Arial" panose="020B0604020202020204" pitchFamily="34" charset="0"/>
              </a:rPr>
              <a:t>Chúng thường sống ở cánh đồng, vườn cây. </a:t>
            </a:r>
            <a:r>
              <a:rPr lang="vi-VN" sz="2800">
                <a:solidFill>
                  <a:schemeClr val="accent6">
                    <a:lumMod val="50000"/>
                  </a:schemeClr>
                </a:solidFill>
                <a:latin typeface="Arial" panose="020B0604020202020204" pitchFamily="34" charset="0"/>
                <a:cs typeface="Arial" panose="020B0604020202020204" pitchFamily="34" charset="0"/>
              </a:rPr>
              <a:t>Chim sâu</a:t>
            </a:r>
            <a:r>
              <a:rPr lang="en-US" sz="2800">
                <a:solidFill>
                  <a:schemeClr val="accent6">
                    <a:lumMod val="50000"/>
                  </a:schemeClr>
                </a:solidFill>
                <a:latin typeface="Arial" panose="020B0604020202020204" pitchFamily="34" charset="0"/>
                <a:cs typeface="Arial" panose="020B0604020202020204" pitchFamily="34" charset="0"/>
              </a:rPr>
              <a:t> có bộ lông màu xanh lá, </a:t>
            </a:r>
            <a:r>
              <a:rPr lang="vi-VN" sz="2800">
                <a:solidFill>
                  <a:schemeClr val="accent6">
                    <a:lumMod val="50000"/>
                  </a:schemeClr>
                </a:solidFill>
                <a:latin typeface="Arial" panose="020B0604020202020204" pitchFamily="34" charset="0"/>
                <a:cs typeface="Arial" panose="020B0604020202020204" pitchFamily="34" charset="0"/>
              </a:rPr>
              <a:t>thường bắt sâu bọ bảo vệ mùa màng.</a:t>
            </a:r>
            <a:endParaRPr lang="en-US" sz="2800">
              <a:solidFill>
                <a:schemeClr val="accent6">
                  <a:lumMod val="50000"/>
                </a:schemeClr>
              </a:solidFill>
              <a:latin typeface="Arial" panose="020B0604020202020204" pitchFamily="34" charset="0"/>
              <a:cs typeface="Arial" panose="020B0604020202020204" pitchFamily="34" charset="0"/>
            </a:endParaRPr>
          </a:p>
        </p:txBody>
      </p:sp>
      <p:sp>
        <p:nvSpPr>
          <p:cNvPr id="21" name="Text Box 5">
            <a:extLst>
              <a:ext uri="{FF2B5EF4-FFF2-40B4-BE49-F238E27FC236}">
                <a16:creationId xmlns:a16="http://schemas.microsoft.com/office/drawing/2014/main" id="{5507DA62-AC0D-4E5D-A2C7-72D40CF01BA9}"/>
              </a:ext>
            </a:extLst>
          </p:cNvPr>
          <p:cNvSpPr txBox="1"/>
          <p:nvPr/>
        </p:nvSpPr>
        <p:spPr>
          <a:xfrm>
            <a:off x="3742702" y="457520"/>
            <a:ext cx="1847439" cy="523220"/>
          </a:xfrm>
          <a:prstGeom prst="rect">
            <a:avLst/>
          </a:prstGeom>
          <a:noFill/>
        </p:spPr>
        <p:txBody>
          <a:bodyPr wrap="square" rtlCol="0">
            <a:spAutoFit/>
          </a:bodyPr>
          <a:lstStyle/>
          <a:p>
            <a:r>
              <a:rPr lang="en-US" sz="2800" b="1">
                <a:solidFill>
                  <a:srgbClr val="FF0000"/>
                </a:solidFill>
                <a:latin typeface="Arial" pitchFamily="34" charset="0"/>
                <a:cs typeface="Arial" pitchFamily="34" charset="0"/>
              </a:rPr>
              <a:t>Vè chim</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5214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5" grpId="0"/>
      <p:bldP spid="6"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4AE160-F381-4AD7-AF85-0559D39AA579}"/>
              </a:ext>
            </a:extLst>
          </p:cNvPr>
          <p:cNvSpPr txBox="1"/>
          <p:nvPr/>
        </p:nvSpPr>
        <p:spPr>
          <a:xfrm>
            <a:off x="1315682" y="1303450"/>
            <a:ext cx="10675755" cy="954107"/>
          </a:xfrm>
          <a:prstGeom prst="rect">
            <a:avLst/>
          </a:prstGeom>
          <a:noFill/>
        </p:spPr>
        <p:txBody>
          <a:bodyPr wrap="square">
            <a:spAutoFit/>
          </a:bodyPr>
          <a:lstStyle/>
          <a:p>
            <a:r>
              <a:rPr lang="vi-VN" sz="2800" b="1">
                <a:latin typeface="Arial" panose="020B0604020202020204" pitchFamily="34" charset="0"/>
                <a:cs typeface="Arial" panose="020B0604020202020204" pitchFamily="34" charset="0"/>
              </a:rPr>
              <a:t>Đóng vai chim họa mi, kể cho người thân các sự việc trong câu chuyện trên.</a:t>
            </a:r>
            <a:r>
              <a:rPr lang="vi-VN" sz="2800">
                <a:latin typeface="Arial" panose="020B0604020202020204" pitchFamily="34" charset="0"/>
                <a:cs typeface="Arial" panose="020B0604020202020204" pitchFamily="34" charset="0"/>
              </a:rPr>
              <a:t> </a:t>
            </a:r>
            <a:endParaRPr lang="vi-VN" sz="2800" i="0" dirty="0">
              <a:solidFill>
                <a:srgbClr val="000000"/>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B0810E4-3BF0-4ECA-917A-A312A48D20C7}"/>
              </a:ext>
            </a:extLst>
          </p:cNvPr>
          <p:cNvSpPr txBox="1">
            <a:spLocks noChangeArrowheads="1"/>
          </p:cNvSpPr>
          <p:nvPr/>
        </p:nvSpPr>
        <p:spPr bwMode="auto">
          <a:xfrm>
            <a:off x="2250210" y="-67897"/>
            <a:ext cx="9314873" cy="954107"/>
          </a:xfrm>
          <a:prstGeom prst="rect">
            <a:avLst/>
          </a:prstGeom>
          <a:noFill/>
          <a:ln w="9525">
            <a:noFill/>
            <a:miter lim="800000"/>
            <a:headEnd/>
            <a:tailEnd/>
          </a:ln>
        </p:spPr>
        <p:txBody>
          <a:bodyPr>
            <a:spAutoFit/>
          </a:bodyPr>
          <a:lstStyle/>
          <a:p>
            <a:r>
              <a:rPr lang="en-US" altLang="en-US" sz="2800" u="sng" dirty="0" err="1">
                <a:latin typeface="Arial" pitchFamily="34" charset="0"/>
                <a:cs typeface="Arial" pitchFamily="34" charset="0"/>
              </a:rPr>
              <a:t>Nói</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và</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nghe</a:t>
            </a:r>
            <a:r>
              <a:rPr lang="en-US" altLang="en-US" sz="2800" dirty="0">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Cảm</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ơn</a:t>
            </a:r>
            <a:r>
              <a:rPr lang="en-US" altLang="en-US" sz="2800" dirty="0">
                <a:solidFill>
                  <a:srgbClr val="FF0000"/>
                </a:solidFill>
                <a:latin typeface="Arial" pitchFamily="34" charset="0"/>
                <a:cs typeface="Arial" pitchFamily="34" charset="0"/>
              </a:rPr>
              <a:t> </a:t>
            </a:r>
            <a:r>
              <a:rPr lang="en-US" altLang="en-US" sz="2800" dirty="0" err="1">
                <a:solidFill>
                  <a:srgbClr val="FF0000"/>
                </a:solidFill>
                <a:latin typeface="Arial" pitchFamily="34" charset="0"/>
                <a:cs typeface="Arial" pitchFamily="34" charset="0"/>
              </a:rPr>
              <a:t>họa</a:t>
            </a:r>
            <a:r>
              <a:rPr lang="en-US" altLang="en-US" sz="2800" dirty="0">
                <a:solidFill>
                  <a:srgbClr val="FF0000"/>
                </a:solidFill>
                <a:latin typeface="Arial" pitchFamily="34" charset="0"/>
                <a:cs typeface="Arial" pitchFamily="34" charset="0"/>
              </a:rPr>
              <a:t> mi</a:t>
            </a:r>
          </a:p>
          <a:p>
            <a:r>
              <a:rPr lang="en-US" altLang="en-US" sz="2800" dirty="0">
                <a:solidFill>
                  <a:srgbClr val="FF0000"/>
                </a:solidFill>
                <a:latin typeface="Arial" pitchFamily="34" charset="0"/>
                <a:cs typeface="Arial" pitchFamily="34" charset="0"/>
              </a:rPr>
              <a:t>				</a:t>
            </a:r>
            <a:r>
              <a:rPr lang="en-US" altLang="en-US" sz="2800" dirty="0">
                <a:latin typeface="Arial" pitchFamily="34" charset="0"/>
                <a:cs typeface="Arial" pitchFamily="34" charset="0"/>
              </a:rPr>
              <a:t>(Theo </a:t>
            </a:r>
            <a:r>
              <a:rPr lang="en-US" altLang="en-US" sz="2800" i="1" dirty="0" err="1">
                <a:latin typeface="Arial" pitchFamily="34" charset="0"/>
                <a:cs typeface="Arial" pitchFamily="34" charset="0"/>
              </a:rPr>
              <a:t>Truyện</a:t>
            </a:r>
            <a:r>
              <a:rPr lang="en-US" altLang="en-US" sz="2800" i="1" dirty="0">
                <a:latin typeface="Arial" pitchFamily="34" charset="0"/>
                <a:cs typeface="Arial" pitchFamily="34" charset="0"/>
              </a:rPr>
              <a:t> </a:t>
            </a:r>
            <a:r>
              <a:rPr lang="en-US" altLang="en-US" sz="2800" i="1" dirty="0" err="1">
                <a:latin typeface="Arial" pitchFamily="34" charset="0"/>
                <a:cs typeface="Arial" pitchFamily="34" charset="0"/>
              </a:rPr>
              <a:t>cổ</a:t>
            </a:r>
            <a:r>
              <a:rPr lang="en-US" altLang="en-US" sz="2800" i="1" dirty="0">
                <a:latin typeface="Arial" pitchFamily="34" charset="0"/>
                <a:cs typeface="Arial" pitchFamily="34" charset="0"/>
              </a:rPr>
              <a:t> An-</a:t>
            </a:r>
            <a:r>
              <a:rPr lang="en-US" altLang="en-US" sz="2800" i="1" dirty="0" err="1">
                <a:latin typeface="Arial" pitchFamily="34" charset="0"/>
                <a:cs typeface="Arial" pitchFamily="34" charset="0"/>
              </a:rPr>
              <a:t>đéc</a:t>
            </a:r>
            <a:r>
              <a:rPr lang="en-US" altLang="en-US" sz="2800" i="1" dirty="0">
                <a:latin typeface="Arial" pitchFamily="34" charset="0"/>
                <a:cs typeface="Arial" pitchFamily="34" charset="0"/>
              </a:rPr>
              <a:t>-xen</a:t>
            </a:r>
            <a:r>
              <a:rPr lang="en-US" altLang="en-US" sz="2800" dirty="0">
                <a:latin typeface="Arial" pitchFamily="34" charset="0"/>
                <a:cs typeface="Arial" pitchFamily="34"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59" y="1194238"/>
            <a:ext cx="1070517" cy="750466"/>
          </a:xfrm>
          <a:prstGeom prst="rect">
            <a:avLst/>
          </a:prstGeom>
        </p:spPr>
      </p:pic>
      <p:sp>
        <p:nvSpPr>
          <p:cNvPr id="6" name="TextBox 5">
            <a:extLst>
              <a:ext uri="{FF2B5EF4-FFF2-40B4-BE49-F238E27FC236}">
                <a16:creationId xmlns:a16="http://schemas.microsoft.com/office/drawing/2014/main" id="{A6B546B4-807C-4A96-BD5C-91CF9E3A024B}"/>
              </a:ext>
            </a:extLst>
          </p:cNvPr>
          <p:cNvSpPr txBox="1"/>
          <p:nvPr/>
        </p:nvSpPr>
        <p:spPr>
          <a:xfrm>
            <a:off x="127378" y="2012944"/>
            <a:ext cx="11991437" cy="4832092"/>
          </a:xfrm>
          <a:prstGeom prst="rect">
            <a:avLst/>
          </a:prstGeom>
          <a:noFill/>
        </p:spPr>
        <p:txBody>
          <a:bodyPr wrap="square">
            <a:spAutoFit/>
          </a:bodyPr>
          <a:lstStyle/>
          <a:p>
            <a:pPr algn="just"/>
            <a:r>
              <a:rPr lang="en-US" sz="2800" b="0" i="0" u="sng" dirty="0" err="1">
                <a:solidFill>
                  <a:srgbClr val="000000"/>
                </a:solidFill>
                <a:effectLst/>
                <a:latin typeface="Arial" panose="020B0604020202020204" pitchFamily="34" charset="0"/>
                <a:cs typeface="Arial" panose="020B0604020202020204" pitchFamily="34" charset="0"/>
              </a:rPr>
              <a:t>Mẫu</a:t>
            </a:r>
            <a:r>
              <a:rPr lang="en-US" sz="2800" b="0" i="0" u="sng" dirty="0">
                <a:solidFill>
                  <a:srgbClr val="000000"/>
                </a:solidFill>
                <a:effectLst/>
                <a:latin typeface="Arial" panose="020B0604020202020204" pitchFamily="34" charset="0"/>
                <a:cs typeface="Arial" panose="020B0604020202020204" pitchFamily="34" charset="0"/>
              </a:rPr>
              <a:t>:</a:t>
            </a:r>
            <a:endParaRPr lang="vi-VN" sz="2800" b="0" i="0" dirty="0">
              <a:solidFill>
                <a:srgbClr val="000000"/>
              </a:solidFill>
              <a:effectLst/>
              <a:latin typeface="Arial" panose="020B0604020202020204" pitchFamily="34" charset="0"/>
              <a:cs typeface="Arial" panose="020B0604020202020204" pitchFamily="34" charset="0"/>
            </a:endParaRPr>
          </a:p>
          <a:p>
            <a:pPr algn="just"/>
            <a:r>
              <a:rPr lang="en-US" sz="2800" b="0" i="0">
                <a:solidFill>
                  <a:srgbClr val="000000"/>
                </a:solidFill>
                <a:effectLst/>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Xin chào các bạn. Tôi là chim họa mi</a:t>
            </a:r>
            <a:r>
              <a:rPr lang="en-US" sz="2800">
                <a:latin typeface="Arial" panose="020B0604020202020204" pitchFamily="34" charset="0"/>
                <a:cs typeface="Arial" panose="020B0604020202020204" pitchFamily="34" charset="0"/>
              </a:rPr>
              <a:t>, là </a:t>
            </a:r>
            <a:r>
              <a:rPr lang="vi-VN" sz="2800">
                <a:latin typeface="Arial" panose="020B0604020202020204" pitchFamily="34" charset="0"/>
                <a:cs typeface="Arial" panose="020B0604020202020204" pitchFamily="34" charset="0"/>
              </a:rPr>
              <a:t>con vật quý của nhà vua. </a:t>
            </a:r>
            <a:r>
              <a:rPr lang="en-US" sz="2800">
                <a:latin typeface="Arial" panose="020B0604020202020204" pitchFamily="34" charset="0"/>
                <a:cs typeface="Arial" panose="020B0604020202020204" pitchFamily="34" charset="0"/>
              </a:rPr>
              <a:t>G</a:t>
            </a:r>
            <a:r>
              <a:rPr lang="vi-VN" sz="2800">
                <a:latin typeface="Arial" panose="020B0604020202020204" pitchFamily="34" charset="0"/>
                <a:cs typeface="Arial" panose="020B0604020202020204" pitchFamily="34" charset="0"/>
              </a:rPr>
              <a:t>iọng hót trong như pha lê</a:t>
            </a:r>
            <a:r>
              <a:rPr lang="en-US" sz="2800">
                <a:latin typeface="Arial" panose="020B0604020202020204" pitchFamily="34" charset="0"/>
                <a:cs typeface="Arial" panose="020B0604020202020204" pitchFamily="34" charset="0"/>
              </a:rPr>
              <a:t> của tôi</a:t>
            </a:r>
            <a:r>
              <a:rPr lang="vi-VN" sz="2800">
                <a:latin typeface="Arial" panose="020B0604020202020204" pitchFamily="34" charset="0"/>
                <a:cs typeface="Arial" panose="020B0604020202020204" pitchFamily="34" charset="0"/>
              </a:rPr>
              <a:t> khiến ngài rất tự hào. Một hôm, có người tặng </a:t>
            </a:r>
            <a:r>
              <a:rPr lang="en-US" sz="2800">
                <a:latin typeface="Arial" panose="020B0604020202020204" pitchFamily="34" charset="0"/>
                <a:cs typeface="Arial" panose="020B0604020202020204" pitchFamily="34" charset="0"/>
              </a:rPr>
              <a:t>ngài </a:t>
            </a:r>
            <a:r>
              <a:rPr lang="vi-VN" sz="2800">
                <a:latin typeface="Arial" panose="020B0604020202020204" pitchFamily="34" charset="0"/>
                <a:cs typeface="Arial" panose="020B0604020202020204" pitchFamily="34" charset="0"/>
              </a:rPr>
              <a:t>một con họa mi máy, mình dát kim cương lấp lánh lại có thể hót ba mươi lần liên tục. Từ </a:t>
            </a:r>
            <a:r>
              <a:rPr lang="en-US" sz="2800">
                <a:latin typeface="Arial" panose="020B0604020202020204" pitchFamily="34" charset="0"/>
                <a:cs typeface="Arial" panose="020B0604020202020204" pitchFamily="34" charset="0"/>
              </a:rPr>
              <a:t>đó</a:t>
            </a:r>
            <a:r>
              <a:rPr lang="vi-VN" sz="2800">
                <a:latin typeface="Arial" panose="020B0604020202020204" pitchFamily="34" charset="0"/>
                <a:cs typeface="Arial" panose="020B0604020202020204" pitchFamily="34" charset="0"/>
              </a:rPr>
              <a:t>, vua và mọi người không để ý đến tôi nữa. Tôi buồn lắm liền bay về rừng xanh. Một ngày nọ, con chim đồ chơi bị hỏng, mọi người tháo tung ra để sửa nhưng không được. Vài năm sau, nghe </a:t>
            </a:r>
            <a:r>
              <a:rPr lang="en-US" sz="2800">
                <a:latin typeface="Arial" panose="020B0604020202020204" pitchFamily="34" charset="0"/>
                <a:cs typeface="Arial" panose="020B0604020202020204" pitchFamily="34" charset="0"/>
              </a:rPr>
              <a:t>tin </a:t>
            </a:r>
            <a:r>
              <a:rPr lang="vi-VN" sz="2800">
                <a:latin typeface="Arial" panose="020B0604020202020204" pitchFamily="34" charset="0"/>
                <a:cs typeface="Arial" panose="020B0604020202020204" pitchFamily="34" charset="0"/>
              </a:rPr>
              <a:t>nhà vua lâm bệnh nặng khó qua khỏi. Nghĩ về tình cảm </a:t>
            </a:r>
            <a:r>
              <a:rPr lang="en-US" sz="2800">
                <a:latin typeface="Arial" panose="020B0604020202020204" pitchFamily="34" charset="0"/>
                <a:cs typeface="Arial" panose="020B0604020202020204" pitchFamily="34" charset="0"/>
              </a:rPr>
              <a:t>trước kia </a:t>
            </a:r>
            <a:r>
              <a:rPr lang="vi-VN" sz="2800">
                <a:latin typeface="Arial" panose="020B0604020202020204" pitchFamily="34" charset="0"/>
                <a:cs typeface="Arial" panose="020B0604020202020204" pitchFamily="34" charset="0"/>
              </a:rPr>
              <a:t>với đức vua tôi liền quay trở về thăm ngài. Khi nghe tiếng hót của tôi, nhà vua bỗng tỉnh lại và cảm ơn tôi. Từ đó chúng tôi lại thân thiết, yêu quý nhau hơn xưa. </a:t>
            </a:r>
            <a:endParaRPr lang="vi-VN" sz="28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04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ải hình nền slide powerpoint đẹp | $b wallpaper, Powerpoint design, Frame  background">
            <a:extLst>
              <a:ext uri="{FF2B5EF4-FFF2-40B4-BE49-F238E27FC236}">
                <a16:creationId xmlns:a16="http://schemas.microsoft.com/office/drawing/2014/main" id="{5ADFD2CD-1CF7-4F45-A246-E302C2170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20"/>
          <p:cNvSpPr/>
          <p:nvPr/>
        </p:nvSpPr>
        <p:spPr>
          <a:xfrm>
            <a:off x="6367067" y="2197893"/>
            <a:ext cx="5292090"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kern="10" dirty="0" err="1">
                <a:ln w="9525">
                  <a:solidFill>
                    <a:prstClr val="white"/>
                  </a:solidFill>
                  <a:prstDash val="solid"/>
                </a:ln>
                <a:solidFill>
                  <a:schemeClr val="accent2">
                    <a:lumMod val="75000"/>
                  </a:schemeClr>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Vở</a:t>
            </a:r>
            <a:r>
              <a:rPr lang="en-US" sz="8000" b="1" kern="10" dirty="0">
                <a:ln w="9525">
                  <a:solidFill>
                    <a:prstClr val="white"/>
                  </a:solidFill>
                  <a:prstDash val="solid"/>
                </a:ln>
                <a:solidFill>
                  <a:schemeClr val="accent2">
                    <a:lumMod val="75000"/>
                  </a:schemeClr>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 </a:t>
            </a:r>
            <a:r>
              <a:rPr lang="en-US" sz="8000" b="1" kern="10" err="1">
                <a:ln w="9525">
                  <a:solidFill>
                    <a:prstClr val="white"/>
                  </a:solidFill>
                  <a:prstDash val="solid"/>
                </a:ln>
                <a:solidFill>
                  <a:schemeClr val="accent2">
                    <a:lumMod val="75000"/>
                  </a:schemeClr>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bài</a:t>
            </a:r>
            <a:r>
              <a:rPr lang="en-US" sz="8000" b="1" kern="10">
                <a:ln w="9525">
                  <a:solidFill>
                    <a:prstClr val="white"/>
                  </a:solidFill>
                  <a:prstDash val="solid"/>
                </a:ln>
                <a:solidFill>
                  <a:schemeClr val="accent2">
                    <a:lumMod val="75000"/>
                  </a:schemeClr>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a:ln w="9525">
                  <a:solidFill>
                    <a:prstClr val="white"/>
                  </a:solidFill>
                  <a:prstDash val="solid"/>
                </a:ln>
                <a:solidFill>
                  <a:schemeClr val="accent2">
                    <a:lumMod val="75000"/>
                  </a:schemeClr>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trang 22</a:t>
            </a:r>
            <a:endParaRPr kumimoji="0" lang="en-US" sz="8000" b="1" i="0" u="none" strike="noStrike" kern="10" cap="none" spc="0" normalizeH="0" baseline="0" noProof="0" dirty="0">
              <a:ln w="9525">
                <a:solidFill>
                  <a:prstClr val="white"/>
                </a:solidFill>
                <a:prstDash val="solid"/>
              </a:ln>
              <a:solidFill>
                <a:schemeClr val="accent2">
                  <a:lumMod val="75000"/>
                </a:schemeClr>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427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5853" y="183984"/>
            <a:ext cx="12191999" cy="523220"/>
          </a:xfrm>
          <a:prstGeom prst="rect">
            <a:avLst/>
          </a:prstGeom>
        </p:spPr>
        <p:txBody>
          <a:bodyPr wrap="square">
            <a:spAutoFit/>
          </a:bodyPr>
          <a:lstStyle/>
          <a:p>
            <a:r>
              <a:rPr lang="en-US" sz="2800">
                <a:latin typeface="Arial" pitchFamily="34" charset="0"/>
                <a:cs typeface="Arial" pitchFamily="34" charset="0"/>
              </a:rPr>
              <a:t>5. </a:t>
            </a:r>
            <a:r>
              <a:rPr lang="vi-VN" sz="2800" dirty="0">
                <a:latin typeface="Arial" pitchFamily="34" charset="0"/>
                <a:cs typeface="Arial" pitchFamily="34" charset="0"/>
              </a:rPr>
              <a:t>Viết 1 – 2 câu </a:t>
            </a:r>
            <a:r>
              <a:rPr lang="vi-VN" sz="2800">
                <a:latin typeface="Arial" pitchFamily="34" charset="0"/>
                <a:cs typeface="Arial" pitchFamily="34" charset="0"/>
              </a:rPr>
              <a:t>về </a:t>
            </a:r>
            <a:r>
              <a:rPr lang="en-US" sz="2800">
                <a:latin typeface="Arial" pitchFamily="34" charset="0"/>
                <a:cs typeface="Arial" pitchFamily="34" charset="0"/>
              </a:rPr>
              <a:t>đ</a:t>
            </a:r>
            <a:r>
              <a:rPr lang="vi-VN" sz="2800">
                <a:latin typeface="Arial" panose="020B0604020202020204" pitchFamily="34" charset="0"/>
                <a:cs typeface="Arial" panose="020B0604020202020204" pitchFamily="34" charset="0"/>
              </a:rPr>
              <a:t>iều em thích nhất trong câu chuyện </a:t>
            </a:r>
            <a:r>
              <a:rPr lang="vi-VN" sz="2800" i="1">
                <a:latin typeface="Arial" panose="020B0604020202020204" pitchFamily="34" charset="0"/>
                <a:cs typeface="Arial" panose="020B0604020202020204" pitchFamily="34" charset="0"/>
              </a:rPr>
              <a:t>Cảm ơn hoạ mi</a:t>
            </a:r>
            <a:r>
              <a:rPr lang="vi-VN" sz="2800">
                <a:latin typeface="Arial" panose="020B0604020202020204" pitchFamily="34" charset="0"/>
                <a:cs typeface="Arial" panose="020B0604020202020204" pitchFamily="34" charset="0"/>
              </a:rPr>
              <a:t>.</a:t>
            </a:r>
            <a:endParaRPr lang="vi-VN" sz="2800" dirty="0">
              <a:latin typeface="Arial" pitchFamily="34" charset="0"/>
              <a:cs typeface="Arial" pitchFamily="34" charset="0"/>
            </a:endParaRPr>
          </a:p>
        </p:txBody>
      </p:sp>
      <p:sp>
        <p:nvSpPr>
          <p:cNvPr id="7" name="Rounded Rectangle 11">
            <a:extLst>
              <a:ext uri="{FF2B5EF4-FFF2-40B4-BE49-F238E27FC236}">
                <a16:creationId xmlns:a16="http://schemas.microsoft.com/office/drawing/2014/main" id="{4055D40B-5640-4F3D-A4F7-5A0FE0379FC6}"/>
              </a:ext>
            </a:extLst>
          </p:cNvPr>
          <p:cNvSpPr/>
          <p:nvPr/>
        </p:nvSpPr>
        <p:spPr>
          <a:xfrm>
            <a:off x="306458" y="3678806"/>
            <a:ext cx="11699686" cy="121558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600" b="1" i="1">
                <a:solidFill>
                  <a:srgbClr val="C00000"/>
                </a:solidFill>
                <a:latin typeface="HP001 5 hàng" panose="020B0603050302020204" pitchFamily="34" charset="0"/>
              </a:rPr>
              <a:t>  Trong câu chuyện, em thích nhất là lúc chim hoạ mi quay trở về hoàng cung cất tiếng hót đầy cảm xúc.</a:t>
            </a:r>
            <a:endParaRPr lang="vi-VN" sz="3600" b="1" i="1" dirty="0">
              <a:solidFill>
                <a:srgbClr val="C00000"/>
              </a:solidFill>
              <a:latin typeface="HP001 5 hàng" panose="020B0603050302020204" pitchFamily="34" charset="0"/>
              <a:cs typeface="Arial" pitchFamily="34" charset="0"/>
            </a:endParaRPr>
          </a:p>
        </p:txBody>
      </p:sp>
      <p:sp>
        <p:nvSpPr>
          <p:cNvPr id="8" name="Rounded Rectangle 11">
            <a:extLst>
              <a:ext uri="{FF2B5EF4-FFF2-40B4-BE49-F238E27FC236}">
                <a16:creationId xmlns:a16="http://schemas.microsoft.com/office/drawing/2014/main" id="{4CD5299A-0C2C-438D-83B9-AE071D61F811}"/>
              </a:ext>
            </a:extLst>
          </p:cNvPr>
          <p:cNvSpPr/>
          <p:nvPr/>
        </p:nvSpPr>
        <p:spPr>
          <a:xfrm>
            <a:off x="185853" y="5215845"/>
            <a:ext cx="12006147" cy="144426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600" b="1" i="1">
                <a:solidFill>
                  <a:srgbClr val="0070C0"/>
                </a:solidFill>
                <a:latin typeface="HP001 5 hàng" panose="020B0603050302020204" pitchFamily="34" charset="0"/>
              </a:rPr>
              <a:t>  H</a:t>
            </a:r>
            <a:r>
              <a:rPr lang="vi-VN" sz="3600" b="1" i="1">
                <a:solidFill>
                  <a:srgbClr val="0070C0"/>
                </a:solidFill>
                <a:latin typeface="HP001 5 hàng" panose="020B0603050302020204" pitchFamily="34" charset="0"/>
              </a:rPr>
              <a:t>ọa mi là chú chim sống rất tình cảm. N</a:t>
            </a:r>
            <a:r>
              <a:rPr lang="en-US" sz="3600" b="1" i="1">
                <a:solidFill>
                  <a:srgbClr val="0070C0"/>
                </a:solidFill>
                <a:latin typeface="HP001 5 hàng" panose="020B0603050302020204" pitchFamily="34" charset="0"/>
              </a:rPr>
              <a:t>hờ tiếng hót trong trẻo mà nó </a:t>
            </a:r>
            <a:r>
              <a:rPr lang="vi-VN" sz="3600" b="1" i="1">
                <a:solidFill>
                  <a:srgbClr val="0070C0"/>
                </a:solidFill>
                <a:latin typeface="HP001 5 hàng" panose="020B0603050302020204" pitchFamily="34" charset="0"/>
              </a:rPr>
              <a:t>đã giúp nhà vua vượt qua </a:t>
            </a:r>
            <a:r>
              <a:rPr lang="en-US" sz="3600" b="1" i="1">
                <a:solidFill>
                  <a:srgbClr val="0070C0"/>
                </a:solidFill>
                <a:latin typeface="HP001 5 hàng" panose="020B0603050302020204" pitchFamily="34" charset="0"/>
              </a:rPr>
              <a:t>bệnh </a:t>
            </a:r>
            <a:r>
              <a:rPr lang="vi-VN" sz="3600" b="1" i="1">
                <a:solidFill>
                  <a:srgbClr val="0070C0"/>
                </a:solidFill>
                <a:latin typeface="HP001 5 hàng" panose="020B0603050302020204" pitchFamily="34" charset="0"/>
              </a:rPr>
              <a:t>nặng.</a:t>
            </a:r>
            <a:endParaRPr lang="vi-VN" sz="3600" b="1" i="1" dirty="0">
              <a:solidFill>
                <a:srgbClr val="0070C0"/>
              </a:solidFill>
              <a:latin typeface="HP001 5 hàng" panose="020B0603050302020204"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957" y="707204"/>
            <a:ext cx="4238002" cy="2650149"/>
          </a:xfrm>
          <a:prstGeom prst="rect">
            <a:avLst/>
          </a:prstGeom>
        </p:spPr>
      </p:pic>
    </p:spTree>
    <p:extLst>
      <p:ext uri="{BB962C8B-B14F-4D97-AF65-F5344CB8AC3E}">
        <p14:creationId xmlns:p14="http://schemas.microsoft.com/office/powerpoint/2010/main" val="55964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mở đầu powerpoint đẹp | Hình nền, Hình minh họa, Power points">
            <a:extLst>
              <a:ext uri="{FF2B5EF4-FFF2-40B4-BE49-F238E27FC236}">
                <a16:creationId xmlns:a16="http://schemas.microsoft.com/office/drawing/2014/main" id="{A4C0AB0C-419C-49EF-A858-21046CDB46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29" t="10121" r="5917" b="10362"/>
          <a:stretch/>
        </p:blipFill>
        <p:spPr bwMode="auto">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1" name="20"/>
          <p:cNvSpPr/>
          <p:nvPr/>
        </p:nvSpPr>
        <p:spPr>
          <a:xfrm>
            <a:off x="3492347" y="2197892"/>
            <a:ext cx="51228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Củng</a:t>
            </a: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 </a:t>
            </a: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cố</a:t>
            </a: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 </a:t>
            </a: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bài</a:t>
            </a: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 </a:t>
            </a: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230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29" r="-1"/>
          <a:stretch/>
        </p:blipFill>
        <p:spPr>
          <a:xfrm>
            <a:off x="659926" y="1519"/>
            <a:ext cx="11532074" cy="5705554"/>
          </a:xfrm>
          <a:prstGeom prst="rect">
            <a:avLst/>
          </a:prstGeom>
        </p:spPr>
      </p:pic>
      <p:sp>
        <p:nvSpPr>
          <p:cNvPr id="23" name="Text Box 5">
            <a:extLst>
              <a:ext uri="{FF2B5EF4-FFF2-40B4-BE49-F238E27FC236}">
                <a16:creationId xmlns:a16="http://schemas.microsoft.com/office/drawing/2014/main" id="{5507DA62-AC0D-4E5D-A2C7-72D40CF01BA9}"/>
              </a:ext>
            </a:extLst>
          </p:cNvPr>
          <p:cNvSpPr txBox="1"/>
          <p:nvPr/>
        </p:nvSpPr>
        <p:spPr>
          <a:xfrm>
            <a:off x="834689" y="630169"/>
            <a:ext cx="2336658"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Vè chim</a:t>
            </a:r>
            <a:endParaRPr lang="en-US" sz="2800" b="1" dirty="0">
              <a:solidFill>
                <a:srgbClr val="FF0000"/>
              </a:solidFill>
              <a:latin typeface="Arial" pitchFamily="34" charset="0"/>
              <a:cs typeface="Arial" pitchFamily="34" charset="0"/>
            </a:endParaRPr>
          </a:p>
        </p:txBody>
      </p:sp>
      <p:sp>
        <p:nvSpPr>
          <p:cNvPr id="25" name="Rectangle 24"/>
          <p:cNvSpPr/>
          <p:nvPr/>
        </p:nvSpPr>
        <p:spPr>
          <a:xfrm>
            <a:off x="443616" y="1324918"/>
            <a:ext cx="4106819" cy="440120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a:solidFill>
                  <a:srgbClr val="000000"/>
                </a:solidFill>
                <a:latin typeface="Arial" panose="020B0604020202020204" pitchFamily="34" charset="0"/>
                <a:cs typeface="Arial" panose="020B0604020202020204" pitchFamily="34" charset="0"/>
              </a:rPr>
              <a:t>Hay chạy lon xon</a:t>
            </a:r>
          </a:p>
          <a:p>
            <a:pPr algn="just"/>
            <a:r>
              <a:rPr lang="vi-VN" sz="2800">
                <a:solidFill>
                  <a:srgbClr val="000000"/>
                </a:solidFill>
                <a:latin typeface="Arial" panose="020B0604020202020204" pitchFamily="34" charset="0"/>
                <a:cs typeface="Arial" panose="020B0604020202020204" pitchFamily="34" charset="0"/>
              </a:rPr>
              <a:t>Là gà mới nở</a:t>
            </a:r>
          </a:p>
          <a:p>
            <a:pPr algn="just"/>
            <a:r>
              <a:rPr lang="vi-VN" sz="2800">
                <a:solidFill>
                  <a:srgbClr val="000000"/>
                </a:solidFill>
                <a:latin typeface="Arial" panose="020B0604020202020204" pitchFamily="34" charset="0"/>
                <a:cs typeface="Arial" panose="020B0604020202020204" pitchFamily="34" charset="0"/>
              </a:rPr>
              <a:t>Vừa đi vừa nhảy</a:t>
            </a:r>
          </a:p>
          <a:p>
            <a:pPr algn="just"/>
            <a:r>
              <a:rPr lang="vi-VN" sz="2800">
                <a:solidFill>
                  <a:srgbClr val="000000"/>
                </a:solidFill>
                <a:latin typeface="Arial" panose="020B0604020202020204" pitchFamily="34" charset="0"/>
                <a:cs typeface="Arial" panose="020B0604020202020204" pitchFamily="34" charset="0"/>
              </a:rPr>
              <a:t>Là em sáo xinh</a:t>
            </a:r>
          </a:p>
          <a:p>
            <a:pPr algn="just"/>
            <a:r>
              <a:rPr lang="vi-VN" sz="2800">
                <a:solidFill>
                  <a:srgbClr val="000000"/>
                </a:solidFill>
                <a:latin typeface="Arial" panose="020B0604020202020204" pitchFamily="34" charset="0"/>
                <a:cs typeface="Arial" panose="020B0604020202020204" pitchFamily="34" charset="0"/>
              </a:rPr>
              <a:t>Hay nói linh tinh</a:t>
            </a:r>
          </a:p>
          <a:p>
            <a:pPr algn="just"/>
            <a:r>
              <a:rPr lang="vi-VN" sz="2800">
                <a:solidFill>
                  <a:srgbClr val="000000"/>
                </a:solidFill>
                <a:latin typeface="Arial" panose="020B0604020202020204" pitchFamily="34" charset="0"/>
                <a:cs typeface="Arial" panose="020B0604020202020204" pitchFamily="34" charset="0"/>
              </a:rPr>
              <a:t>Là con liếu điếu</a:t>
            </a:r>
          </a:p>
          <a:p>
            <a:pPr algn="just"/>
            <a:r>
              <a:rPr lang="vi-VN" sz="2800">
                <a:solidFill>
                  <a:srgbClr val="000000"/>
                </a:solidFill>
                <a:latin typeface="Arial" panose="020B0604020202020204" pitchFamily="34" charset="0"/>
                <a:cs typeface="Arial" panose="020B0604020202020204" pitchFamily="34" charset="0"/>
              </a:rPr>
              <a:t>Hay nghịch hay tếu</a:t>
            </a:r>
          </a:p>
          <a:p>
            <a:pPr algn="just"/>
            <a:r>
              <a:rPr lang="vi-VN" sz="2800">
                <a:solidFill>
                  <a:srgbClr val="000000"/>
                </a:solidFill>
                <a:latin typeface="Arial" panose="020B0604020202020204" pitchFamily="34" charset="0"/>
                <a:cs typeface="Arial" panose="020B0604020202020204" pitchFamily="34" charset="0"/>
              </a:rPr>
              <a:t>Là cậu chìa vôi</a:t>
            </a:r>
          </a:p>
          <a:p>
            <a:pPr algn="just"/>
            <a:r>
              <a:rPr lang="vi-VN" sz="2800">
                <a:solidFill>
                  <a:srgbClr val="000000"/>
                </a:solidFill>
                <a:latin typeface="Arial" panose="020B0604020202020204" pitchFamily="34" charset="0"/>
                <a:cs typeface="Arial" panose="020B0604020202020204" pitchFamily="34" charset="0"/>
              </a:rPr>
              <a:t>Hay chao đớp mồi</a:t>
            </a:r>
          </a:p>
          <a:p>
            <a:pPr algn="just"/>
            <a:r>
              <a:rPr lang="vi-VN" sz="2800">
                <a:solidFill>
                  <a:srgbClr val="000000"/>
                </a:solidFill>
                <a:latin typeface="Arial" panose="020B0604020202020204" pitchFamily="34" charset="0"/>
                <a:cs typeface="Arial" panose="020B0604020202020204" pitchFamily="34" charset="0"/>
              </a:rPr>
              <a:t>Là chim chèo bẻo</a:t>
            </a:r>
          </a:p>
        </p:txBody>
      </p:sp>
      <p:sp>
        <p:nvSpPr>
          <p:cNvPr id="10" name="Rectangle 9"/>
          <p:cNvSpPr/>
          <p:nvPr/>
        </p:nvSpPr>
        <p:spPr>
          <a:xfrm>
            <a:off x="4550435" y="2025908"/>
            <a:ext cx="4286720" cy="483209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a:solidFill>
                  <a:srgbClr val="000000"/>
                </a:solidFill>
                <a:cs typeface="Arial" panose="020B0604020202020204" pitchFamily="34" charset="0"/>
              </a:rPr>
              <a:t>Tính hay mách lẻo</a:t>
            </a:r>
          </a:p>
          <a:p>
            <a:pPr algn="just"/>
            <a:r>
              <a:rPr lang="vi-VN" sz="2800">
                <a:solidFill>
                  <a:srgbClr val="000000"/>
                </a:solidFill>
                <a:cs typeface="Arial" panose="020B0604020202020204" pitchFamily="34" charset="0"/>
              </a:rPr>
              <a:t>Thím khách trước nhà</a:t>
            </a:r>
          </a:p>
          <a:p>
            <a:pPr algn="just"/>
            <a:r>
              <a:rPr lang="vi-VN" sz="2800">
                <a:solidFill>
                  <a:srgbClr val="000000"/>
                </a:solidFill>
                <a:cs typeface="Arial" panose="020B0604020202020204" pitchFamily="34" charset="0"/>
              </a:rPr>
              <a:t>Hay nhặt lân la</a:t>
            </a:r>
          </a:p>
          <a:p>
            <a:pPr algn="just"/>
            <a:r>
              <a:rPr lang="vi-VN" sz="2800">
                <a:solidFill>
                  <a:srgbClr val="000000"/>
                </a:solidFill>
                <a:cs typeface="Arial" panose="020B0604020202020204" pitchFamily="34" charset="0"/>
              </a:rPr>
              <a:t>Là bà chim sẻ</a:t>
            </a:r>
            <a:endParaRPr lang="en-US" sz="2800">
              <a:solidFill>
                <a:srgbClr val="000000"/>
              </a:solidFill>
              <a:latin typeface="Arial" panose="020B0604020202020204" pitchFamily="34" charset="0"/>
              <a:cs typeface="Arial" panose="020B0604020202020204" pitchFamily="34" charset="0"/>
            </a:endParaRPr>
          </a:p>
          <a:p>
            <a:pPr algn="just"/>
            <a:r>
              <a:rPr lang="vi-VN" sz="2800">
                <a:solidFill>
                  <a:srgbClr val="000000"/>
                </a:solidFill>
                <a:latin typeface="Arial" panose="020B0604020202020204" pitchFamily="34" charset="0"/>
                <a:cs typeface="Arial" panose="020B0604020202020204" pitchFamily="34" charset="0"/>
              </a:rPr>
              <a:t>Có tình có nghĩa</a:t>
            </a:r>
          </a:p>
          <a:p>
            <a:pPr algn="just"/>
            <a:r>
              <a:rPr lang="vi-VN" sz="2800">
                <a:solidFill>
                  <a:srgbClr val="000000"/>
                </a:solidFill>
                <a:latin typeface="Arial" panose="020B0604020202020204" pitchFamily="34" charset="0"/>
                <a:cs typeface="Arial" panose="020B0604020202020204" pitchFamily="34" charset="0"/>
              </a:rPr>
              <a:t>Là mẹ chim sâu</a:t>
            </a:r>
          </a:p>
          <a:p>
            <a:pPr algn="just"/>
            <a:r>
              <a:rPr lang="vi-VN" sz="2800">
                <a:solidFill>
                  <a:srgbClr val="000000"/>
                </a:solidFill>
                <a:latin typeface="Arial" panose="020B0604020202020204" pitchFamily="34" charset="0"/>
                <a:cs typeface="Arial" panose="020B0604020202020204" pitchFamily="34" charset="0"/>
              </a:rPr>
              <a:t>Giục hè đến mau</a:t>
            </a:r>
          </a:p>
          <a:p>
            <a:pPr algn="just"/>
            <a:r>
              <a:rPr lang="vi-VN" sz="2800">
                <a:solidFill>
                  <a:srgbClr val="000000"/>
                </a:solidFill>
                <a:latin typeface="Arial" panose="020B0604020202020204" pitchFamily="34" charset="0"/>
                <a:cs typeface="Arial" panose="020B0604020202020204" pitchFamily="34" charset="0"/>
              </a:rPr>
              <a:t>Là cô tu hú</a:t>
            </a:r>
          </a:p>
          <a:p>
            <a:pPr algn="just"/>
            <a:r>
              <a:rPr lang="vi-VN" sz="2800">
                <a:solidFill>
                  <a:srgbClr val="000000"/>
                </a:solidFill>
                <a:latin typeface="Arial" panose="020B0604020202020204" pitchFamily="34" charset="0"/>
                <a:cs typeface="Arial" panose="020B0604020202020204" pitchFamily="34" charset="0"/>
              </a:rPr>
              <a:t>Nhấp nhem buồn ngủ</a:t>
            </a:r>
          </a:p>
          <a:p>
            <a:pPr algn="just"/>
            <a:r>
              <a:rPr lang="vi-VN" sz="2800">
                <a:solidFill>
                  <a:srgbClr val="000000"/>
                </a:solidFill>
                <a:latin typeface="Arial" panose="020B0604020202020204" pitchFamily="34" charset="0"/>
                <a:cs typeface="Arial" panose="020B0604020202020204" pitchFamily="34" charset="0"/>
              </a:rPr>
              <a:t>Là bác cú mèo...</a:t>
            </a:r>
          </a:p>
          <a:p>
            <a:pPr algn="r"/>
            <a:r>
              <a:rPr lang="vi-VN" sz="2800">
                <a:solidFill>
                  <a:srgbClr val="000000"/>
                </a:solidFill>
                <a:latin typeface="Arial" panose="020B0604020202020204" pitchFamily="34" charset="0"/>
                <a:cs typeface="Arial" panose="020B0604020202020204" pitchFamily="34" charset="0"/>
              </a:rPr>
              <a:t>(Đồng dao)</a:t>
            </a:r>
          </a:p>
        </p:txBody>
      </p:sp>
      <p:pic>
        <p:nvPicPr>
          <p:cNvPr id="2" name="TV Tuần 23 Bài 9 đọc VÈ CH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071700" y="-1"/>
            <a:ext cx="1120300" cy="630169"/>
          </a:xfrm>
          <a:prstGeom prst="rect">
            <a:avLst/>
          </a:prstGeom>
        </p:spPr>
      </p:pic>
    </p:spTree>
    <p:extLst>
      <p:ext uri="{BB962C8B-B14F-4D97-AF65-F5344CB8AC3E}">
        <p14:creationId xmlns:p14="http://schemas.microsoft.com/office/powerpoint/2010/main" val="1245806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bldLst>
      <p:bldP spid="23" grpId="0"/>
      <p:bldP spid="25"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7"/>
          <p:cNvCxnSpPr>
            <a:cxnSpLocks/>
          </p:cNvCxnSpPr>
          <p:nvPr/>
        </p:nvCxnSpPr>
        <p:spPr>
          <a:xfrm>
            <a:off x="163850" y="2527386"/>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9" r="-1"/>
          <a:stretch/>
        </p:blipFill>
        <p:spPr>
          <a:xfrm>
            <a:off x="637402" y="-1"/>
            <a:ext cx="11573648" cy="5726123"/>
          </a:xfrm>
          <a:prstGeom prst="rect">
            <a:avLst/>
          </a:prstGeom>
        </p:spPr>
      </p:pic>
      <p:sp>
        <p:nvSpPr>
          <p:cNvPr id="23" name="Text Box 5">
            <a:extLst>
              <a:ext uri="{FF2B5EF4-FFF2-40B4-BE49-F238E27FC236}">
                <a16:creationId xmlns:a16="http://schemas.microsoft.com/office/drawing/2014/main" id="{5507DA62-AC0D-4E5D-A2C7-72D40CF01BA9}"/>
              </a:ext>
            </a:extLst>
          </p:cNvPr>
          <p:cNvSpPr txBox="1"/>
          <p:nvPr/>
        </p:nvSpPr>
        <p:spPr>
          <a:xfrm>
            <a:off x="834689" y="630169"/>
            <a:ext cx="2336658"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Vè chim</a:t>
            </a:r>
            <a:endParaRPr lang="en-US" sz="2800" b="1" dirty="0">
              <a:solidFill>
                <a:srgbClr val="FF0000"/>
              </a:solidFill>
              <a:latin typeface="Arial" pitchFamily="34" charset="0"/>
              <a:cs typeface="Arial" pitchFamily="34" charset="0"/>
            </a:endParaRPr>
          </a:p>
        </p:txBody>
      </p:sp>
      <p:sp>
        <p:nvSpPr>
          <p:cNvPr id="25" name="Rectangle 24"/>
          <p:cNvSpPr/>
          <p:nvPr/>
        </p:nvSpPr>
        <p:spPr>
          <a:xfrm>
            <a:off x="443616" y="1324918"/>
            <a:ext cx="4106819" cy="440120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a:solidFill>
                  <a:srgbClr val="000000"/>
                </a:solidFill>
                <a:latin typeface="Arial" panose="020B0604020202020204" pitchFamily="34" charset="0"/>
                <a:cs typeface="Arial" panose="020B0604020202020204" pitchFamily="34" charset="0"/>
              </a:rPr>
              <a:t>Hay chạy lon xon</a:t>
            </a:r>
          </a:p>
          <a:p>
            <a:pPr algn="just"/>
            <a:r>
              <a:rPr lang="vi-VN" sz="2800">
                <a:solidFill>
                  <a:srgbClr val="000000"/>
                </a:solidFill>
                <a:latin typeface="Arial" panose="020B0604020202020204" pitchFamily="34" charset="0"/>
                <a:cs typeface="Arial" panose="020B0604020202020204" pitchFamily="34" charset="0"/>
              </a:rPr>
              <a:t>Là gà mới nở</a:t>
            </a:r>
          </a:p>
          <a:p>
            <a:pPr algn="just"/>
            <a:r>
              <a:rPr lang="vi-VN" sz="2800">
                <a:solidFill>
                  <a:srgbClr val="000000"/>
                </a:solidFill>
                <a:latin typeface="Arial" panose="020B0604020202020204" pitchFamily="34" charset="0"/>
                <a:cs typeface="Arial" panose="020B0604020202020204" pitchFamily="34" charset="0"/>
              </a:rPr>
              <a:t>Vừa đi vừa nhảy</a:t>
            </a:r>
          </a:p>
          <a:p>
            <a:pPr algn="just"/>
            <a:r>
              <a:rPr lang="vi-VN" sz="2800">
                <a:solidFill>
                  <a:srgbClr val="000000"/>
                </a:solidFill>
                <a:latin typeface="Arial" panose="020B0604020202020204" pitchFamily="34" charset="0"/>
                <a:cs typeface="Arial" panose="020B0604020202020204" pitchFamily="34" charset="0"/>
              </a:rPr>
              <a:t>Là em sáo xinh</a:t>
            </a:r>
          </a:p>
          <a:p>
            <a:pPr algn="just"/>
            <a:r>
              <a:rPr lang="vi-VN" sz="2800">
                <a:solidFill>
                  <a:srgbClr val="000000"/>
                </a:solidFill>
                <a:latin typeface="Arial" panose="020B0604020202020204" pitchFamily="34" charset="0"/>
                <a:cs typeface="Arial" panose="020B0604020202020204" pitchFamily="34" charset="0"/>
              </a:rPr>
              <a:t>Hay nói linh tinh</a:t>
            </a:r>
          </a:p>
          <a:p>
            <a:pPr algn="just"/>
            <a:r>
              <a:rPr lang="vi-VN" sz="2800">
                <a:solidFill>
                  <a:srgbClr val="000000"/>
                </a:solidFill>
                <a:latin typeface="Arial" panose="020B0604020202020204" pitchFamily="34" charset="0"/>
                <a:cs typeface="Arial" panose="020B0604020202020204" pitchFamily="34" charset="0"/>
              </a:rPr>
              <a:t>Là con liếu điếu</a:t>
            </a:r>
          </a:p>
          <a:p>
            <a:pPr algn="just"/>
            <a:r>
              <a:rPr lang="vi-VN" sz="2800">
                <a:solidFill>
                  <a:srgbClr val="000000"/>
                </a:solidFill>
                <a:latin typeface="Arial" panose="020B0604020202020204" pitchFamily="34" charset="0"/>
                <a:cs typeface="Arial" panose="020B0604020202020204" pitchFamily="34" charset="0"/>
              </a:rPr>
              <a:t>Hay nghịch hay tếu</a:t>
            </a:r>
          </a:p>
          <a:p>
            <a:pPr algn="just"/>
            <a:r>
              <a:rPr lang="vi-VN" sz="2800">
                <a:solidFill>
                  <a:srgbClr val="000000"/>
                </a:solidFill>
                <a:latin typeface="Arial" panose="020B0604020202020204" pitchFamily="34" charset="0"/>
                <a:cs typeface="Arial" panose="020B0604020202020204" pitchFamily="34" charset="0"/>
              </a:rPr>
              <a:t>Là cậu chìa vôi</a:t>
            </a:r>
          </a:p>
          <a:p>
            <a:pPr algn="just"/>
            <a:r>
              <a:rPr lang="vi-VN" sz="2800">
                <a:solidFill>
                  <a:srgbClr val="000000"/>
                </a:solidFill>
                <a:latin typeface="Arial" panose="020B0604020202020204" pitchFamily="34" charset="0"/>
                <a:cs typeface="Arial" panose="020B0604020202020204" pitchFamily="34" charset="0"/>
              </a:rPr>
              <a:t>Hay chao đớp mồi</a:t>
            </a:r>
          </a:p>
          <a:p>
            <a:pPr algn="just"/>
            <a:r>
              <a:rPr lang="vi-VN" sz="2800">
                <a:solidFill>
                  <a:srgbClr val="000000"/>
                </a:solidFill>
                <a:latin typeface="Arial" panose="020B0604020202020204" pitchFamily="34" charset="0"/>
                <a:cs typeface="Arial" panose="020B0604020202020204" pitchFamily="34" charset="0"/>
              </a:rPr>
              <a:t>Là chim chèo bẻo</a:t>
            </a:r>
          </a:p>
        </p:txBody>
      </p:sp>
      <p:sp>
        <p:nvSpPr>
          <p:cNvPr id="10" name="Rectangle 9"/>
          <p:cNvSpPr/>
          <p:nvPr/>
        </p:nvSpPr>
        <p:spPr>
          <a:xfrm>
            <a:off x="4550435" y="2025908"/>
            <a:ext cx="4286720" cy="483209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a:solidFill>
                  <a:srgbClr val="000000"/>
                </a:solidFill>
                <a:cs typeface="Arial" panose="020B0604020202020204" pitchFamily="34" charset="0"/>
              </a:rPr>
              <a:t>Tính hay mách lẻo</a:t>
            </a:r>
          </a:p>
          <a:p>
            <a:pPr algn="just"/>
            <a:r>
              <a:rPr lang="vi-VN" sz="2800">
                <a:solidFill>
                  <a:srgbClr val="000000"/>
                </a:solidFill>
                <a:cs typeface="Arial" panose="020B0604020202020204" pitchFamily="34" charset="0"/>
              </a:rPr>
              <a:t>Thím khách trước nhà</a:t>
            </a:r>
          </a:p>
          <a:p>
            <a:pPr algn="just"/>
            <a:r>
              <a:rPr lang="vi-VN" sz="2800">
                <a:solidFill>
                  <a:srgbClr val="000000"/>
                </a:solidFill>
                <a:cs typeface="Arial" panose="020B0604020202020204" pitchFamily="34" charset="0"/>
              </a:rPr>
              <a:t>Hay nhặt lân la</a:t>
            </a:r>
          </a:p>
          <a:p>
            <a:pPr algn="just"/>
            <a:r>
              <a:rPr lang="vi-VN" sz="2800">
                <a:solidFill>
                  <a:srgbClr val="000000"/>
                </a:solidFill>
                <a:cs typeface="Arial" panose="020B0604020202020204" pitchFamily="34" charset="0"/>
              </a:rPr>
              <a:t>Là bà chim sẻ</a:t>
            </a:r>
            <a:endParaRPr lang="en-US" sz="2800">
              <a:solidFill>
                <a:srgbClr val="000000"/>
              </a:solidFill>
              <a:latin typeface="Arial" panose="020B0604020202020204" pitchFamily="34" charset="0"/>
              <a:cs typeface="Arial" panose="020B0604020202020204" pitchFamily="34" charset="0"/>
            </a:endParaRPr>
          </a:p>
          <a:p>
            <a:pPr algn="just"/>
            <a:r>
              <a:rPr lang="vi-VN" sz="2800">
                <a:solidFill>
                  <a:srgbClr val="000000"/>
                </a:solidFill>
                <a:latin typeface="Arial" panose="020B0604020202020204" pitchFamily="34" charset="0"/>
                <a:cs typeface="Arial" panose="020B0604020202020204" pitchFamily="34" charset="0"/>
              </a:rPr>
              <a:t>Có tình có nghĩa</a:t>
            </a:r>
          </a:p>
          <a:p>
            <a:pPr algn="just"/>
            <a:r>
              <a:rPr lang="vi-VN" sz="2800">
                <a:solidFill>
                  <a:srgbClr val="000000"/>
                </a:solidFill>
                <a:latin typeface="Arial" panose="020B0604020202020204" pitchFamily="34" charset="0"/>
                <a:cs typeface="Arial" panose="020B0604020202020204" pitchFamily="34" charset="0"/>
              </a:rPr>
              <a:t>Là mẹ chim sâu</a:t>
            </a:r>
          </a:p>
          <a:p>
            <a:pPr algn="just"/>
            <a:r>
              <a:rPr lang="vi-VN" sz="2800">
                <a:solidFill>
                  <a:srgbClr val="000000"/>
                </a:solidFill>
                <a:latin typeface="Arial" panose="020B0604020202020204" pitchFamily="34" charset="0"/>
                <a:cs typeface="Arial" panose="020B0604020202020204" pitchFamily="34" charset="0"/>
              </a:rPr>
              <a:t>Giục hè đến mau</a:t>
            </a:r>
          </a:p>
          <a:p>
            <a:pPr algn="just"/>
            <a:r>
              <a:rPr lang="vi-VN" sz="2800">
                <a:solidFill>
                  <a:srgbClr val="000000"/>
                </a:solidFill>
                <a:latin typeface="Arial" panose="020B0604020202020204" pitchFamily="34" charset="0"/>
                <a:cs typeface="Arial" panose="020B0604020202020204" pitchFamily="34" charset="0"/>
              </a:rPr>
              <a:t>Là cô tu hú</a:t>
            </a:r>
          </a:p>
          <a:p>
            <a:pPr algn="just"/>
            <a:r>
              <a:rPr lang="vi-VN" sz="2800">
                <a:solidFill>
                  <a:srgbClr val="000000"/>
                </a:solidFill>
                <a:latin typeface="Arial" panose="020B0604020202020204" pitchFamily="34" charset="0"/>
                <a:cs typeface="Arial" panose="020B0604020202020204" pitchFamily="34" charset="0"/>
              </a:rPr>
              <a:t>Nhấp nhem buồn ngủ</a:t>
            </a:r>
          </a:p>
          <a:p>
            <a:pPr algn="just"/>
            <a:r>
              <a:rPr lang="vi-VN" sz="2800">
                <a:solidFill>
                  <a:srgbClr val="000000"/>
                </a:solidFill>
                <a:latin typeface="Arial" panose="020B0604020202020204" pitchFamily="34" charset="0"/>
                <a:cs typeface="Arial" panose="020B0604020202020204" pitchFamily="34" charset="0"/>
              </a:rPr>
              <a:t>Là bác cú mèo...</a:t>
            </a:r>
          </a:p>
          <a:p>
            <a:pPr algn="r"/>
            <a:r>
              <a:rPr lang="vi-VN" sz="2800">
                <a:solidFill>
                  <a:srgbClr val="000000"/>
                </a:solidFill>
                <a:latin typeface="Arial" panose="020B0604020202020204" pitchFamily="34" charset="0"/>
                <a:cs typeface="Arial" panose="020B0604020202020204" pitchFamily="34" charset="0"/>
              </a:rPr>
              <a:t>(Đồng dao)</a:t>
            </a:r>
          </a:p>
        </p:txBody>
      </p:sp>
      <p:cxnSp>
        <p:nvCxnSpPr>
          <p:cNvPr id="8" name="Straight Connector 7">
            <a:extLst>
              <a:ext uri="{FF2B5EF4-FFF2-40B4-BE49-F238E27FC236}">
                <a16:creationId xmlns:a16="http://schemas.microsoft.com/office/drawing/2014/main" id="{61920E0E-3619-44F2-B2AF-6769C3431423}"/>
              </a:ext>
            </a:extLst>
          </p:cNvPr>
          <p:cNvCxnSpPr>
            <a:cxnSpLocks/>
          </p:cNvCxnSpPr>
          <p:nvPr/>
        </p:nvCxnSpPr>
        <p:spPr>
          <a:xfrm>
            <a:off x="2141851" y="1786572"/>
            <a:ext cx="1070136" cy="158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61920E0E-3619-44F2-B2AF-6769C3431423}"/>
              </a:ext>
            </a:extLst>
          </p:cNvPr>
          <p:cNvCxnSpPr>
            <a:cxnSpLocks/>
          </p:cNvCxnSpPr>
          <p:nvPr/>
        </p:nvCxnSpPr>
        <p:spPr>
          <a:xfrm flipV="1">
            <a:off x="1695450" y="3905250"/>
            <a:ext cx="1361597" cy="420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920E0E-3619-44F2-B2AF-6769C3431423}"/>
              </a:ext>
            </a:extLst>
          </p:cNvPr>
          <p:cNvCxnSpPr>
            <a:cxnSpLocks/>
          </p:cNvCxnSpPr>
          <p:nvPr/>
        </p:nvCxnSpPr>
        <p:spPr>
          <a:xfrm flipV="1">
            <a:off x="1940638" y="5643613"/>
            <a:ext cx="1361597" cy="420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61920E0E-3619-44F2-B2AF-6769C3431423}"/>
              </a:ext>
            </a:extLst>
          </p:cNvPr>
          <p:cNvCxnSpPr>
            <a:cxnSpLocks/>
          </p:cNvCxnSpPr>
          <p:nvPr/>
        </p:nvCxnSpPr>
        <p:spPr>
          <a:xfrm flipV="1">
            <a:off x="6146231" y="2485080"/>
            <a:ext cx="1361597" cy="420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Rectangle 1">
            <a:extLst>
              <a:ext uri="{FF2B5EF4-FFF2-40B4-BE49-F238E27FC236}">
                <a16:creationId xmlns:a16="http://schemas.microsoft.com/office/drawing/2014/main" id="{C7544E11-EA97-4256-B963-0285D4BCDEA4}"/>
              </a:ext>
            </a:extLst>
          </p:cNvPr>
          <p:cNvSpPr>
            <a:spLocks noChangeArrowheads="1"/>
          </p:cNvSpPr>
          <p:nvPr/>
        </p:nvSpPr>
        <p:spPr bwMode="auto">
          <a:xfrm>
            <a:off x="2122801" y="1318940"/>
            <a:ext cx="1363349" cy="523220"/>
          </a:xfrm>
          <a:prstGeom prst="rect">
            <a:avLst/>
          </a:prstGeom>
          <a:solidFill>
            <a:srgbClr val="FFFF00"/>
          </a:solid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n-US" sz="2800">
                <a:solidFill>
                  <a:srgbClr val="C00000"/>
                </a:solidFill>
                <a:latin typeface="Arial" panose="020B0604020202020204" pitchFamily="34" charset="0"/>
                <a:cs typeface="Arial" panose="020B0604020202020204" pitchFamily="34" charset="0"/>
              </a:rPr>
              <a:t>lon xon</a:t>
            </a:r>
            <a:endParaRPr lang="vi-VN" sz="2800" dirty="0">
              <a:solidFill>
                <a:srgbClr val="C00000"/>
              </a:solidFill>
              <a:latin typeface="Arial" panose="020B0604020202020204" pitchFamily="34" charset="0"/>
              <a:cs typeface="Arial" panose="020B0604020202020204" pitchFamily="34" charset="0"/>
            </a:endParaRPr>
          </a:p>
        </p:txBody>
      </p:sp>
      <p:sp>
        <p:nvSpPr>
          <p:cNvPr id="19" name="Speech Bubble: Rectangle 10">
            <a:extLst>
              <a:ext uri="{FF2B5EF4-FFF2-40B4-BE49-F238E27FC236}">
                <a16:creationId xmlns:a16="http://schemas.microsoft.com/office/drawing/2014/main" id="{8EAEBE91-FD84-4042-8D3E-DE099B5ADEC9}"/>
              </a:ext>
            </a:extLst>
          </p:cNvPr>
          <p:cNvSpPr/>
          <p:nvPr/>
        </p:nvSpPr>
        <p:spPr>
          <a:xfrm>
            <a:off x="4042735" y="828184"/>
            <a:ext cx="3648463" cy="1111960"/>
          </a:xfrm>
          <a:prstGeom prst="wedgeRectCallout">
            <a:avLst>
              <a:gd name="adj1" fmla="val -66318"/>
              <a:gd name="adj2" fmla="val 1980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a:solidFill>
                  <a:schemeClr val="tx1"/>
                </a:solidFill>
                <a:latin typeface="Arial" panose="020B0604020202020204" pitchFamily="34" charset="0"/>
                <a:cs typeface="Arial" panose="020B0604020202020204" pitchFamily="34" charset="0"/>
              </a:rPr>
              <a:t>Dáng chạy nhanh và trông rất đáng yêu. </a:t>
            </a:r>
            <a:endParaRPr lang="en-US" sz="2800" i="1" dirty="0">
              <a:solidFill>
                <a:schemeClr val="tx1"/>
              </a:solidFill>
              <a:latin typeface="Arial" panose="020B0604020202020204" pitchFamily="34" charset="0"/>
              <a:cs typeface="Arial" panose="020B0604020202020204" pitchFamily="34" charset="0"/>
            </a:endParaRPr>
          </a:p>
        </p:txBody>
      </p:sp>
      <p:sp>
        <p:nvSpPr>
          <p:cNvPr id="20" name="Rectangle 1">
            <a:extLst>
              <a:ext uri="{FF2B5EF4-FFF2-40B4-BE49-F238E27FC236}">
                <a16:creationId xmlns:a16="http://schemas.microsoft.com/office/drawing/2014/main" id="{C7544E11-EA97-4256-B963-0285D4BCDEA4}"/>
              </a:ext>
            </a:extLst>
          </p:cNvPr>
          <p:cNvSpPr>
            <a:spLocks noChangeArrowheads="1"/>
          </p:cNvSpPr>
          <p:nvPr/>
        </p:nvSpPr>
        <p:spPr bwMode="auto">
          <a:xfrm>
            <a:off x="6144479" y="2882110"/>
            <a:ext cx="1363349" cy="523220"/>
          </a:xfrm>
          <a:prstGeom prst="rect">
            <a:avLst/>
          </a:prstGeom>
          <a:solidFill>
            <a:srgbClr val="FFFF00"/>
          </a:solid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n-US" sz="2800">
                <a:solidFill>
                  <a:srgbClr val="C00000"/>
                </a:solidFill>
                <a:latin typeface="Arial" panose="020B0604020202020204" pitchFamily="34" charset="0"/>
                <a:cs typeface="Arial" panose="020B0604020202020204" pitchFamily="34" charset="0"/>
              </a:rPr>
              <a:t>lân la</a:t>
            </a:r>
            <a:endParaRPr lang="vi-VN" sz="2800" dirty="0">
              <a:solidFill>
                <a:srgbClr val="C00000"/>
              </a:solidFill>
              <a:latin typeface="Arial" panose="020B0604020202020204" pitchFamily="34" charset="0"/>
              <a:cs typeface="Arial" panose="020B0604020202020204" pitchFamily="34" charset="0"/>
            </a:endParaRPr>
          </a:p>
        </p:txBody>
      </p:sp>
      <p:sp>
        <p:nvSpPr>
          <p:cNvPr id="21" name="Speech Bubble: Rectangle 10">
            <a:extLst>
              <a:ext uri="{FF2B5EF4-FFF2-40B4-BE49-F238E27FC236}">
                <a16:creationId xmlns:a16="http://schemas.microsoft.com/office/drawing/2014/main" id="{8EAEBE91-FD84-4042-8D3E-DE099B5ADEC9}"/>
              </a:ext>
            </a:extLst>
          </p:cNvPr>
          <p:cNvSpPr/>
          <p:nvPr/>
        </p:nvSpPr>
        <p:spPr>
          <a:xfrm>
            <a:off x="8261123" y="2524142"/>
            <a:ext cx="3930877" cy="1111960"/>
          </a:xfrm>
          <a:prstGeom prst="wedgeRectCallout">
            <a:avLst>
              <a:gd name="adj1" fmla="val -70680"/>
              <a:gd name="adj2" fmla="val 163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a:solidFill>
                  <a:schemeClr val="tx1"/>
                </a:solidFill>
                <a:latin typeface="Arial" panose="020B0604020202020204" pitchFamily="34" charset="0"/>
                <a:cs typeface="Arial" panose="020B0604020202020204" pitchFamily="34" charset="0"/>
              </a:rPr>
              <a:t>Nhặt loanh quanh, không đi xa.</a:t>
            </a:r>
            <a:endParaRPr lang="en-US" sz="2800" i="1" dirty="0">
              <a:solidFill>
                <a:schemeClr val="tx1"/>
              </a:solidFill>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C7544E11-EA97-4256-B963-0285D4BCDEA4}"/>
              </a:ext>
            </a:extLst>
          </p:cNvPr>
          <p:cNvSpPr>
            <a:spLocks noChangeArrowheads="1"/>
          </p:cNvSpPr>
          <p:nvPr/>
        </p:nvSpPr>
        <p:spPr bwMode="auto">
          <a:xfrm>
            <a:off x="4482723" y="5431239"/>
            <a:ext cx="2077913" cy="523220"/>
          </a:xfrm>
          <a:prstGeom prst="rect">
            <a:avLst/>
          </a:prstGeom>
          <a:solidFill>
            <a:srgbClr val="FFFF00"/>
          </a:solid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n-US" sz="2800">
                <a:solidFill>
                  <a:srgbClr val="C00000"/>
                </a:solidFill>
                <a:latin typeface="Arial" panose="020B0604020202020204" pitchFamily="34" charset="0"/>
                <a:cs typeface="Arial" panose="020B0604020202020204" pitchFamily="34" charset="0"/>
              </a:rPr>
              <a:t>Nhấp nhem</a:t>
            </a:r>
            <a:endParaRPr lang="vi-VN" sz="2800" dirty="0">
              <a:solidFill>
                <a:srgbClr val="C00000"/>
              </a:solidFill>
              <a:latin typeface="Arial" panose="020B0604020202020204" pitchFamily="34" charset="0"/>
              <a:cs typeface="Arial" panose="020B0604020202020204" pitchFamily="34" charset="0"/>
            </a:endParaRPr>
          </a:p>
        </p:txBody>
      </p:sp>
      <p:sp>
        <p:nvSpPr>
          <p:cNvPr id="26" name="Speech Bubble: Rectangle 10">
            <a:extLst>
              <a:ext uri="{FF2B5EF4-FFF2-40B4-BE49-F238E27FC236}">
                <a16:creationId xmlns:a16="http://schemas.microsoft.com/office/drawing/2014/main" id="{8EAEBE91-FD84-4042-8D3E-DE099B5ADEC9}"/>
              </a:ext>
            </a:extLst>
          </p:cNvPr>
          <p:cNvSpPr/>
          <p:nvPr/>
        </p:nvSpPr>
        <p:spPr>
          <a:xfrm>
            <a:off x="8261122" y="4495799"/>
            <a:ext cx="3930877" cy="935439"/>
          </a:xfrm>
          <a:prstGeom prst="wedgeRectCallout">
            <a:avLst>
              <a:gd name="adj1" fmla="val -93942"/>
              <a:gd name="adj2" fmla="val 557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a:solidFill>
                  <a:schemeClr val="tx1"/>
                </a:solidFill>
                <a:latin typeface="Arial" panose="020B0604020202020204" pitchFamily="34" charset="0"/>
                <a:cs typeface="Arial" panose="020B0604020202020204" pitchFamily="34" charset="0"/>
              </a:rPr>
              <a:t>(Mắt) lúc nhắm lúc mở.</a:t>
            </a:r>
            <a:endParaRPr lang="en-US" sz="2800" i="1" dirty="0">
              <a:solidFill>
                <a:schemeClr val="tx1"/>
              </a:solidFill>
              <a:latin typeface="Arial" panose="020B0604020202020204" pitchFamily="34" charset="0"/>
              <a:cs typeface="Arial" panose="020B0604020202020204" pitchFamily="34" charset="0"/>
            </a:endParaRPr>
          </a:p>
        </p:txBody>
      </p:sp>
      <p:sp>
        <p:nvSpPr>
          <p:cNvPr id="24" name="Rectangle 1">
            <a:extLst>
              <a:ext uri="{FF2B5EF4-FFF2-40B4-BE49-F238E27FC236}">
                <a16:creationId xmlns:a16="http://schemas.microsoft.com/office/drawing/2014/main" id="{C7544E11-EA97-4256-B963-0285D4BCDEA4}"/>
              </a:ext>
            </a:extLst>
          </p:cNvPr>
          <p:cNvSpPr>
            <a:spLocks noChangeArrowheads="1"/>
          </p:cNvSpPr>
          <p:nvPr/>
        </p:nvSpPr>
        <p:spPr bwMode="auto">
          <a:xfrm>
            <a:off x="3057047" y="3865144"/>
            <a:ext cx="716316" cy="523220"/>
          </a:xfrm>
          <a:prstGeom prst="rect">
            <a:avLst/>
          </a:prstGeom>
          <a:solidFill>
            <a:srgbClr val="FFFF00"/>
          </a:solid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n-US" sz="2800">
                <a:solidFill>
                  <a:srgbClr val="C00000"/>
                </a:solidFill>
                <a:latin typeface="Arial" panose="020B0604020202020204" pitchFamily="34" charset="0"/>
                <a:cs typeface="Arial" panose="020B0604020202020204" pitchFamily="34" charset="0"/>
              </a:rPr>
              <a:t>tếu</a:t>
            </a:r>
            <a:endParaRPr lang="vi-VN" sz="2800" dirty="0">
              <a:solidFill>
                <a:srgbClr val="C00000"/>
              </a:solidFill>
              <a:latin typeface="Arial" panose="020B0604020202020204" pitchFamily="34" charset="0"/>
              <a:cs typeface="Arial" panose="020B0604020202020204" pitchFamily="34" charset="0"/>
            </a:endParaRPr>
          </a:p>
        </p:txBody>
      </p:sp>
      <p:sp>
        <p:nvSpPr>
          <p:cNvPr id="27" name="Speech Bubble: Rectangle 10">
            <a:extLst>
              <a:ext uri="{FF2B5EF4-FFF2-40B4-BE49-F238E27FC236}">
                <a16:creationId xmlns:a16="http://schemas.microsoft.com/office/drawing/2014/main" id="{8EAEBE91-FD84-4042-8D3E-DE099B5ADEC9}"/>
              </a:ext>
            </a:extLst>
          </p:cNvPr>
          <p:cNvSpPr/>
          <p:nvPr/>
        </p:nvSpPr>
        <p:spPr>
          <a:xfrm>
            <a:off x="585702" y="5845644"/>
            <a:ext cx="3930877" cy="935439"/>
          </a:xfrm>
          <a:prstGeom prst="wedgeRectCallout">
            <a:avLst>
              <a:gd name="adj1" fmla="val 30535"/>
              <a:gd name="adj2" fmla="val -20305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arial" panose="020B0604020202020204" pitchFamily="34" charset="0"/>
              </a:rPr>
              <a:t>Theo ý riêng của mình, không nghiêm túc</a:t>
            </a:r>
            <a:endParaRPr lang="en-US" sz="2800">
              <a:solidFill>
                <a:schemeClr val="tx1"/>
              </a:solidFill>
            </a:endParaRPr>
          </a:p>
        </p:txBody>
      </p:sp>
      <p:cxnSp>
        <p:nvCxnSpPr>
          <p:cNvPr id="28" name="Straight Connector 27">
            <a:extLst>
              <a:ext uri="{FF2B5EF4-FFF2-40B4-BE49-F238E27FC236}">
                <a16:creationId xmlns:a16="http://schemas.microsoft.com/office/drawing/2014/main" id="{61920E0E-3619-44F2-B2AF-6769C3431423}"/>
              </a:ext>
            </a:extLst>
          </p:cNvPr>
          <p:cNvCxnSpPr>
            <a:cxnSpLocks/>
          </p:cNvCxnSpPr>
          <p:nvPr/>
        </p:nvCxnSpPr>
        <p:spPr>
          <a:xfrm flipV="1">
            <a:off x="6169339" y="3336322"/>
            <a:ext cx="977846" cy="420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61920E0E-3619-44F2-B2AF-6769C3431423}"/>
              </a:ext>
            </a:extLst>
          </p:cNvPr>
          <p:cNvCxnSpPr>
            <a:cxnSpLocks/>
          </p:cNvCxnSpPr>
          <p:nvPr/>
        </p:nvCxnSpPr>
        <p:spPr>
          <a:xfrm>
            <a:off x="4622179" y="5931629"/>
            <a:ext cx="1802047" cy="108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95461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randombar(horizont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randombar(horizont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6" grpId="0" animBg="1"/>
      <p:bldP spid="24"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810" y="2534"/>
            <a:ext cx="3300764" cy="2462877"/>
          </a:xfrm>
          <a:prstGeom prst="rect">
            <a:avLst/>
          </a:prstGeom>
        </p:spPr>
      </p:pic>
      <p:sp>
        <p:nvSpPr>
          <p:cNvPr id="3" name="Text Box 5">
            <a:extLst>
              <a:ext uri="{FF2B5EF4-FFF2-40B4-BE49-F238E27FC236}">
                <a16:creationId xmlns:a16="http://schemas.microsoft.com/office/drawing/2014/main" id="{5507DA62-AC0D-4E5D-A2C7-72D40CF01BA9}"/>
              </a:ext>
            </a:extLst>
          </p:cNvPr>
          <p:cNvSpPr txBox="1"/>
          <p:nvPr/>
        </p:nvSpPr>
        <p:spPr>
          <a:xfrm>
            <a:off x="4443202" y="2489660"/>
            <a:ext cx="2985979"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Chim liếu điếu</a:t>
            </a:r>
            <a:endParaRPr lang="en-US" sz="2800" b="1" dirty="0">
              <a:solidFill>
                <a:srgbClr val="FF00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68" y="0"/>
            <a:ext cx="3222279" cy="2489660"/>
          </a:xfrm>
          <a:prstGeom prst="rect">
            <a:avLst/>
          </a:prstGeom>
        </p:spPr>
      </p:pic>
      <p:sp>
        <p:nvSpPr>
          <p:cNvPr id="6" name="Text Box 5">
            <a:extLst>
              <a:ext uri="{FF2B5EF4-FFF2-40B4-BE49-F238E27FC236}">
                <a16:creationId xmlns:a16="http://schemas.microsoft.com/office/drawing/2014/main" id="{5507DA62-AC0D-4E5D-A2C7-72D40CF01BA9}"/>
              </a:ext>
            </a:extLst>
          </p:cNvPr>
          <p:cNvSpPr txBox="1"/>
          <p:nvPr/>
        </p:nvSpPr>
        <p:spPr>
          <a:xfrm>
            <a:off x="842378" y="2431087"/>
            <a:ext cx="2336658"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Chim sáo</a:t>
            </a:r>
            <a:endParaRPr lang="en-US" sz="2800" b="1" dirty="0">
              <a:solidFill>
                <a:srgbClr val="FF0000"/>
              </a:solidFill>
              <a:latin typeface="Arial"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1235" y="-29988"/>
            <a:ext cx="3564548" cy="2364315"/>
          </a:xfrm>
          <a:prstGeom prst="rect">
            <a:avLst/>
          </a:prstGeom>
        </p:spPr>
      </p:pic>
      <p:sp>
        <p:nvSpPr>
          <p:cNvPr id="8" name="Text Box 5">
            <a:extLst>
              <a:ext uri="{FF2B5EF4-FFF2-40B4-BE49-F238E27FC236}">
                <a16:creationId xmlns:a16="http://schemas.microsoft.com/office/drawing/2014/main" id="{5507DA62-AC0D-4E5D-A2C7-72D40CF01BA9}"/>
              </a:ext>
            </a:extLst>
          </p:cNvPr>
          <p:cNvSpPr txBox="1"/>
          <p:nvPr/>
        </p:nvSpPr>
        <p:spPr>
          <a:xfrm>
            <a:off x="8620519" y="2395372"/>
            <a:ext cx="2985979"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Chim chìa vôi</a:t>
            </a:r>
            <a:endParaRPr lang="en-US" sz="2800" b="1" dirty="0">
              <a:solidFill>
                <a:srgbClr val="FF0000"/>
              </a:solidFill>
              <a:latin typeface="Arial" pitchFamily="34" charset="0"/>
              <a:cs typeface="Arial"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411" y="3256363"/>
            <a:ext cx="3424589" cy="3069207"/>
          </a:xfrm>
          <a:prstGeom prst="rect">
            <a:avLst/>
          </a:prstGeom>
        </p:spPr>
      </p:pic>
      <p:sp>
        <p:nvSpPr>
          <p:cNvPr id="10" name="Text Box 5">
            <a:extLst>
              <a:ext uri="{FF2B5EF4-FFF2-40B4-BE49-F238E27FC236}">
                <a16:creationId xmlns:a16="http://schemas.microsoft.com/office/drawing/2014/main" id="{5507DA62-AC0D-4E5D-A2C7-72D40CF01BA9}"/>
              </a:ext>
            </a:extLst>
          </p:cNvPr>
          <p:cNvSpPr txBox="1"/>
          <p:nvPr/>
        </p:nvSpPr>
        <p:spPr>
          <a:xfrm>
            <a:off x="296566" y="6325570"/>
            <a:ext cx="2985979"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Chim chèo bẻo</a:t>
            </a:r>
            <a:endParaRPr lang="en-US" sz="2800" b="1" dirty="0">
              <a:solidFill>
                <a:srgbClr val="FF0000"/>
              </a:solidFill>
              <a:latin typeface="Arial" pitchFamily="34" charset="0"/>
              <a:cs typeface="Arial"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5810" y="3374351"/>
            <a:ext cx="3633693" cy="2731593"/>
          </a:xfrm>
          <a:prstGeom prst="rect">
            <a:avLst/>
          </a:prstGeom>
        </p:spPr>
      </p:pic>
      <p:sp>
        <p:nvSpPr>
          <p:cNvPr id="12" name="Text Box 5">
            <a:extLst>
              <a:ext uri="{FF2B5EF4-FFF2-40B4-BE49-F238E27FC236}">
                <a16:creationId xmlns:a16="http://schemas.microsoft.com/office/drawing/2014/main" id="{5507DA62-AC0D-4E5D-A2C7-72D40CF01BA9}"/>
              </a:ext>
            </a:extLst>
          </p:cNvPr>
          <p:cNvSpPr txBox="1"/>
          <p:nvPr/>
        </p:nvSpPr>
        <p:spPr>
          <a:xfrm>
            <a:off x="4374301" y="6231541"/>
            <a:ext cx="2985979"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Chim khách</a:t>
            </a:r>
            <a:endParaRPr lang="en-US" sz="2800" b="1" dirty="0">
              <a:solidFill>
                <a:srgbClr val="FF0000"/>
              </a:solidFill>
              <a:latin typeface="Arial" pitchFamily="34" charset="0"/>
              <a:cs typeface="Arial" pitchFamily="34"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235" y="3462842"/>
            <a:ext cx="3639579" cy="2495507"/>
          </a:xfrm>
          <a:prstGeom prst="rect">
            <a:avLst/>
          </a:prstGeom>
        </p:spPr>
      </p:pic>
      <p:sp>
        <p:nvSpPr>
          <p:cNvPr id="14" name="Text Box 5">
            <a:extLst>
              <a:ext uri="{FF2B5EF4-FFF2-40B4-BE49-F238E27FC236}">
                <a16:creationId xmlns:a16="http://schemas.microsoft.com/office/drawing/2014/main" id="{5507DA62-AC0D-4E5D-A2C7-72D40CF01BA9}"/>
              </a:ext>
            </a:extLst>
          </p:cNvPr>
          <p:cNvSpPr txBox="1"/>
          <p:nvPr/>
        </p:nvSpPr>
        <p:spPr>
          <a:xfrm>
            <a:off x="8658034" y="6113554"/>
            <a:ext cx="2985979"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Chim sẻ</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944705288"/>
      </p:ext>
    </p:extLst>
  </p:cSld>
  <p:clrMapOvr>
    <a:masterClrMapping/>
  </p:clrMapOvr>
  <mc:AlternateContent xmlns:mc="http://schemas.openxmlformats.org/markup-compatibility/2006" xmlns:p14="http://schemas.microsoft.com/office/powerpoint/2010/main">
    <mc:Choice Requires="p14">
      <p:transition p14:dur="0" advTm="3713"/>
    </mc:Choice>
    <mc:Fallback xmlns="">
      <p:transition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 Trang trí lớp học ý tưởng | hình ảnh, giáo dục, power points">
            <a:extLst>
              <a:ext uri="{FF2B5EF4-FFF2-40B4-BE49-F238E27FC236}">
                <a16:creationId xmlns:a16="http://schemas.microsoft.com/office/drawing/2014/main" id="{EC1B8C01-9298-4D88-BEEC-C5B5EFA56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cripture Clipart Open Book Outline 758548 2423002 - Hình Quyển Sách Mở,  Cliparts &amp;amp; Cartoons - Jing.fm">
            <a:extLst>
              <a:ext uri="{FF2B5EF4-FFF2-40B4-BE49-F238E27FC236}">
                <a16:creationId xmlns:a16="http://schemas.microsoft.com/office/drawing/2014/main" id="{C16C0895-802F-4A54-BB33-4ADEB070E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9" t="9545" b="7953"/>
          <a:stretch/>
        </p:blipFill>
        <p:spPr bwMode="auto">
          <a:xfrm>
            <a:off x="2573320" y="1560159"/>
            <a:ext cx="5961080" cy="2841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8F0DC8-8393-47D4-8F64-7FD75BC55172}"/>
              </a:ext>
            </a:extLst>
          </p:cNvPr>
          <p:cNvSpPr txBox="1"/>
          <p:nvPr/>
        </p:nvSpPr>
        <p:spPr>
          <a:xfrm>
            <a:off x="2380927" y="2248152"/>
            <a:ext cx="6269665" cy="1015663"/>
          </a:xfrm>
          <a:prstGeom prst="rect">
            <a:avLst/>
          </a:prstGeom>
          <a:noFill/>
          <a:ln>
            <a:noFill/>
          </a:ln>
          <a:effectLst>
            <a:reflection blurRad="6350" stA="52000" endA="300" endPos="35000" dir="5400000" sy="-100000" algn="bl" rotWithShape="0"/>
          </a:effectLst>
          <a:scene3d>
            <a:camera prst="orthographicFront"/>
            <a:lightRig rig="threePt" dir="t"/>
          </a:scene3d>
          <a:sp3d>
            <a:bevelT prst="angle"/>
          </a:sp3d>
        </p:spPr>
        <p:txBody>
          <a:bodyPr wrap="square" rtlCol="0">
            <a:spAutoFit/>
          </a:bodyPr>
          <a:lstStyle/>
          <a:p>
            <a:pPr algn="ctr"/>
            <a:r>
              <a:rPr lang="en-US" altLang="zh-CN" sz="6000" b="1" dirty="0" err="1">
                <a:solidFill>
                  <a:srgbClr val="C00000"/>
                </a:solidFill>
                <a:latin typeface="Arial" panose="020B0604020202020204" pitchFamily="34" charset="0"/>
                <a:cs typeface="Arial" panose="020B0604020202020204" pitchFamily="34" charset="0"/>
                <a:sym typeface="+mn-lt"/>
              </a:rPr>
              <a:t>Tìm</a:t>
            </a:r>
            <a:r>
              <a:rPr lang="en-US" altLang="zh-CN" sz="6000" b="1" dirty="0">
                <a:solidFill>
                  <a:srgbClr val="C00000"/>
                </a:solidFill>
                <a:latin typeface="Arial" panose="020B0604020202020204" pitchFamily="34" charset="0"/>
                <a:cs typeface="Arial" panose="020B0604020202020204" pitchFamily="34" charset="0"/>
                <a:sym typeface="+mn-lt"/>
              </a:rPr>
              <a:t> </a:t>
            </a:r>
            <a:r>
              <a:rPr lang="en-US" altLang="zh-CN" sz="6000" b="1" dirty="0" err="1">
                <a:solidFill>
                  <a:srgbClr val="C00000"/>
                </a:solidFill>
                <a:latin typeface="Arial" panose="020B0604020202020204" pitchFamily="34" charset="0"/>
                <a:cs typeface="Arial" panose="020B0604020202020204" pitchFamily="34" charset="0"/>
                <a:sym typeface="+mn-lt"/>
              </a:rPr>
              <a:t>hiểu</a:t>
            </a:r>
            <a:r>
              <a:rPr lang="en-US" altLang="zh-CN" sz="6000" b="1" dirty="0">
                <a:solidFill>
                  <a:srgbClr val="C00000"/>
                </a:solidFill>
                <a:latin typeface="Arial" panose="020B0604020202020204" pitchFamily="34" charset="0"/>
                <a:cs typeface="Arial" panose="020B0604020202020204" pitchFamily="34" charset="0"/>
                <a:sym typeface="+mn-lt"/>
              </a:rPr>
              <a:t> </a:t>
            </a:r>
            <a:r>
              <a:rPr lang="en-US" altLang="zh-CN" sz="6000" b="1" dirty="0" err="1">
                <a:solidFill>
                  <a:srgbClr val="C00000"/>
                </a:solidFill>
                <a:latin typeface="Arial" panose="020B0604020202020204" pitchFamily="34" charset="0"/>
                <a:cs typeface="Arial" panose="020B0604020202020204" pitchFamily="34" charset="0"/>
                <a:sym typeface="+mn-lt"/>
              </a:rPr>
              <a:t>bài</a:t>
            </a:r>
            <a:endParaRPr lang="zh-CN" altLang="en-US" sz="6000" b="1" dirty="0">
              <a:solidFill>
                <a:srgbClr val="C0000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337036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1E942-F908-48E3-80CB-A4BFB67D14C9}"/>
              </a:ext>
            </a:extLst>
          </p:cNvPr>
          <p:cNvSpPr txBox="1"/>
          <p:nvPr/>
        </p:nvSpPr>
        <p:spPr>
          <a:xfrm>
            <a:off x="1098391" y="89134"/>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E4E71A3-DBD7-4B72-B403-97CFAADF8B3A}"/>
              </a:ext>
            </a:extLst>
          </p:cNvPr>
          <p:cNvSpPr txBox="1"/>
          <p:nvPr/>
        </p:nvSpPr>
        <p:spPr>
          <a:xfrm>
            <a:off x="247521" y="707239"/>
            <a:ext cx="11311688" cy="52322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tabLst/>
              <a:defRPr/>
            </a:pPr>
            <a:r>
              <a:rPr kumimoji="0" lang="en-US" sz="280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1</a:t>
            </a:r>
            <a:r>
              <a:rPr kumimoji="0" lang="en-US" sz="2800" u="none" strike="noStrike" kern="1200" cap="none" spc="0" normalizeH="0" baseline="0" noProof="0">
                <a:ln>
                  <a:noFill/>
                </a:ln>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2800" u="none" strike="noStrike" kern="1200" cap="none" spc="0" normalizeH="0" noProof="0">
                <a:ln>
                  <a:noFill/>
                </a:ln>
                <a:effectLst/>
                <a:uLnTx/>
                <a:uFillTx/>
                <a:latin typeface="Arial" panose="020B0604020202020204" pitchFamily="34" charset="0"/>
                <a:ea typeface="Arial-Rounded" panose="020B0500000000000000" pitchFamily="34" charset="0"/>
                <a:cs typeface="Arial" panose="020B0604020202020204" pitchFamily="34" charset="0"/>
              </a:rPr>
              <a:t> Kể tên các loài chim được nhắc đến trong bài vè.</a:t>
            </a:r>
            <a:endParaRPr kumimoji="0" lang="en-US" sz="280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4" name="7"/>
          <p:cNvCxnSpPr>
            <a:cxnSpLocks/>
          </p:cNvCxnSpPr>
          <p:nvPr/>
        </p:nvCxnSpPr>
        <p:spPr>
          <a:xfrm>
            <a:off x="855224" y="3419487"/>
            <a:ext cx="5338780" cy="0"/>
          </a:xfrm>
          <a:prstGeom prst="line">
            <a:avLst/>
          </a:prstGeom>
          <a:ln w="9525">
            <a:noFill/>
            <a:prstDash val="solid"/>
            <a:tailEnd type="diamond"/>
          </a:ln>
        </p:spPr>
        <p:style>
          <a:lnRef idx="1">
            <a:schemeClr val="accent1"/>
          </a:lnRef>
          <a:fillRef idx="0">
            <a:schemeClr val="accent1"/>
          </a:fillRef>
          <a:effectRef idx="0">
            <a:schemeClr val="accent1"/>
          </a:effectRef>
          <a:fontRef idx="minor">
            <a:schemeClr val="tx1"/>
          </a:fontRef>
        </p:style>
      </p:cxnSp>
      <p:sp>
        <p:nvSpPr>
          <p:cNvPr id="5" name="Text Box 5">
            <a:extLst>
              <a:ext uri="{FF2B5EF4-FFF2-40B4-BE49-F238E27FC236}">
                <a16:creationId xmlns:a16="http://schemas.microsoft.com/office/drawing/2014/main" id="{5507DA62-AC0D-4E5D-A2C7-72D40CF01BA9}"/>
              </a:ext>
            </a:extLst>
          </p:cNvPr>
          <p:cNvSpPr txBox="1"/>
          <p:nvPr/>
        </p:nvSpPr>
        <p:spPr>
          <a:xfrm>
            <a:off x="1526063" y="1455364"/>
            <a:ext cx="2336658" cy="523220"/>
          </a:xfrm>
          <a:prstGeom prst="rect">
            <a:avLst/>
          </a:prstGeom>
          <a:noFill/>
        </p:spPr>
        <p:txBody>
          <a:bodyPr wrap="square" rtlCol="0">
            <a:spAutoFit/>
          </a:bodyPr>
          <a:lstStyle/>
          <a:p>
            <a:pPr algn="ctr"/>
            <a:r>
              <a:rPr lang="en-US" sz="2800" b="1">
                <a:solidFill>
                  <a:srgbClr val="FF0000"/>
                </a:solidFill>
                <a:latin typeface="Arial" pitchFamily="34" charset="0"/>
                <a:cs typeface="Arial" pitchFamily="34" charset="0"/>
              </a:rPr>
              <a:t>Vè chim</a:t>
            </a:r>
            <a:endParaRPr lang="en-US" sz="2800" b="1" dirty="0">
              <a:solidFill>
                <a:srgbClr val="FF0000"/>
              </a:solidFill>
              <a:latin typeface="Arial" pitchFamily="34" charset="0"/>
              <a:cs typeface="Arial" pitchFamily="34" charset="0"/>
            </a:endParaRPr>
          </a:p>
        </p:txBody>
      </p:sp>
      <p:sp>
        <p:nvSpPr>
          <p:cNvPr id="6" name="Rectangle 5"/>
          <p:cNvSpPr/>
          <p:nvPr/>
        </p:nvSpPr>
        <p:spPr>
          <a:xfrm>
            <a:off x="1134990" y="2038603"/>
            <a:ext cx="4106819" cy="440120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a:solidFill>
                  <a:srgbClr val="000000"/>
                </a:solidFill>
                <a:latin typeface="Arial" panose="020B0604020202020204" pitchFamily="34" charset="0"/>
                <a:cs typeface="Arial" panose="020B0604020202020204" pitchFamily="34" charset="0"/>
              </a:rPr>
              <a:t>Hay chạy lon xon</a:t>
            </a:r>
          </a:p>
          <a:p>
            <a:pPr algn="just"/>
            <a:r>
              <a:rPr lang="vi-VN" sz="2800">
                <a:solidFill>
                  <a:srgbClr val="000000"/>
                </a:solidFill>
                <a:latin typeface="Arial" panose="020B0604020202020204" pitchFamily="34" charset="0"/>
                <a:cs typeface="Arial" panose="020B0604020202020204" pitchFamily="34" charset="0"/>
              </a:rPr>
              <a:t>Là gà mới nở</a:t>
            </a:r>
          </a:p>
          <a:p>
            <a:pPr algn="just"/>
            <a:r>
              <a:rPr lang="vi-VN" sz="2800">
                <a:solidFill>
                  <a:srgbClr val="000000"/>
                </a:solidFill>
                <a:latin typeface="Arial" panose="020B0604020202020204" pitchFamily="34" charset="0"/>
                <a:cs typeface="Arial" panose="020B0604020202020204" pitchFamily="34" charset="0"/>
              </a:rPr>
              <a:t>Vừa đi vừa nhảy</a:t>
            </a:r>
          </a:p>
          <a:p>
            <a:pPr algn="just"/>
            <a:r>
              <a:rPr lang="vi-VN" sz="2800">
                <a:solidFill>
                  <a:srgbClr val="000000"/>
                </a:solidFill>
                <a:latin typeface="Arial" panose="020B0604020202020204" pitchFamily="34" charset="0"/>
                <a:cs typeface="Arial" panose="020B0604020202020204" pitchFamily="34" charset="0"/>
              </a:rPr>
              <a:t>Là em sáo xinh</a:t>
            </a:r>
          </a:p>
          <a:p>
            <a:pPr algn="just"/>
            <a:r>
              <a:rPr lang="vi-VN" sz="2800">
                <a:solidFill>
                  <a:srgbClr val="000000"/>
                </a:solidFill>
                <a:latin typeface="Arial" panose="020B0604020202020204" pitchFamily="34" charset="0"/>
                <a:cs typeface="Arial" panose="020B0604020202020204" pitchFamily="34" charset="0"/>
              </a:rPr>
              <a:t>Hay nói linh tinh</a:t>
            </a:r>
          </a:p>
          <a:p>
            <a:pPr algn="just"/>
            <a:r>
              <a:rPr lang="vi-VN" sz="2800">
                <a:solidFill>
                  <a:srgbClr val="000000"/>
                </a:solidFill>
                <a:latin typeface="Arial" panose="020B0604020202020204" pitchFamily="34" charset="0"/>
                <a:cs typeface="Arial" panose="020B0604020202020204" pitchFamily="34" charset="0"/>
              </a:rPr>
              <a:t>Là con liếu điếu</a:t>
            </a:r>
          </a:p>
          <a:p>
            <a:pPr algn="just"/>
            <a:r>
              <a:rPr lang="vi-VN" sz="2800">
                <a:solidFill>
                  <a:srgbClr val="000000"/>
                </a:solidFill>
                <a:latin typeface="Arial" panose="020B0604020202020204" pitchFamily="34" charset="0"/>
                <a:cs typeface="Arial" panose="020B0604020202020204" pitchFamily="34" charset="0"/>
              </a:rPr>
              <a:t>Hay nghịch hay tếu</a:t>
            </a:r>
          </a:p>
          <a:p>
            <a:pPr algn="just"/>
            <a:r>
              <a:rPr lang="vi-VN" sz="2800">
                <a:solidFill>
                  <a:srgbClr val="000000"/>
                </a:solidFill>
                <a:latin typeface="Arial" panose="020B0604020202020204" pitchFamily="34" charset="0"/>
                <a:cs typeface="Arial" panose="020B0604020202020204" pitchFamily="34" charset="0"/>
              </a:rPr>
              <a:t>Là cậu chìa vôi</a:t>
            </a:r>
          </a:p>
          <a:p>
            <a:pPr algn="just"/>
            <a:r>
              <a:rPr lang="vi-VN" sz="2800">
                <a:solidFill>
                  <a:srgbClr val="000000"/>
                </a:solidFill>
                <a:latin typeface="Arial" panose="020B0604020202020204" pitchFamily="34" charset="0"/>
                <a:cs typeface="Arial" panose="020B0604020202020204" pitchFamily="34" charset="0"/>
              </a:rPr>
              <a:t>Hay chao đớp mồi</a:t>
            </a:r>
          </a:p>
          <a:p>
            <a:pPr algn="just"/>
            <a:r>
              <a:rPr lang="vi-VN" sz="2800">
                <a:solidFill>
                  <a:srgbClr val="000000"/>
                </a:solidFill>
                <a:latin typeface="Arial" panose="020B0604020202020204" pitchFamily="34" charset="0"/>
                <a:cs typeface="Arial" panose="020B0604020202020204" pitchFamily="34" charset="0"/>
              </a:rPr>
              <a:t>Là chim chèo bẻo</a:t>
            </a:r>
          </a:p>
        </p:txBody>
      </p:sp>
      <p:sp>
        <p:nvSpPr>
          <p:cNvPr id="9" name="Rectangle 8"/>
          <p:cNvSpPr/>
          <p:nvPr/>
        </p:nvSpPr>
        <p:spPr>
          <a:xfrm>
            <a:off x="5241809" y="2018101"/>
            <a:ext cx="4286720" cy="483209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a:solidFill>
                  <a:srgbClr val="000000"/>
                </a:solidFill>
                <a:cs typeface="Arial" panose="020B0604020202020204" pitchFamily="34" charset="0"/>
              </a:rPr>
              <a:t>Tính hay mách lẻo</a:t>
            </a:r>
          </a:p>
          <a:p>
            <a:pPr algn="just"/>
            <a:r>
              <a:rPr lang="vi-VN" sz="2800">
                <a:solidFill>
                  <a:srgbClr val="000000"/>
                </a:solidFill>
                <a:cs typeface="Arial" panose="020B0604020202020204" pitchFamily="34" charset="0"/>
              </a:rPr>
              <a:t>Thím khách trước nhà</a:t>
            </a:r>
          </a:p>
          <a:p>
            <a:pPr algn="just"/>
            <a:r>
              <a:rPr lang="vi-VN" sz="2800">
                <a:solidFill>
                  <a:srgbClr val="000000"/>
                </a:solidFill>
                <a:cs typeface="Arial" panose="020B0604020202020204" pitchFamily="34" charset="0"/>
              </a:rPr>
              <a:t>Hay nhặt lân la</a:t>
            </a:r>
          </a:p>
          <a:p>
            <a:pPr algn="just"/>
            <a:r>
              <a:rPr lang="vi-VN" sz="2800">
                <a:solidFill>
                  <a:srgbClr val="000000"/>
                </a:solidFill>
                <a:cs typeface="Arial" panose="020B0604020202020204" pitchFamily="34" charset="0"/>
              </a:rPr>
              <a:t>Là bà chim sẻ</a:t>
            </a:r>
            <a:endParaRPr lang="en-US" sz="2800">
              <a:solidFill>
                <a:srgbClr val="000000"/>
              </a:solidFill>
              <a:latin typeface="Arial" panose="020B0604020202020204" pitchFamily="34" charset="0"/>
              <a:cs typeface="Arial" panose="020B0604020202020204" pitchFamily="34" charset="0"/>
            </a:endParaRPr>
          </a:p>
          <a:p>
            <a:pPr algn="just"/>
            <a:r>
              <a:rPr lang="vi-VN" sz="2800">
                <a:solidFill>
                  <a:srgbClr val="000000"/>
                </a:solidFill>
                <a:latin typeface="Arial" panose="020B0604020202020204" pitchFamily="34" charset="0"/>
                <a:cs typeface="Arial" panose="020B0604020202020204" pitchFamily="34" charset="0"/>
              </a:rPr>
              <a:t>Có tình có nghĩa</a:t>
            </a:r>
          </a:p>
          <a:p>
            <a:pPr algn="just"/>
            <a:r>
              <a:rPr lang="vi-VN" sz="2800">
                <a:solidFill>
                  <a:srgbClr val="000000"/>
                </a:solidFill>
                <a:latin typeface="Arial" panose="020B0604020202020204" pitchFamily="34" charset="0"/>
                <a:cs typeface="Arial" panose="020B0604020202020204" pitchFamily="34" charset="0"/>
              </a:rPr>
              <a:t>Là mẹ chim sâu</a:t>
            </a:r>
          </a:p>
          <a:p>
            <a:pPr algn="just"/>
            <a:r>
              <a:rPr lang="vi-VN" sz="2800">
                <a:solidFill>
                  <a:srgbClr val="000000"/>
                </a:solidFill>
                <a:latin typeface="Arial" panose="020B0604020202020204" pitchFamily="34" charset="0"/>
                <a:cs typeface="Arial" panose="020B0604020202020204" pitchFamily="34" charset="0"/>
              </a:rPr>
              <a:t>Giục hè đến mau</a:t>
            </a:r>
          </a:p>
          <a:p>
            <a:pPr algn="just"/>
            <a:r>
              <a:rPr lang="vi-VN" sz="2800">
                <a:solidFill>
                  <a:srgbClr val="000000"/>
                </a:solidFill>
                <a:latin typeface="Arial" panose="020B0604020202020204" pitchFamily="34" charset="0"/>
                <a:cs typeface="Arial" panose="020B0604020202020204" pitchFamily="34" charset="0"/>
              </a:rPr>
              <a:t>Là cô tu hú</a:t>
            </a:r>
          </a:p>
          <a:p>
            <a:pPr algn="just"/>
            <a:r>
              <a:rPr lang="vi-VN" sz="2800">
                <a:solidFill>
                  <a:srgbClr val="000000"/>
                </a:solidFill>
                <a:latin typeface="Arial" panose="020B0604020202020204" pitchFamily="34" charset="0"/>
                <a:cs typeface="Arial" panose="020B0604020202020204" pitchFamily="34" charset="0"/>
              </a:rPr>
              <a:t>Nhấp nhem buồn ngủ</a:t>
            </a:r>
          </a:p>
          <a:p>
            <a:pPr algn="just"/>
            <a:r>
              <a:rPr lang="vi-VN" sz="2800">
                <a:solidFill>
                  <a:srgbClr val="000000"/>
                </a:solidFill>
                <a:latin typeface="Arial" panose="020B0604020202020204" pitchFamily="34" charset="0"/>
                <a:cs typeface="Arial" panose="020B0604020202020204" pitchFamily="34" charset="0"/>
              </a:rPr>
              <a:t>Là bác cú mèo...</a:t>
            </a:r>
          </a:p>
          <a:p>
            <a:pPr algn="r"/>
            <a:r>
              <a:rPr lang="vi-VN" sz="2800">
                <a:solidFill>
                  <a:srgbClr val="000000"/>
                </a:solidFill>
                <a:latin typeface="Arial" panose="020B0604020202020204" pitchFamily="34" charset="0"/>
                <a:cs typeface="Arial" panose="020B0604020202020204" pitchFamily="34" charset="0"/>
              </a:rPr>
              <a:t>(Đồng dao)</a:t>
            </a:r>
          </a:p>
        </p:txBody>
      </p:sp>
      <p:cxnSp>
        <p:nvCxnSpPr>
          <p:cNvPr id="10" name="Straight Connector 9">
            <a:extLst>
              <a:ext uri="{FF2B5EF4-FFF2-40B4-BE49-F238E27FC236}">
                <a16:creationId xmlns:a16="http://schemas.microsoft.com/office/drawing/2014/main" id="{61920E0E-3619-44F2-B2AF-6769C3431423}"/>
              </a:ext>
            </a:extLst>
          </p:cNvPr>
          <p:cNvCxnSpPr>
            <a:cxnSpLocks/>
          </p:cNvCxnSpPr>
          <p:nvPr/>
        </p:nvCxnSpPr>
        <p:spPr>
          <a:xfrm>
            <a:off x="1704834" y="2946340"/>
            <a:ext cx="440690" cy="254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61920E0E-3619-44F2-B2AF-6769C3431423}"/>
              </a:ext>
            </a:extLst>
          </p:cNvPr>
          <p:cNvCxnSpPr>
            <a:cxnSpLocks/>
          </p:cNvCxnSpPr>
          <p:nvPr/>
        </p:nvCxnSpPr>
        <p:spPr>
          <a:xfrm flipV="1">
            <a:off x="2386824" y="4618930"/>
            <a:ext cx="1361597" cy="420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1920E0E-3619-44F2-B2AF-6769C3431423}"/>
              </a:ext>
            </a:extLst>
          </p:cNvPr>
          <p:cNvCxnSpPr>
            <a:cxnSpLocks/>
          </p:cNvCxnSpPr>
          <p:nvPr/>
        </p:nvCxnSpPr>
        <p:spPr>
          <a:xfrm flipV="1">
            <a:off x="2327252" y="3768030"/>
            <a:ext cx="535822" cy="904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1920E0E-3619-44F2-B2AF-6769C3431423}"/>
              </a:ext>
            </a:extLst>
          </p:cNvPr>
          <p:cNvCxnSpPr>
            <a:cxnSpLocks/>
          </p:cNvCxnSpPr>
          <p:nvPr/>
        </p:nvCxnSpPr>
        <p:spPr>
          <a:xfrm flipV="1">
            <a:off x="2332704" y="5464987"/>
            <a:ext cx="1361597" cy="420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1920E0E-3619-44F2-B2AF-6769C3431423}"/>
              </a:ext>
            </a:extLst>
          </p:cNvPr>
          <p:cNvCxnSpPr>
            <a:cxnSpLocks/>
          </p:cNvCxnSpPr>
          <p:nvPr/>
        </p:nvCxnSpPr>
        <p:spPr>
          <a:xfrm>
            <a:off x="1704834" y="6309262"/>
            <a:ext cx="2285424" cy="178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920E0E-3619-44F2-B2AF-6769C3431423}"/>
              </a:ext>
            </a:extLst>
          </p:cNvPr>
          <p:cNvCxnSpPr>
            <a:cxnSpLocks/>
          </p:cNvCxnSpPr>
          <p:nvPr/>
        </p:nvCxnSpPr>
        <p:spPr>
          <a:xfrm>
            <a:off x="6194004" y="2933538"/>
            <a:ext cx="1008819" cy="722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61920E0E-3619-44F2-B2AF-6769C3431423}"/>
              </a:ext>
            </a:extLst>
          </p:cNvPr>
          <p:cNvCxnSpPr>
            <a:cxnSpLocks/>
          </p:cNvCxnSpPr>
          <p:nvPr/>
        </p:nvCxnSpPr>
        <p:spPr>
          <a:xfrm flipV="1">
            <a:off x="6261802" y="3752292"/>
            <a:ext cx="1361597" cy="420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61920E0E-3619-44F2-B2AF-6769C3431423}"/>
              </a:ext>
            </a:extLst>
          </p:cNvPr>
          <p:cNvCxnSpPr>
            <a:cxnSpLocks/>
          </p:cNvCxnSpPr>
          <p:nvPr/>
        </p:nvCxnSpPr>
        <p:spPr>
          <a:xfrm flipV="1">
            <a:off x="6444158" y="4612560"/>
            <a:ext cx="1361597" cy="420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61920E0E-3619-44F2-B2AF-6769C3431423}"/>
              </a:ext>
            </a:extLst>
          </p:cNvPr>
          <p:cNvCxnSpPr>
            <a:cxnSpLocks/>
          </p:cNvCxnSpPr>
          <p:nvPr/>
        </p:nvCxnSpPr>
        <p:spPr>
          <a:xfrm>
            <a:off x="6261802" y="5503924"/>
            <a:ext cx="855535" cy="118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1920E0E-3619-44F2-B2AF-6769C3431423}"/>
              </a:ext>
            </a:extLst>
          </p:cNvPr>
          <p:cNvCxnSpPr>
            <a:cxnSpLocks/>
          </p:cNvCxnSpPr>
          <p:nvPr/>
        </p:nvCxnSpPr>
        <p:spPr>
          <a:xfrm>
            <a:off x="6522024" y="6326092"/>
            <a:ext cx="110137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8732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1E942-F908-48E3-80CB-A4BFB67D14C9}"/>
              </a:ext>
            </a:extLst>
          </p:cNvPr>
          <p:cNvSpPr txBox="1"/>
          <p:nvPr/>
        </p:nvSpPr>
        <p:spPr>
          <a:xfrm>
            <a:off x="1098391" y="89134"/>
            <a:ext cx="3612154" cy="523220"/>
          </a:xfrm>
          <a:prstGeom prst="rect">
            <a:avLst/>
          </a:prstGeom>
          <a:noFill/>
        </p:spPr>
        <p:txBody>
          <a:bodyPr wrap="square" rtlCol="0">
            <a:spAutoFit/>
          </a:bodyPr>
          <a:lstStyle/>
          <a:p>
            <a:r>
              <a:rPr lang="en-US" sz="2800" b="1" u="sng" dirty="0" err="1">
                <a:latin typeface="Arial" panose="020B0604020202020204" pitchFamily="34" charset="0"/>
                <a:cs typeface="Arial" panose="020B0604020202020204" pitchFamily="34" charset="0"/>
              </a:rPr>
              <a:t>Tìm</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hiểu</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bài</a:t>
            </a:r>
            <a:endParaRPr lang="en-US" sz="2800" b="1" u="sng"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E4E71A3-DBD7-4B72-B403-97CFAADF8B3A}"/>
              </a:ext>
            </a:extLst>
          </p:cNvPr>
          <p:cNvSpPr txBox="1"/>
          <p:nvPr/>
        </p:nvSpPr>
        <p:spPr>
          <a:xfrm>
            <a:off x="247521" y="707239"/>
            <a:ext cx="11311688" cy="52322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tabLst/>
              <a:defRPr/>
            </a:pPr>
            <a:r>
              <a:rPr kumimoji="0" lang="en-US" sz="280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1</a:t>
            </a:r>
            <a:r>
              <a:rPr kumimoji="0" lang="en-US" sz="2800" u="none" strike="noStrike" kern="1200" cap="none" spc="0" normalizeH="0" baseline="0" noProof="0">
                <a:ln>
                  <a:noFill/>
                </a:ln>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2800" u="none" strike="noStrike" kern="1200" cap="none" spc="0" normalizeH="0" noProof="0">
                <a:ln>
                  <a:noFill/>
                </a:ln>
                <a:effectLst/>
                <a:uLnTx/>
                <a:uFillTx/>
                <a:latin typeface="Arial" panose="020B0604020202020204" pitchFamily="34" charset="0"/>
                <a:ea typeface="Arial-Rounded" panose="020B0500000000000000" pitchFamily="34" charset="0"/>
                <a:cs typeface="Arial" panose="020B0604020202020204" pitchFamily="34" charset="0"/>
              </a:rPr>
              <a:t> Kể tên các loài chim được nhắc đến trong bài vè.</a:t>
            </a:r>
            <a:endParaRPr kumimoji="0" lang="en-US" sz="280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3" name="TextBox 22">
            <a:extLst>
              <a:ext uri="{FF2B5EF4-FFF2-40B4-BE49-F238E27FC236}">
                <a16:creationId xmlns:a16="http://schemas.microsoft.com/office/drawing/2014/main" id="{64194939-544B-4529-B0B6-D1534B551462}"/>
              </a:ext>
            </a:extLst>
          </p:cNvPr>
          <p:cNvSpPr txBox="1"/>
          <p:nvPr/>
        </p:nvSpPr>
        <p:spPr>
          <a:xfrm>
            <a:off x="720970" y="1325344"/>
            <a:ext cx="10638692" cy="1384995"/>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C</a:t>
            </a:r>
            <a:r>
              <a:rPr lang="vi-VN" sz="2800">
                <a:solidFill>
                  <a:srgbClr val="C00000"/>
                </a:solidFill>
                <a:latin typeface="Arial" panose="020B0604020202020204" pitchFamily="34" charset="0"/>
                <a:cs typeface="Arial" panose="020B0604020202020204" pitchFamily="34" charset="0"/>
              </a:rPr>
              <a:t>ác loài chim được nhắc đến trong bài vè</a:t>
            </a:r>
            <a:r>
              <a:rPr lang="en-US" sz="2800">
                <a:solidFill>
                  <a:srgbClr val="C00000"/>
                </a:solidFill>
                <a:latin typeface="Arial" panose="020B0604020202020204" pitchFamily="34" charset="0"/>
                <a:cs typeface="Arial" panose="020B0604020202020204" pitchFamily="34" charset="0"/>
              </a:rPr>
              <a:t> là</a:t>
            </a:r>
            <a:r>
              <a:rPr lang="vi-VN" sz="2800">
                <a:solidFill>
                  <a:srgbClr val="C00000"/>
                </a:solidFill>
                <a:latin typeface="Arial" panose="020B0604020202020204" pitchFamily="34" charset="0"/>
                <a:cs typeface="Arial" panose="020B0604020202020204" pitchFamily="34" charset="0"/>
              </a:rPr>
              <a:t>: gà, </a:t>
            </a:r>
            <a:r>
              <a:rPr lang="en-US" sz="2800">
                <a:solidFill>
                  <a:srgbClr val="C00000"/>
                </a:solidFill>
                <a:latin typeface="Arial" panose="020B0604020202020204" pitchFamily="34" charset="0"/>
                <a:cs typeface="Arial" panose="020B0604020202020204" pitchFamily="34" charset="0"/>
              </a:rPr>
              <a:t>chim </a:t>
            </a:r>
            <a:r>
              <a:rPr lang="vi-VN" sz="2800">
                <a:solidFill>
                  <a:srgbClr val="C00000"/>
                </a:solidFill>
                <a:latin typeface="Arial" panose="020B0604020202020204" pitchFamily="34" charset="0"/>
                <a:cs typeface="Arial" panose="020B0604020202020204" pitchFamily="34" charset="0"/>
              </a:rPr>
              <a:t>sáo, </a:t>
            </a:r>
            <a:r>
              <a:rPr lang="en-US" sz="2800">
                <a:solidFill>
                  <a:srgbClr val="C00000"/>
                </a:solidFill>
                <a:latin typeface="Arial" panose="020B0604020202020204" pitchFamily="34" charset="0"/>
                <a:cs typeface="Arial" panose="020B0604020202020204" pitchFamily="34" charset="0"/>
              </a:rPr>
              <a:t>chim </a:t>
            </a:r>
            <a:r>
              <a:rPr lang="vi-VN" sz="2800">
                <a:solidFill>
                  <a:srgbClr val="C00000"/>
                </a:solidFill>
                <a:latin typeface="Arial" panose="020B0604020202020204" pitchFamily="34" charset="0"/>
                <a:cs typeface="Arial" panose="020B0604020202020204" pitchFamily="34" charset="0"/>
              </a:rPr>
              <a:t>liếu điếu, </a:t>
            </a:r>
            <a:r>
              <a:rPr lang="en-US" sz="2800">
                <a:solidFill>
                  <a:srgbClr val="C00000"/>
                </a:solidFill>
                <a:latin typeface="Arial" panose="020B0604020202020204" pitchFamily="34" charset="0"/>
                <a:cs typeface="Arial" panose="020B0604020202020204" pitchFamily="34" charset="0"/>
              </a:rPr>
              <a:t>chim </a:t>
            </a:r>
            <a:r>
              <a:rPr lang="vi-VN" sz="2800">
                <a:solidFill>
                  <a:srgbClr val="C00000"/>
                </a:solidFill>
                <a:latin typeface="Arial" panose="020B0604020202020204" pitchFamily="34" charset="0"/>
                <a:cs typeface="Arial" panose="020B0604020202020204" pitchFamily="34" charset="0"/>
              </a:rPr>
              <a:t>chìa vôi, </a:t>
            </a:r>
            <a:r>
              <a:rPr lang="en-US" sz="2800">
                <a:solidFill>
                  <a:srgbClr val="C00000"/>
                </a:solidFill>
                <a:latin typeface="Arial" panose="020B0604020202020204" pitchFamily="34" charset="0"/>
                <a:cs typeface="Arial" panose="020B0604020202020204" pitchFamily="34" charset="0"/>
              </a:rPr>
              <a:t>chim </a:t>
            </a:r>
            <a:r>
              <a:rPr lang="vi-VN" sz="2800">
                <a:solidFill>
                  <a:srgbClr val="C00000"/>
                </a:solidFill>
                <a:latin typeface="Arial" panose="020B0604020202020204" pitchFamily="34" charset="0"/>
                <a:cs typeface="Arial" panose="020B0604020202020204" pitchFamily="34" charset="0"/>
              </a:rPr>
              <a:t>chèo bẻo, chim khách, </a:t>
            </a:r>
            <a:r>
              <a:rPr lang="en-US" sz="2800">
                <a:solidFill>
                  <a:srgbClr val="C00000"/>
                </a:solidFill>
                <a:latin typeface="Arial" panose="020B0604020202020204" pitchFamily="34" charset="0"/>
                <a:cs typeface="Arial" panose="020B0604020202020204" pitchFamily="34" charset="0"/>
              </a:rPr>
              <a:t>chim </a:t>
            </a:r>
            <a:r>
              <a:rPr lang="vi-VN" sz="2800">
                <a:solidFill>
                  <a:srgbClr val="C00000"/>
                </a:solidFill>
                <a:latin typeface="Arial" panose="020B0604020202020204" pitchFamily="34" charset="0"/>
                <a:cs typeface="Arial" panose="020B0604020202020204" pitchFamily="34" charset="0"/>
              </a:rPr>
              <a:t>sẻ, chim sâu, </a:t>
            </a:r>
            <a:r>
              <a:rPr lang="en-US" sz="2800">
                <a:solidFill>
                  <a:srgbClr val="C00000"/>
                </a:solidFill>
                <a:latin typeface="Arial" panose="020B0604020202020204" pitchFamily="34" charset="0"/>
                <a:cs typeface="Arial" panose="020B0604020202020204" pitchFamily="34" charset="0"/>
              </a:rPr>
              <a:t>chim </a:t>
            </a:r>
            <a:r>
              <a:rPr lang="vi-VN" sz="2800">
                <a:solidFill>
                  <a:srgbClr val="C00000"/>
                </a:solidFill>
                <a:latin typeface="Arial" panose="020B0604020202020204" pitchFamily="34" charset="0"/>
                <a:cs typeface="Arial" panose="020B0604020202020204" pitchFamily="34" charset="0"/>
              </a:rPr>
              <a:t>tu hú, </a:t>
            </a:r>
            <a:r>
              <a:rPr lang="en-US" sz="2800">
                <a:solidFill>
                  <a:srgbClr val="C00000"/>
                </a:solidFill>
                <a:latin typeface="Arial" panose="020B0604020202020204" pitchFamily="34" charset="0"/>
                <a:cs typeface="Arial" panose="020B0604020202020204" pitchFamily="34" charset="0"/>
              </a:rPr>
              <a:t>chim </a:t>
            </a:r>
            <a:r>
              <a:rPr lang="vi-VN" sz="2800">
                <a:solidFill>
                  <a:srgbClr val="C00000"/>
                </a:solidFill>
                <a:latin typeface="Arial" panose="020B0604020202020204" pitchFamily="34" charset="0"/>
                <a:cs typeface="Arial" panose="020B0604020202020204" pitchFamily="34" charset="0"/>
              </a:rPr>
              <a:t>cú mèo</a:t>
            </a:r>
            <a:r>
              <a:rPr lang="en-US" sz="2800">
                <a:solidFill>
                  <a:srgbClr val="C00000"/>
                </a:solidFill>
                <a:latin typeface="Arial" panose="020B0604020202020204" pitchFamily="34" charset="0"/>
                <a:cs typeface="Arial" panose="020B0604020202020204" pitchFamily="34" charset="0"/>
              </a:rPr>
              <a:t>.</a:t>
            </a:r>
            <a:endParaRPr lang="vi-VN"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142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3409</TotalTime>
  <Words>2079</Words>
  <Application>Microsoft Office PowerPoint</Application>
  <PresentationFormat>Widescreen</PresentationFormat>
  <Paragraphs>239</Paragraphs>
  <Slides>33</Slides>
  <Notes>8</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等线</vt:lpstr>
      <vt:lpstr>Microsoft YaHei</vt:lpstr>
      <vt:lpstr>宋体</vt:lpstr>
      <vt:lpstr>宋体</vt:lpstr>
      <vt:lpstr>Arial</vt:lpstr>
      <vt:lpstr>Arial</vt:lpstr>
      <vt:lpstr>Arial-Rounded</vt:lpstr>
      <vt:lpstr>Calibri</vt:lpstr>
      <vt:lpstr>Calibri Light</vt:lpstr>
      <vt:lpstr>HP001 5 hàng</vt:lpstr>
      <vt:lpstr>OpenSans</vt:lpstr>
      <vt:lpstr>Wingdings</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Lenovo</dc:creator>
  <cp:lastModifiedBy>Administrator</cp:lastModifiedBy>
  <cp:revision>404</cp:revision>
  <dcterms:created xsi:type="dcterms:W3CDTF">2021-05-27T04:03:00Z</dcterms:created>
  <dcterms:modified xsi:type="dcterms:W3CDTF">2025-02-23T13:04:05Z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