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92" r:id="rId4"/>
    <p:sldId id="296" r:id="rId5"/>
    <p:sldId id="297" r:id="rId6"/>
    <p:sldId id="293" r:id="rId7"/>
    <p:sldId id="268" r:id="rId8"/>
    <p:sldId id="267" r:id="rId9"/>
    <p:sldId id="298" r:id="rId10"/>
    <p:sldId id="269" r:id="rId11"/>
    <p:sldId id="301" r:id="rId12"/>
    <p:sldId id="306" r:id="rId13"/>
    <p:sldId id="302" r:id="rId14"/>
    <p:sldId id="305" r:id="rId15"/>
    <p:sldId id="303" r:id="rId16"/>
    <p:sldId id="304" r:id="rId17"/>
    <p:sldId id="307" r:id="rId18"/>
    <p:sldId id="308" r:id="rId19"/>
    <p:sldId id="299" r:id="rId20"/>
    <p:sldId id="309" r:id="rId21"/>
    <p:sldId id="270" r:id="rId22"/>
    <p:sldId id="272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7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7C50-C1E7-4AB6-BD31-F83D3409098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2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microsoft.com/office/2007/relationships/hdphoto" Target="../media/hdphoto1.wdp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emf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44655" cy="2233749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804835" y="2278081"/>
            <a:ext cx="6874742" cy="2450671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0" y="4820193"/>
            <a:ext cx="12144654" cy="1915276"/>
            <a:chOff x="0" y="3800475"/>
            <a:chExt cx="9132570" cy="1440180"/>
          </a:xfrm>
        </p:grpSpPr>
        <p:pic>
          <p:nvPicPr>
            <p:cNvPr id="8" name="Picture 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00475"/>
              <a:ext cx="2247900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570" y="3800475"/>
              <a:ext cx="2247900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900" y="3800475"/>
              <a:ext cx="2324100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4670" y="3802380"/>
              <a:ext cx="2247900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1141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60" y="134167"/>
            <a:ext cx="9607948" cy="610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45" y="744583"/>
            <a:ext cx="10422475" cy="59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41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629" y="0"/>
            <a:ext cx="6148931" cy="433970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035452"/>
              </p:ext>
            </p:extLst>
          </p:nvPr>
        </p:nvGraphicFramePr>
        <p:xfrm>
          <a:off x="195943" y="4399010"/>
          <a:ext cx="11848011" cy="2390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xuân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342900" lvl="0" indent="-34290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Char char="–"/>
                      </a:pPr>
                      <a:r>
                        <a:rPr lang="en-US" sz="36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ấm áp, nắng nhẹ</a:t>
                      </a:r>
                    </a:p>
                    <a:p>
                      <a:pPr marL="342900" lvl="0" indent="-3429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Char char="–"/>
                      </a:pPr>
                      <a:r>
                        <a:rPr lang="en-US" sz="36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 cối đâm chồi nảy lộc, nhiều loài hoa nở (hoa đào, hoa mai…)</a:t>
                      </a:r>
                      <a:endParaRPr lang="en-US" sz="3600" u="none" strike="noStrike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786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238" y="13062"/>
            <a:ext cx="6560700" cy="463414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669672"/>
              </p:ext>
            </p:extLst>
          </p:nvPr>
        </p:nvGraphicFramePr>
        <p:xfrm>
          <a:off x="195943" y="4686396"/>
          <a:ext cx="11848011" cy="2114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8029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519075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</a:t>
                      </a:r>
                      <a:r>
                        <a:rPr lang="en-US" sz="3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0" lvl="0" indent="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</a:pPr>
                      <a:r>
                        <a:rPr lang="en-US" sz="3600" u="none" strike="noStrike" smtClean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nóng bức, oi ả, nắng gắt/ chói chang; có mưa rào</a:t>
                      </a:r>
                    </a:p>
                    <a:p>
                      <a:r>
                        <a:rPr lang="en-US" sz="360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cây xanh lá, nhiều quả chín</a:t>
                      </a:r>
                      <a:endParaRPr lang="en-US" sz="3600" u="none" strike="noStrike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074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243" y="111441"/>
            <a:ext cx="6077631" cy="427504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237455"/>
              </p:ext>
            </p:extLst>
          </p:nvPr>
        </p:nvGraphicFramePr>
        <p:xfrm>
          <a:off x="195943" y="4399010"/>
          <a:ext cx="11848011" cy="2351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</a:t>
                      </a:r>
                      <a:r>
                        <a:rPr lang="en-US" sz="3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0" lvl="0" indent="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</a:pPr>
                      <a:r>
                        <a:rPr lang="en-US" sz="3600" u="none" strike="noStrike" smtClean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lành lạnh (se lạnh), bầu trời trong xanh, nắng nhẹ, gió nhẹ (gió heo may)</a:t>
                      </a:r>
                    </a:p>
                    <a:p>
                      <a:r>
                        <a:rPr lang="en-US" sz="360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một số cây thưa lá/ rụng lá, một số cây lá úa vàng</a:t>
                      </a:r>
                      <a:endParaRPr lang="en-US" sz="3600" u="none" strike="noStrike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070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126" y="131580"/>
            <a:ext cx="5986423" cy="426743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654402"/>
              </p:ext>
            </p:extLst>
          </p:nvPr>
        </p:nvGraphicFramePr>
        <p:xfrm>
          <a:off x="195943" y="4399010"/>
          <a:ext cx="11848011" cy="2351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</a:t>
                      </a:r>
                      <a:r>
                        <a:rPr lang="en-US" sz="3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0" lvl="0" indent="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</a:pPr>
                      <a:r>
                        <a:rPr lang="en-US" sz="3600" u="none" strike="noStrike" smtClean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lạnh, khô hanh, rét buốt, ít mưa, mưa phùn gió bấc, trời u ám</a:t>
                      </a:r>
                    </a:p>
                    <a:p>
                      <a:r>
                        <a:rPr lang="en-US" sz="360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một số loài cây trơ cành, trụi lá</a:t>
                      </a:r>
                      <a:endParaRPr lang="en-US" sz="3600" u="none" strike="noStrike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170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" y="245881"/>
            <a:ext cx="10965540" cy="564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1162595"/>
            <a:ext cx="11823655" cy="3396343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994"/>
            <a:ext cx="12192000" cy="249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08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959" y="0"/>
            <a:ext cx="8340635" cy="441266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217723"/>
              </p:ext>
            </p:extLst>
          </p:nvPr>
        </p:nvGraphicFramePr>
        <p:xfrm>
          <a:off x="195943" y="4399010"/>
          <a:ext cx="11848011" cy="2364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</a:t>
                      </a:r>
                      <a:r>
                        <a:rPr lang="en-US" sz="3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186690" marR="3619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mưa nhiều, mát mẻ, mưa đến rất nhanh và đi cũng rất nhanh, vừa mưa đã nắng; đôi khi mưa rả rích kéo dài cả ngày;… cây cối tươi tốt, mơn mởn,…</a:t>
                      </a:r>
                      <a:endParaRPr lang="en-US" sz="360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752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204303"/>
              </p:ext>
            </p:extLst>
          </p:nvPr>
        </p:nvGraphicFramePr>
        <p:xfrm>
          <a:off x="195943" y="4399010"/>
          <a:ext cx="11848011" cy="2245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</a:t>
                      </a:r>
                      <a:r>
                        <a:rPr lang="en-US" sz="3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3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 nhiều, ban ngày trời nóng, mưa rất ít </a:t>
                      </a:r>
                      <a:endParaRPr lang="en-US" sz="360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45" y="26126"/>
            <a:ext cx="8180343" cy="4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37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4" y="314597"/>
            <a:ext cx="11589051" cy="599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11" y="1109256"/>
            <a:ext cx="8128247" cy="1620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00" y="2847705"/>
            <a:ext cx="8660403" cy="32075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44067" y="1017815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/>
          </a:p>
        </p:txBody>
      </p:sp>
      <p:sp>
        <p:nvSpPr>
          <p:cNvPr id="7" name="Rectangle 6"/>
          <p:cNvSpPr/>
          <p:nvPr/>
        </p:nvSpPr>
        <p:spPr>
          <a:xfrm>
            <a:off x="8141336" y="1927190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/>
          </a:p>
        </p:txBody>
      </p:sp>
      <p:sp>
        <p:nvSpPr>
          <p:cNvPr id="8" name="Rectangle 7"/>
          <p:cNvSpPr/>
          <p:nvPr/>
        </p:nvSpPr>
        <p:spPr>
          <a:xfrm>
            <a:off x="8784592" y="2730138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/>
          </a:p>
        </p:txBody>
      </p:sp>
      <p:sp>
        <p:nvSpPr>
          <p:cNvPr id="9" name="Rectangle 8"/>
          <p:cNvSpPr/>
          <p:nvPr/>
        </p:nvSpPr>
        <p:spPr>
          <a:xfrm>
            <a:off x="8738873" y="3519433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/>
          </a:p>
        </p:txBody>
      </p:sp>
      <p:sp>
        <p:nvSpPr>
          <p:cNvPr id="10" name="Rectangle 9"/>
          <p:cNvSpPr/>
          <p:nvPr/>
        </p:nvSpPr>
        <p:spPr>
          <a:xfrm>
            <a:off x="7804878" y="4415745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/>
          </a:p>
        </p:txBody>
      </p:sp>
      <p:sp>
        <p:nvSpPr>
          <p:cNvPr id="11" name="Rectangle 10"/>
          <p:cNvSpPr/>
          <p:nvPr/>
        </p:nvSpPr>
        <p:spPr>
          <a:xfrm>
            <a:off x="6812102" y="5280953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3458990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44655" cy="2233749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804835" y="2487089"/>
            <a:ext cx="6874742" cy="2450671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402cd816">
            <a:extLst>
              <a:ext uri="{FF2B5EF4-FFF2-40B4-BE49-F238E27FC236}">
                <a16:creationId xmlns:a16="http://schemas.microsoft.com/office/drawing/2014/main" id="{5BC623B8-B372-4C90-B287-0404C430F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70571" y="4095087"/>
            <a:ext cx="2721428" cy="272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348" y="4343401"/>
            <a:ext cx="2452437" cy="245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990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31899" y="-124665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321613" y="-943474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36484" y="1770017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861312" y="2318649"/>
            <a:ext cx="5611395" cy="1861827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817271" y="2608985"/>
            <a:ext cx="7470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 - VIẾT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8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69" y="105591"/>
            <a:ext cx="6522857" cy="557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4" y="668381"/>
            <a:ext cx="12002718" cy="30153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551693"/>
            <a:ext cx="1633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181717"/>
                </a:solidFill>
                <a:latin typeface="Times New Roman" panose="02020603050405020304" pitchFamily="18" charset="0"/>
              </a:rPr>
              <a:t>Cái nón</a:t>
            </a:r>
            <a:endParaRPr lang="en-US" sz="3600"/>
          </a:p>
        </p:txBody>
      </p:sp>
      <p:sp>
        <p:nvSpPr>
          <p:cNvPr id="6" name="Rectangle 5"/>
          <p:cNvSpPr/>
          <p:nvPr/>
        </p:nvSpPr>
        <p:spPr>
          <a:xfrm>
            <a:off x="2092958" y="3591583"/>
            <a:ext cx="1300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 (dù)</a:t>
            </a:r>
            <a:endParaRPr lang="en-US" sz="3600"/>
          </a:p>
        </p:txBody>
      </p:sp>
      <p:sp>
        <p:nvSpPr>
          <p:cNvPr id="7" name="Rectangle 6"/>
          <p:cNvSpPr/>
          <p:nvPr/>
        </p:nvSpPr>
        <p:spPr>
          <a:xfrm>
            <a:off x="4153792" y="3669959"/>
            <a:ext cx="1903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36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ũ, khăn</a:t>
            </a:r>
            <a:endParaRPr lang="en-US" sz="3600"/>
          </a:p>
        </p:txBody>
      </p:sp>
      <p:sp>
        <p:nvSpPr>
          <p:cNvPr id="8" name="Rectangle 7"/>
          <p:cNvSpPr/>
          <p:nvPr/>
        </p:nvSpPr>
        <p:spPr>
          <a:xfrm>
            <a:off x="6258707" y="3683725"/>
            <a:ext cx="1550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 mưa</a:t>
            </a:r>
            <a:endParaRPr lang="en-US" sz="3600"/>
          </a:p>
        </p:txBody>
      </p:sp>
      <p:sp>
        <p:nvSpPr>
          <p:cNvPr id="9" name="Rectangle 8"/>
          <p:cNvSpPr/>
          <p:nvPr/>
        </p:nvSpPr>
        <p:spPr>
          <a:xfrm>
            <a:off x="8138074" y="3683725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quạt điện</a:t>
            </a:r>
            <a:endParaRPr lang="en-US" sz="3600"/>
          </a:p>
        </p:txBody>
      </p:sp>
      <p:sp>
        <p:nvSpPr>
          <p:cNvPr id="10" name="Rectangle 9"/>
          <p:cNvSpPr/>
          <p:nvPr/>
        </p:nvSpPr>
        <p:spPr>
          <a:xfrm>
            <a:off x="10135149" y="3669958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quạt </a:t>
            </a:r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endParaRPr lang="en-US" sz="3600"/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994"/>
            <a:ext cx="12192000" cy="249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237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045027"/>
            <a:ext cx="12002718" cy="30153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9634" y="193767"/>
            <a:ext cx="11138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 1 </a:t>
            </a:r>
            <a:r>
              <a:rPr lang="en-US" sz="36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đồ vật yêu thích và nói về đặc điểm, công dụng của chúng. </a:t>
            </a:r>
            <a:endParaRPr lang="en-US" sz="3600"/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994"/>
            <a:ext cx="12192000" cy="249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881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242" y="-1"/>
            <a:ext cx="8126685" cy="50130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1256" y="5117517"/>
            <a:ext cx="119307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Nón 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hình chóp được dùng để che mưa, che nắng; mũ được đan bằng len dùng để đội đầu vào mùa lạnh;…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109167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03" y="257720"/>
            <a:ext cx="12041696" cy="591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13" y="849085"/>
            <a:ext cx="11820985" cy="440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58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7416"/>
            <a:ext cx="12192000" cy="303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05" y="-1"/>
            <a:ext cx="10769782" cy="1915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04" y="2239598"/>
            <a:ext cx="11864084" cy="190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33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034"/>
            <a:ext cx="12192000" cy="331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2952" y="1559226"/>
            <a:ext cx="2114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ruộng</a:t>
            </a:r>
            <a:endParaRPr lang="en-US" sz="4000" b="1"/>
          </a:p>
        </p:txBody>
      </p:sp>
      <p:sp>
        <p:nvSpPr>
          <p:cNvPr id="6" name="Rectangle 5"/>
          <p:cNvSpPr/>
          <p:nvPr/>
        </p:nvSpPr>
        <p:spPr>
          <a:xfrm>
            <a:off x="2512952" y="507547"/>
            <a:ext cx="6448167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chính </a:t>
            </a:r>
            <a:r>
              <a:rPr lang="en-US" sz="48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endParaRPr lang="en-US" sz="4800" b="1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1958" y="2272949"/>
            <a:ext cx="13355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endParaRPr lang="en-US" sz="4000" b="1"/>
          </a:p>
        </p:txBody>
      </p:sp>
      <p:sp>
        <p:nvSpPr>
          <p:cNvPr id="8" name="Rectangle 7"/>
          <p:cNvSpPr/>
          <p:nvPr/>
        </p:nvSpPr>
        <p:spPr>
          <a:xfrm>
            <a:off x="2641059" y="3068524"/>
            <a:ext cx="2101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ròng</a:t>
            </a:r>
            <a:endParaRPr lang="en-US" sz="4000" b="1"/>
          </a:p>
        </p:txBody>
      </p:sp>
      <p:sp>
        <p:nvSpPr>
          <p:cNvPr id="9" name="Rectangle 8"/>
          <p:cNvSpPr/>
          <p:nvPr/>
        </p:nvSpPr>
        <p:spPr>
          <a:xfrm>
            <a:off x="6549377" y="1559226"/>
            <a:ext cx="2075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endParaRPr lang="en-US" sz="4000" b="1"/>
          </a:p>
        </p:txBody>
      </p:sp>
      <p:sp>
        <p:nvSpPr>
          <p:cNvPr id="10" name="Rectangle 9"/>
          <p:cNvSpPr/>
          <p:nvPr/>
        </p:nvSpPr>
        <p:spPr>
          <a:xfrm>
            <a:off x="6549377" y="2360638"/>
            <a:ext cx="2075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xuôi </a:t>
            </a:r>
            <a:endParaRPr lang="en-US" sz="4000" b="1"/>
          </a:p>
        </p:txBody>
      </p:sp>
      <p:sp>
        <p:nvSpPr>
          <p:cNvPr id="11" name="Rectangle 10"/>
          <p:cNvSpPr/>
          <p:nvPr/>
        </p:nvSpPr>
        <p:spPr>
          <a:xfrm>
            <a:off x="6549376" y="3068524"/>
            <a:ext cx="2075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969814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0012" y="56007"/>
            <a:ext cx="5437765" cy="5756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702" y="1533643"/>
            <a:ext cx="4428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GV kiểm tra tư thế ngồi viết, cầm bút.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2" y="56007"/>
            <a:ext cx="1440067" cy="14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72354" y="82134"/>
            <a:ext cx="1440067" cy="14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034"/>
            <a:ext cx="12192000" cy="331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619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4696"/>
            <a:ext cx="12192000" cy="193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8240" y="401391"/>
            <a:ext cx="10718319" cy="744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06000"/>
              </a:lnSpc>
              <a:spcAft>
                <a:spcPts val="195"/>
              </a:spcAft>
              <a:buClr>
                <a:srgbClr val="70B3DA"/>
              </a:buClr>
              <a:buSzPts val="1250"/>
            </a:pPr>
            <a:r>
              <a:rPr lang="en-US" sz="4000" b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Tìm </a:t>
            </a:r>
            <a:r>
              <a:rPr lang="en-US" sz="4000" b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 sự vật có tiếng bắt đầu bằng </a:t>
            </a:r>
            <a:r>
              <a:rPr lang="en-US" sz="4000" b="1" i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4000" b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hoặc </a:t>
            </a:r>
            <a:r>
              <a:rPr lang="en-US" sz="4000" b="1" i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4000" b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" y="1456644"/>
            <a:ext cx="10487025" cy="2638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8154" y="4155939"/>
            <a:ext cx="1736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 cầu</a:t>
            </a:r>
            <a:endParaRPr lang="en-US" sz="4000"/>
          </a:p>
        </p:txBody>
      </p:sp>
      <p:sp>
        <p:nvSpPr>
          <p:cNvPr id="6" name="Rectangle 5"/>
          <p:cNvSpPr/>
          <p:nvPr/>
        </p:nvSpPr>
        <p:spPr>
          <a:xfrm>
            <a:off x="5437709" y="4263733"/>
            <a:ext cx="15087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cá</a:t>
            </a:r>
            <a:endParaRPr lang="en-US" sz="4000"/>
          </a:p>
        </p:txBody>
      </p:sp>
      <p:sp>
        <p:nvSpPr>
          <p:cNvPr id="7" name="Rectangle 6"/>
          <p:cNvSpPr/>
          <p:nvPr/>
        </p:nvSpPr>
        <p:spPr>
          <a:xfrm>
            <a:off x="8822791" y="4155939"/>
            <a:ext cx="1936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kiến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06996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" y="70348"/>
            <a:ext cx="11821886" cy="4998040"/>
          </a:xfrm>
          <a:prstGeom prst="rect">
            <a:avLst/>
          </a:prstGeom>
        </p:spPr>
      </p:pic>
      <p:pic>
        <p:nvPicPr>
          <p:cNvPr id="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4696"/>
            <a:ext cx="12192000" cy="193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87287" y="1450003"/>
            <a:ext cx="543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07519" y="147580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76264" y="147612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2447" y="218742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3841" y="1528026"/>
            <a:ext cx="543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08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" y="132125"/>
            <a:ext cx="11666629" cy="5272520"/>
          </a:xfrm>
          <a:prstGeom prst="rect">
            <a:avLst/>
          </a:prstGeom>
        </p:spPr>
      </p:pic>
      <p:pic>
        <p:nvPicPr>
          <p:cNvPr id="8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4696"/>
            <a:ext cx="12192000" cy="193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89654" y="1540787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4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0582" y="157964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63201" y="1566611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8573" y="237990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68624" y="2379903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4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529608" y="2419093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4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59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44655" cy="2233749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804835" y="2356459"/>
            <a:ext cx="6874742" cy="2450671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-2" y="4937760"/>
            <a:ext cx="12192001" cy="1920240"/>
            <a:chOff x="0" y="4095750"/>
            <a:chExt cx="9231630" cy="1047750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95750"/>
              <a:ext cx="242697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4095750"/>
              <a:ext cx="251460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095750"/>
              <a:ext cx="251460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730" y="4095750"/>
              <a:ext cx="224790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0170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327</Words>
  <Application>Microsoft Office PowerPoint</Application>
  <PresentationFormat>Widescreen</PresentationFormat>
  <Paragraphs>69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98</cp:revision>
  <dcterms:created xsi:type="dcterms:W3CDTF">2021-04-06T13:29:12Z</dcterms:created>
  <dcterms:modified xsi:type="dcterms:W3CDTF">2025-02-02T14:01:52Z</dcterms:modified>
</cp:coreProperties>
</file>