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96" r:id="rId3"/>
  </p:sldMasterIdLst>
  <p:notesMasterIdLst>
    <p:notesMasterId r:id="rId17"/>
  </p:notesMasterIdLst>
  <p:sldIdLst>
    <p:sldId id="256" r:id="rId4"/>
    <p:sldId id="307" r:id="rId5"/>
    <p:sldId id="306" r:id="rId6"/>
    <p:sldId id="429" r:id="rId7"/>
    <p:sldId id="428" r:id="rId8"/>
    <p:sldId id="419" r:id="rId9"/>
    <p:sldId id="420" r:id="rId10"/>
    <p:sldId id="421" r:id="rId11"/>
    <p:sldId id="422" r:id="rId12"/>
    <p:sldId id="423" r:id="rId13"/>
    <p:sldId id="426" r:id="rId14"/>
    <p:sldId id="260" r:id="rId15"/>
    <p:sldId id="264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Impact" panose="020B0806030902050204" pitchFamily="34" charset="0"/>
      <p:regular r:id="rId24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B3B3"/>
    <a:srgbClr val="757070"/>
    <a:srgbClr val="FF5050"/>
    <a:srgbClr val="FF9999"/>
    <a:srgbClr val="44546A"/>
    <a:srgbClr val="3FA4AE"/>
    <a:srgbClr val="FFF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79C56-6DAA-494A-B0B7-71F262502AD6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2B2F3-1DE3-42E0-A402-B4826F0D7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39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27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88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Click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thôi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game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1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br>
              <a:rPr lang="en-US" dirty="0"/>
            </a:b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dung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74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br>
              <a:rPr lang="en-US" dirty="0"/>
            </a:b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dung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271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br>
              <a:rPr lang="en-US" dirty="0"/>
            </a:b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dung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042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br>
              <a:rPr lang="en-US" dirty="0"/>
            </a:b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dung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08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3A60D481-6107-0A44-2DA7-B42FD00C24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AE1DDB53-FE00-5B1C-A1B5-9ABF8EF50D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dirty="0"/>
              <a:t>Click </a:t>
            </a:r>
            <a:r>
              <a:rPr lang="en-US" altLang="en-US" dirty="0" err="1"/>
              <a:t>vào</a:t>
            </a:r>
            <a:r>
              <a:rPr lang="en-US" altLang="en-US" dirty="0"/>
              <a:t> </a:t>
            </a:r>
            <a:r>
              <a:rPr lang="en-US" altLang="en-US" dirty="0" err="1"/>
              <a:t>ngôi</a:t>
            </a:r>
            <a:r>
              <a:rPr lang="en-US" altLang="en-US" dirty="0"/>
              <a:t> </a:t>
            </a:r>
            <a:r>
              <a:rPr lang="en-US" altLang="en-US" dirty="0" err="1"/>
              <a:t>nhà</a:t>
            </a:r>
            <a:r>
              <a:rPr lang="en-US" altLang="en-US" dirty="0"/>
              <a:t> </a:t>
            </a:r>
            <a:r>
              <a:rPr lang="en-US" altLang="en-US" dirty="0" err="1"/>
              <a:t>để</a:t>
            </a:r>
            <a:r>
              <a:rPr lang="en-US" altLang="en-US" dirty="0"/>
              <a:t> </a:t>
            </a:r>
            <a:r>
              <a:rPr lang="en-US" altLang="en-US" dirty="0" err="1"/>
              <a:t>tiếp</a:t>
            </a:r>
            <a:r>
              <a:rPr lang="en-US" altLang="en-US" dirty="0"/>
              <a:t> </a:t>
            </a:r>
            <a:r>
              <a:rPr lang="en-US" altLang="en-US" dirty="0" err="1"/>
              <a:t>tục</a:t>
            </a:r>
            <a:r>
              <a:rPr lang="en-US" altLang="en-US" dirty="0"/>
              <a:t> </a:t>
            </a:r>
            <a:r>
              <a:rPr lang="en-US" altLang="en-US" dirty="0" err="1"/>
              <a:t>bài</a:t>
            </a:r>
            <a:r>
              <a:rPr lang="en-US" altLang="en-US" dirty="0"/>
              <a:t> </a:t>
            </a:r>
            <a:r>
              <a:rPr lang="en-US" altLang="en-US" dirty="0" err="1"/>
              <a:t>học</a:t>
            </a:r>
            <a:endParaRPr lang="en-US" altLang="en-US" dirty="0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052DB482-F1A9-47DC-2B67-A1030C06A5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AFAF1-A9C1-42C3-95CA-E9176119773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97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66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3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7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49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3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0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4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81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2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5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48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7E36E-95A9-42E4-AA0F-30C84198BCB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11446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57B4D-5FC0-4A3E-A025-5A6F4FB466B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108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D142-3DB3-4FDE-9B6C-3CAEF022F15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78356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EF94A-1A00-4F36-8774-BC0DC53213D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05231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36682-724A-4F51-B00B-99B84ADE743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4364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F49A-F49C-4561-A35B-7545D584571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74086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12EC5-C51A-4FBE-BD34-2152A166E23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8777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61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E8A3B-6A0D-4AB2-9179-5B38F8ED753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70953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68356-9236-453C-8C6E-02B3FBDACB8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85798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50831-C949-46F5-887E-C5E3102E4EB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80101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52F6-CB35-43B0-ACF0-4706F810962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18570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41003FC-A0C3-AA0F-64C5-94A772A809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39F7188-583F-B596-E7B1-B0CBBB54EC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182D024-1901-F4F3-6BC8-4F0638FA3C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5085ED-787F-4ECA-ACC4-7660EC5F6A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3562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06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13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1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9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20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7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9B35F583-0148-4553-964E-C48E0D09F0A7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E5E96640-AC40-4FB1-869D-32BD2614E6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36562-0A1B-47F4-B23A-1FCD98CFB39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250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18.gif"/><Relationship Id="rId4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gif"/><Relationship Id="rId5" Type="http://schemas.openxmlformats.org/officeDocument/2006/relationships/slide" Target="slide1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1/1/385/44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1/1/385/44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2.png"/><Relationship Id="rId3" Type="http://schemas.openxmlformats.org/officeDocument/2006/relationships/image" Target="../media/image14.png"/><Relationship Id="rId7" Type="http://schemas.openxmlformats.org/officeDocument/2006/relationships/image" Target="../media/image16.gif"/><Relationship Id="rId12" Type="http://schemas.openxmlformats.org/officeDocument/2006/relationships/slide" Target="slide1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7.xml"/><Relationship Id="rId11" Type="http://schemas.openxmlformats.org/officeDocument/2006/relationships/image" Target="../media/image18.gif"/><Relationship Id="rId5" Type="http://schemas.openxmlformats.org/officeDocument/2006/relationships/image" Target="../media/image15.gif"/><Relationship Id="rId10" Type="http://schemas.openxmlformats.org/officeDocument/2006/relationships/slide" Target="slide10.xml"/><Relationship Id="rId4" Type="http://schemas.openxmlformats.org/officeDocument/2006/relationships/slide" Target="slide9.xml"/><Relationship Id="rId9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2.png"/><Relationship Id="rId5" Type="http://schemas.openxmlformats.org/officeDocument/2006/relationships/image" Target="../media/image16.gif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17.gif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15.gif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3A7158-F256-0F37-DC68-7D8AA6BFCB04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VIỆT 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4A85AF-B5D2-9AE2-F443-FFA2E121B5BA}"/>
              </a:ext>
            </a:extLst>
          </p:cNvPr>
          <p:cNvSpPr/>
          <p:nvPr/>
        </p:nvSpPr>
        <p:spPr>
          <a:xfrm>
            <a:off x="10994961" y="73064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E2DA8A9E-0953-ED8C-7BAC-84F79CDCD854}"/>
              </a:ext>
            </a:extLst>
          </p:cNvPr>
          <p:cNvSpPr txBox="1">
            <a:spLocks/>
          </p:cNvSpPr>
          <p:nvPr/>
        </p:nvSpPr>
        <p:spPr>
          <a:xfrm>
            <a:off x="77724" y="1673635"/>
            <a:ext cx="12036551" cy="3510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Tuần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 </a:t>
            </a:r>
            <a:r>
              <a:rPr lang="en-US" sz="5200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6</a:t>
            </a:r>
            <a:endParaRPr kumimoji="0" lang="en-US" sz="5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Bài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đọc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4</a:t>
            </a:r>
            <a:r>
              <a:rPr lang="en-US" sz="52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vi-VN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Những chú bé giàu trí tưởng tượng</a:t>
            </a: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16">
            <a:hlinkClick r:id="rId4" action="ppaction://hlinksldjump"/>
            <a:extLst>
              <a:ext uri="{FF2B5EF4-FFF2-40B4-BE49-F238E27FC236}">
                <a16:creationId xmlns:a16="http://schemas.microsoft.com/office/drawing/2014/main" id="{B368DCF6-B1D8-E03D-1DB1-7456481C94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5DC70EEB-55C7-48AD-B5C8-8C42BFEEA6BE}"/>
              </a:ext>
            </a:extLst>
          </p:cNvPr>
          <p:cNvSpPr/>
          <p:nvPr/>
        </p:nvSpPr>
        <p:spPr>
          <a:xfrm>
            <a:off x="171450" y="2290761"/>
            <a:ext cx="5924550" cy="2133600"/>
          </a:xfrm>
          <a:prstGeom prst="wedgeEllipseCallout">
            <a:avLst>
              <a:gd name="adj1" fmla="val -3676"/>
              <a:gd name="adj2" fmla="val 80548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Câu 4. Theo em, tính cách của Mi-sa và Xa-sa có gì đáng yêu?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BD0C35FF-4484-4CCC-AE46-ABDE1B350612}"/>
              </a:ext>
            </a:extLst>
          </p:cNvPr>
          <p:cNvSpPr/>
          <p:nvPr/>
        </p:nvSpPr>
        <p:spPr>
          <a:xfrm>
            <a:off x="4628358" y="4705349"/>
            <a:ext cx="7364411" cy="1852611"/>
          </a:xfrm>
          <a:prstGeom prst="wedgeRoundRectCallout">
            <a:avLst>
              <a:gd name="adj1" fmla="val 44781"/>
              <a:gd name="adj2" fmla="val -74569"/>
              <a:gd name="adj3" fmla="val 16667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defTabSz="457200">
              <a:lnSpc>
                <a:spcPct val="125000"/>
              </a:lnSpc>
              <a:defRPr/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</a:rPr>
              <a:t>Hai cậu bé rất vui tính, rất trung thực và tốt bụng, biết quan tâm, chia sẻ với người khác.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025E31-C713-59C8-6E63-644BBC84A3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165" cy="103051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>
            <a:extLst>
              <a:ext uri="{FF2B5EF4-FFF2-40B4-BE49-F238E27FC236}">
                <a16:creationId xmlns:a16="http://schemas.microsoft.com/office/drawing/2014/main" id="{57BACAB2-3FA7-2F0A-B5E2-E5433F76941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0" cap="none" spc="0" normalizeH="0" baseline="0" noProof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3315" name="AutoShape 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38204A4-166E-948D-9160-B26CF0712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75986" y="5918199"/>
            <a:ext cx="1116014" cy="971550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ACF8D7-1EF0-A37E-72C3-6C756EBC53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2CBCCEDD-2671-41DD-9AC9-B986360A0E02}"/>
              </a:ext>
            </a:extLst>
          </p:cNvPr>
          <p:cNvSpPr/>
          <p:nvPr/>
        </p:nvSpPr>
        <p:spPr>
          <a:xfrm>
            <a:off x="1838326" y="2170907"/>
            <a:ext cx="5086349" cy="2811463"/>
          </a:xfrm>
          <a:prstGeom prst="cloudCallout">
            <a:avLst>
              <a:gd name="adj1" fmla="val 35373"/>
              <a:gd name="adj2" fmla="val 5473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457200">
              <a:defRPr/>
            </a:pPr>
            <a:endParaRPr lang="vi-VN" sz="2400" dirty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lvl="0" algn="ctr" defTabSz="457200">
              <a:defRPr/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</a:rPr>
              <a:t>Cảm ơn bạn vì đã giúp chúng mình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!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</a:rPr>
              <a:t> Tặng bạn viên ngọc trai tuyệt đẹp này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  <a:endParaRPr lang="vi-VN" sz="2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F662B8-CE9E-F3BC-687E-0C9D3EA5BE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165" cy="103051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F464EAE-EEC3-15D0-D155-0E1C97990D56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519D8341-A9F8-DD36-6941-3E1EC3D8F5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DF48F09-4A73-A4DD-37E8-A604B860F058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3840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1;p14">
            <a:extLst>
              <a:ext uri="{FF2B5EF4-FFF2-40B4-BE49-F238E27FC236}">
                <a16:creationId xmlns:a16="http://schemas.microsoft.com/office/drawing/2014/main" id="{4C7D4578-8E66-9615-6DB5-620B47C96AB4}"/>
              </a:ext>
            </a:extLst>
          </p:cNvPr>
          <p:cNvSpPr/>
          <p:nvPr/>
        </p:nvSpPr>
        <p:spPr>
          <a:xfrm flipH="1">
            <a:off x="3886986" y="1481588"/>
            <a:ext cx="7280847" cy="1558349"/>
          </a:xfrm>
          <a:custGeom>
            <a:avLst/>
            <a:gdLst/>
            <a:ahLst/>
            <a:cxnLst/>
            <a:rect l="l" t="t" r="r" b="b"/>
            <a:pathLst>
              <a:path w="18793562" h="7039043" extrusionOk="0">
                <a:moveTo>
                  <a:pt x="18793562" y="0"/>
                </a:moveTo>
                <a:lnTo>
                  <a:pt x="0" y="0"/>
                </a:lnTo>
                <a:lnTo>
                  <a:pt x="0" y="7039043"/>
                </a:lnTo>
                <a:lnTo>
                  <a:pt x="18793562" y="7039043"/>
                </a:lnTo>
                <a:lnTo>
                  <a:pt x="18793562" y="0"/>
                </a:lnTo>
                <a:close/>
              </a:path>
            </a:pathLst>
          </a:custGeom>
          <a:blipFill rotWithShape="1">
            <a:blip r:embed="rId3">
              <a:alphaModFix/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pPr marL="1085850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b="1" kern="0" dirty="0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Đọc diễn cảm bài đọc </a:t>
            </a:r>
          </a:p>
          <a:p>
            <a:pPr marL="628650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“</a:t>
            </a:r>
            <a:r>
              <a:rPr lang="vi-VN" sz="2400" b="1" kern="0" dirty="0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Những cậu bé giàu trí tưởng tượng</a:t>
            </a:r>
            <a:r>
              <a:rPr lang="en-US" sz="2400" b="1" kern="0" dirty="0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”</a:t>
            </a:r>
            <a:endParaRPr lang="vi-VN" sz="2400" b="1" kern="0" dirty="0">
              <a:solidFill>
                <a:srgbClr val="531139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272;p14">
            <a:extLst>
              <a:ext uri="{FF2B5EF4-FFF2-40B4-BE49-F238E27FC236}">
                <a16:creationId xmlns:a16="http://schemas.microsoft.com/office/drawing/2014/main" id="{1EADE1D8-419F-017E-725C-EA9A1767A16B}"/>
              </a:ext>
            </a:extLst>
          </p:cNvPr>
          <p:cNvSpPr/>
          <p:nvPr/>
        </p:nvSpPr>
        <p:spPr>
          <a:xfrm>
            <a:off x="9606258" y="3135674"/>
            <a:ext cx="3024389" cy="3722326"/>
          </a:xfrm>
          <a:custGeom>
            <a:avLst/>
            <a:gdLst/>
            <a:ahLst/>
            <a:cxnLst/>
            <a:rect l="l" t="t" r="r" b="b"/>
            <a:pathLst>
              <a:path w="4536584" h="5583489" extrusionOk="0">
                <a:moveTo>
                  <a:pt x="0" y="0"/>
                </a:moveTo>
                <a:lnTo>
                  <a:pt x="4536585" y="0"/>
                </a:lnTo>
                <a:lnTo>
                  <a:pt x="4536585" y="5583489"/>
                </a:lnTo>
                <a:lnTo>
                  <a:pt x="0" y="55834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Google Shape;275;p14">
            <a:extLst>
              <a:ext uri="{FF2B5EF4-FFF2-40B4-BE49-F238E27FC236}">
                <a16:creationId xmlns:a16="http://schemas.microsoft.com/office/drawing/2014/main" id="{1CD47E7F-7687-AAAC-B4D1-272BC2921E6A}"/>
              </a:ext>
            </a:extLst>
          </p:cNvPr>
          <p:cNvSpPr/>
          <p:nvPr/>
        </p:nvSpPr>
        <p:spPr>
          <a:xfrm>
            <a:off x="324292" y="1736513"/>
            <a:ext cx="1356297" cy="1239971"/>
          </a:xfrm>
          <a:custGeom>
            <a:avLst/>
            <a:gdLst/>
            <a:ahLst/>
            <a:cxnLst/>
            <a:rect l="l" t="t" r="r" b="b"/>
            <a:pathLst>
              <a:path w="5611267" h="5130004" extrusionOk="0">
                <a:moveTo>
                  <a:pt x="0" y="0"/>
                </a:moveTo>
                <a:lnTo>
                  <a:pt x="5611267" y="0"/>
                </a:lnTo>
                <a:lnTo>
                  <a:pt x="5611267" y="5130004"/>
                </a:lnTo>
                <a:lnTo>
                  <a:pt x="0" y="51300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3431" t="-2387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Google Shape;277;p14">
            <a:extLst>
              <a:ext uri="{FF2B5EF4-FFF2-40B4-BE49-F238E27FC236}">
                <a16:creationId xmlns:a16="http://schemas.microsoft.com/office/drawing/2014/main" id="{00F8717F-9A76-FF5E-6806-2C1A4B0188BF}"/>
              </a:ext>
            </a:extLst>
          </p:cNvPr>
          <p:cNvSpPr/>
          <p:nvPr/>
        </p:nvSpPr>
        <p:spPr>
          <a:xfrm>
            <a:off x="8686801" y="3194664"/>
            <a:ext cx="1206760" cy="770818"/>
          </a:xfrm>
          <a:custGeom>
            <a:avLst/>
            <a:gdLst/>
            <a:ahLst/>
            <a:cxnLst/>
            <a:rect l="l" t="t" r="r" b="b"/>
            <a:pathLst>
              <a:path w="1621768" h="1035904" extrusionOk="0">
                <a:moveTo>
                  <a:pt x="0" y="0"/>
                </a:moveTo>
                <a:lnTo>
                  <a:pt x="1621767" y="0"/>
                </a:lnTo>
                <a:lnTo>
                  <a:pt x="1621767" y="1035904"/>
                </a:lnTo>
                <a:lnTo>
                  <a:pt x="0" y="10359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6" name="Google Shape;278;p14">
            <a:extLst>
              <a:ext uri="{FF2B5EF4-FFF2-40B4-BE49-F238E27FC236}">
                <a16:creationId xmlns:a16="http://schemas.microsoft.com/office/drawing/2014/main" id="{48BD3FDF-1EE2-AB93-A330-7F276AC5D886}"/>
              </a:ext>
            </a:extLst>
          </p:cNvPr>
          <p:cNvSpPr/>
          <p:nvPr/>
        </p:nvSpPr>
        <p:spPr>
          <a:xfrm>
            <a:off x="324292" y="3186600"/>
            <a:ext cx="8021422" cy="3068124"/>
          </a:xfrm>
          <a:custGeom>
            <a:avLst/>
            <a:gdLst/>
            <a:ahLst/>
            <a:cxnLst/>
            <a:rect l="l" t="t" r="r" b="b"/>
            <a:pathLst>
              <a:path w="11169119" h="4876800" fill="none" extrusionOk="0">
                <a:moveTo>
                  <a:pt x="0" y="0"/>
                </a:moveTo>
                <a:cubicBezTo>
                  <a:pt x="103507" y="5288"/>
                  <a:pt x="228350" y="-15727"/>
                  <a:pt x="362996" y="0"/>
                </a:cubicBezTo>
                <a:cubicBezTo>
                  <a:pt x="497642" y="15727"/>
                  <a:pt x="1011119" y="33998"/>
                  <a:pt x="1284449" y="0"/>
                </a:cubicBezTo>
                <a:cubicBezTo>
                  <a:pt x="1557779" y="-33998"/>
                  <a:pt x="1629467" y="-1042"/>
                  <a:pt x="1759136" y="0"/>
                </a:cubicBezTo>
                <a:cubicBezTo>
                  <a:pt x="1888805" y="1042"/>
                  <a:pt x="2371372" y="31330"/>
                  <a:pt x="2568897" y="0"/>
                </a:cubicBezTo>
                <a:cubicBezTo>
                  <a:pt x="2766422" y="-31330"/>
                  <a:pt x="3047297" y="4990"/>
                  <a:pt x="3266967" y="0"/>
                </a:cubicBezTo>
                <a:cubicBezTo>
                  <a:pt x="3486637" y="-4990"/>
                  <a:pt x="3924447" y="-7187"/>
                  <a:pt x="4188420" y="0"/>
                </a:cubicBezTo>
                <a:cubicBezTo>
                  <a:pt x="4452394" y="7187"/>
                  <a:pt x="4879953" y="-13787"/>
                  <a:pt x="5109872" y="0"/>
                </a:cubicBezTo>
                <a:cubicBezTo>
                  <a:pt x="5339791" y="13787"/>
                  <a:pt x="5528912" y="-28987"/>
                  <a:pt x="5807942" y="0"/>
                </a:cubicBezTo>
                <a:cubicBezTo>
                  <a:pt x="6086972" y="28987"/>
                  <a:pt x="6058761" y="9170"/>
                  <a:pt x="6170938" y="0"/>
                </a:cubicBezTo>
                <a:cubicBezTo>
                  <a:pt x="6283115" y="-9170"/>
                  <a:pt x="6545460" y="13772"/>
                  <a:pt x="6645626" y="0"/>
                </a:cubicBezTo>
                <a:cubicBezTo>
                  <a:pt x="6745792" y="-13772"/>
                  <a:pt x="7285617" y="29860"/>
                  <a:pt x="7567078" y="0"/>
                </a:cubicBezTo>
                <a:cubicBezTo>
                  <a:pt x="7848539" y="-29860"/>
                  <a:pt x="7858306" y="-23061"/>
                  <a:pt x="8041766" y="0"/>
                </a:cubicBezTo>
                <a:cubicBezTo>
                  <a:pt x="8225226" y="23061"/>
                  <a:pt x="8561927" y="28366"/>
                  <a:pt x="8739836" y="0"/>
                </a:cubicBezTo>
                <a:cubicBezTo>
                  <a:pt x="8917745" y="-28366"/>
                  <a:pt x="9378261" y="13117"/>
                  <a:pt x="9549597" y="0"/>
                </a:cubicBezTo>
                <a:cubicBezTo>
                  <a:pt x="9720933" y="-13117"/>
                  <a:pt x="9854031" y="23380"/>
                  <a:pt x="10024284" y="0"/>
                </a:cubicBezTo>
                <a:cubicBezTo>
                  <a:pt x="10194537" y="-23380"/>
                  <a:pt x="10889929" y="-316"/>
                  <a:pt x="11169119" y="0"/>
                </a:cubicBezTo>
                <a:cubicBezTo>
                  <a:pt x="11146486" y="152287"/>
                  <a:pt x="11196013" y="461991"/>
                  <a:pt x="11169119" y="599150"/>
                </a:cubicBezTo>
                <a:cubicBezTo>
                  <a:pt x="11142226" y="736309"/>
                  <a:pt x="11206002" y="1116942"/>
                  <a:pt x="11169119" y="1393371"/>
                </a:cubicBezTo>
                <a:cubicBezTo>
                  <a:pt x="11132236" y="1669800"/>
                  <a:pt x="11153605" y="1830983"/>
                  <a:pt x="11169119" y="2187593"/>
                </a:cubicBezTo>
                <a:cubicBezTo>
                  <a:pt x="11184633" y="2544203"/>
                  <a:pt x="11181155" y="2646121"/>
                  <a:pt x="11169119" y="2835511"/>
                </a:cubicBezTo>
                <a:cubicBezTo>
                  <a:pt x="11157083" y="3024901"/>
                  <a:pt x="11178873" y="3189534"/>
                  <a:pt x="11169119" y="3532197"/>
                </a:cubicBezTo>
                <a:cubicBezTo>
                  <a:pt x="11159365" y="3874860"/>
                  <a:pt x="11151551" y="3934341"/>
                  <a:pt x="11169119" y="4082578"/>
                </a:cubicBezTo>
                <a:cubicBezTo>
                  <a:pt x="11186687" y="4230815"/>
                  <a:pt x="11153538" y="4633920"/>
                  <a:pt x="11169119" y="4876800"/>
                </a:cubicBezTo>
                <a:cubicBezTo>
                  <a:pt x="10979057" y="4869491"/>
                  <a:pt x="10799449" y="4871767"/>
                  <a:pt x="10694431" y="4876800"/>
                </a:cubicBezTo>
                <a:cubicBezTo>
                  <a:pt x="10589413" y="4881833"/>
                  <a:pt x="10267801" y="4847972"/>
                  <a:pt x="10108053" y="4876800"/>
                </a:cubicBezTo>
                <a:cubicBezTo>
                  <a:pt x="9948305" y="4905628"/>
                  <a:pt x="9787784" y="4893060"/>
                  <a:pt x="9633365" y="4876800"/>
                </a:cubicBezTo>
                <a:cubicBezTo>
                  <a:pt x="9478946" y="4860540"/>
                  <a:pt x="9161446" y="4843386"/>
                  <a:pt x="8823604" y="4876800"/>
                </a:cubicBezTo>
                <a:cubicBezTo>
                  <a:pt x="8485762" y="4910214"/>
                  <a:pt x="8273761" y="4845085"/>
                  <a:pt x="8125534" y="4876800"/>
                </a:cubicBezTo>
                <a:cubicBezTo>
                  <a:pt x="7977307" y="4908516"/>
                  <a:pt x="7786045" y="4878551"/>
                  <a:pt x="7539155" y="4876800"/>
                </a:cubicBezTo>
                <a:cubicBezTo>
                  <a:pt x="7292265" y="4875049"/>
                  <a:pt x="7147933" y="4873071"/>
                  <a:pt x="6952777" y="4876800"/>
                </a:cubicBezTo>
                <a:cubicBezTo>
                  <a:pt x="6757621" y="4880529"/>
                  <a:pt x="6575095" y="4868766"/>
                  <a:pt x="6366398" y="4876800"/>
                </a:cubicBezTo>
                <a:cubicBezTo>
                  <a:pt x="6157701" y="4884834"/>
                  <a:pt x="5908180" y="4889916"/>
                  <a:pt x="5556637" y="4876800"/>
                </a:cubicBezTo>
                <a:cubicBezTo>
                  <a:pt x="5205094" y="4863684"/>
                  <a:pt x="4999562" y="4870730"/>
                  <a:pt x="4858567" y="4876800"/>
                </a:cubicBezTo>
                <a:cubicBezTo>
                  <a:pt x="4717572" y="4882871"/>
                  <a:pt x="4203698" y="4900810"/>
                  <a:pt x="3937114" y="4876800"/>
                </a:cubicBezTo>
                <a:cubicBezTo>
                  <a:pt x="3670530" y="4852790"/>
                  <a:pt x="3668920" y="4864563"/>
                  <a:pt x="3462427" y="4876800"/>
                </a:cubicBezTo>
                <a:cubicBezTo>
                  <a:pt x="3255934" y="4889037"/>
                  <a:pt x="2948425" y="4842755"/>
                  <a:pt x="2652666" y="4876800"/>
                </a:cubicBezTo>
                <a:cubicBezTo>
                  <a:pt x="2356907" y="4910845"/>
                  <a:pt x="2427225" y="4887721"/>
                  <a:pt x="2289669" y="4876800"/>
                </a:cubicBezTo>
                <a:cubicBezTo>
                  <a:pt x="2152113" y="4865879"/>
                  <a:pt x="2098955" y="4865486"/>
                  <a:pt x="1926673" y="4876800"/>
                </a:cubicBezTo>
                <a:cubicBezTo>
                  <a:pt x="1754391" y="4888114"/>
                  <a:pt x="1288418" y="4863046"/>
                  <a:pt x="1005221" y="4876800"/>
                </a:cubicBezTo>
                <a:cubicBezTo>
                  <a:pt x="722024" y="4890554"/>
                  <a:pt x="390064" y="4846740"/>
                  <a:pt x="0" y="4876800"/>
                </a:cubicBezTo>
                <a:cubicBezTo>
                  <a:pt x="-7856" y="4690196"/>
                  <a:pt x="-25813" y="4470361"/>
                  <a:pt x="0" y="4277650"/>
                </a:cubicBezTo>
                <a:cubicBezTo>
                  <a:pt x="25813" y="4084939"/>
                  <a:pt x="2980" y="3878584"/>
                  <a:pt x="0" y="3629733"/>
                </a:cubicBezTo>
                <a:cubicBezTo>
                  <a:pt x="-2980" y="3380882"/>
                  <a:pt x="4850" y="3280145"/>
                  <a:pt x="0" y="2981815"/>
                </a:cubicBezTo>
                <a:cubicBezTo>
                  <a:pt x="-4850" y="2683485"/>
                  <a:pt x="16569" y="2688555"/>
                  <a:pt x="0" y="2431433"/>
                </a:cubicBezTo>
                <a:cubicBezTo>
                  <a:pt x="-16569" y="2174311"/>
                  <a:pt x="20240" y="2003452"/>
                  <a:pt x="0" y="1832283"/>
                </a:cubicBezTo>
                <a:cubicBezTo>
                  <a:pt x="-20240" y="1661114"/>
                  <a:pt x="26701" y="1331773"/>
                  <a:pt x="0" y="1086830"/>
                </a:cubicBezTo>
                <a:cubicBezTo>
                  <a:pt x="-26701" y="841887"/>
                  <a:pt x="-46436" y="283937"/>
                  <a:pt x="0" y="0"/>
                </a:cubicBezTo>
                <a:close/>
              </a:path>
              <a:path w="11169119" h="4876800" extrusionOk="0">
                <a:moveTo>
                  <a:pt x="0" y="0"/>
                </a:moveTo>
                <a:cubicBezTo>
                  <a:pt x="257353" y="16132"/>
                  <a:pt x="431942" y="19338"/>
                  <a:pt x="586379" y="0"/>
                </a:cubicBezTo>
                <a:cubicBezTo>
                  <a:pt x="740816" y="-19338"/>
                  <a:pt x="1202864" y="7943"/>
                  <a:pt x="1507831" y="0"/>
                </a:cubicBezTo>
                <a:cubicBezTo>
                  <a:pt x="1812798" y="-7943"/>
                  <a:pt x="1975421" y="-22567"/>
                  <a:pt x="2094210" y="0"/>
                </a:cubicBezTo>
                <a:cubicBezTo>
                  <a:pt x="2212999" y="22567"/>
                  <a:pt x="2350737" y="13941"/>
                  <a:pt x="2568897" y="0"/>
                </a:cubicBezTo>
                <a:cubicBezTo>
                  <a:pt x="2787057" y="-13941"/>
                  <a:pt x="3107624" y="11859"/>
                  <a:pt x="3266967" y="0"/>
                </a:cubicBezTo>
                <a:cubicBezTo>
                  <a:pt x="3426310" y="-11859"/>
                  <a:pt x="3513507" y="-1065"/>
                  <a:pt x="3741655" y="0"/>
                </a:cubicBezTo>
                <a:cubicBezTo>
                  <a:pt x="3969803" y="1065"/>
                  <a:pt x="4093989" y="-8022"/>
                  <a:pt x="4216342" y="0"/>
                </a:cubicBezTo>
                <a:cubicBezTo>
                  <a:pt x="4338695" y="8022"/>
                  <a:pt x="4766148" y="17599"/>
                  <a:pt x="4914412" y="0"/>
                </a:cubicBezTo>
                <a:cubicBezTo>
                  <a:pt x="5062676" y="-17599"/>
                  <a:pt x="5321614" y="-27712"/>
                  <a:pt x="5724173" y="0"/>
                </a:cubicBezTo>
                <a:cubicBezTo>
                  <a:pt x="6126732" y="27712"/>
                  <a:pt x="6369357" y="17782"/>
                  <a:pt x="6645626" y="0"/>
                </a:cubicBezTo>
                <a:cubicBezTo>
                  <a:pt x="6921895" y="-17782"/>
                  <a:pt x="7035061" y="-23427"/>
                  <a:pt x="7343696" y="0"/>
                </a:cubicBezTo>
                <a:cubicBezTo>
                  <a:pt x="7652331" y="23427"/>
                  <a:pt x="7719904" y="-10893"/>
                  <a:pt x="7818383" y="0"/>
                </a:cubicBezTo>
                <a:cubicBezTo>
                  <a:pt x="7916862" y="10893"/>
                  <a:pt x="8461417" y="44143"/>
                  <a:pt x="8739836" y="0"/>
                </a:cubicBezTo>
                <a:cubicBezTo>
                  <a:pt x="9018255" y="-44143"/>
                  <a:pt x="9004009" y="10832"/>
                  <a:pt x="9102832" y="0"/>
                </a:cubicBezTo>
                <a:cubicBezTo>
                  <a:pt x="9201655" y="-10832"/>
                  <a:pt x="9444475" y="25750"/>
                  <a:pt x="9689211" y="0"/>
                </a:cubicBezTo>
                <a:cubicBezTo>
                  <a:pt x="9933947" y="-25750"/>
                  <a:pt x="10531092" y="48112"/>
                  <a:pt x="11169119" y="0"/>
                </a:cubicBezTo>
                <a:cubicBezTo>
                  <a:pt x="11173981" y="389916"/>
                  <a:pt x="11201148" y="431563"/>
                  <a:pt x="11169119" y="794222"/>
                </a:cubicBezTo>
                <a:cubicBezTo>
                  <a:pt x="11137090" y="1156881"/>
                  <a:pt x="11145792" y="1281845"/>
                  <a:pt x="11169119" y="1588443"/>
                </a:cubicBezTo>
                <a:cubicBezTo>
                  <a:pt x="11192446" y="1895041"/>
                  <a:pt x="11180167" y="2010582"/>
                  <a:pt x="11169119" y="2382665"/>
                </a:cubicBezTo>
                <a:cubicBezTo>
                  <a:pt x="11158071" y="2754748"/>
                  <a:pt x="11176462" y="2832781"/>
                  <a:pt x="11169119" y="3128119"/>
                </a:cubicBezTo>
                <a:cubicBezTo>
                  <a:pt x="11161776" y="3423457"/>
                  <a:pt x="11175955" y="3655947"/>
                  <a:pt x="11169119" y="3922341"/>
                </a:cubicBezTo>
                <a:cubicBezTo>
                  <a:pt x="11162283" y="4188735"/>
                  <a:pt x="11169459" y="4552822"/>
                  <a:pt x="11169119" y="4876800"/>
                </a:cubicBezTo>
                <a:cubicBezTo>
                  <a:pt x="10900515" y="4895669"/>
                  <a:pt x="10555108" y="4888090"/>
                  <a:pt x="10359358" y="4876800"/>
                </a:cubicBezTo>
                <a:cubicBezTo>
                  <a:pt x="10163608" y="4865510"/>
                  <a:pt x="9915785" y="4895087"/>
                  <a:pt x="9661288" y="4876800"/>
                </a:cubicBezTo>
                <a:cubicBezTo>
                  <a:pt x="9406791" y="4858514"/>
                  <a:pt x="9054490" y="4841972"/>
                  <a:pt x="8851527" y="4876800"/>
                </a:cubicBezTo>
                <a:cubicBezTo>
                  <a:pt x="8648564" y="4911628"/>
                  <a:pt x="8463032" y="4872996"/>
                  <a:pt x="8265148" y="4876800"/>
                </a:cubicBezTo>
                <a:cubicBezTo>
                  <a:pt x="8067264" y="4880604"/>
                  <a:pt x="8050902" y="4886754"/>
                  <a:pt x="7902152" y="4876800"/>
                </a:cubicBezTo>
                <a:cubicBezTo>
                  <a:pt x="7753402" y="4866846"/>
                  <a:pt x="7633979" y="4871522"/>
                  <a:pt x="7427464" y="4876800"/>
                </a:cubicBezTo>
                <a:cubicBezTo>
                  <a:pt x="7220949" y="4882078"/>
                  <a:pt x="6958317" y="4906430"/>
                  <a:pt x="6729394" y="4876800"/>
                </a:cubicBezTo>
                <a:cubicBezTo>
                  <a:pt x="6500471" y="4847171"/>
                  <a:pt x="6174723" y="4876580"/>
                  <a:pt x="6031324" y="4876800"/>
                </a:cubicBezTo>
                <a:cubicBezTo>
                  <a:pt x="5887925" y="4877021"/>
                  <a:pt x="5618148" y="4876465"/>
                  <a:pt x="5444946" y="4876800"/>
                </a:cubicBezTo>
                <a:cubicBezTo>
                  <a:pt x="5271744" y="4877135"/>
                  <a:pt x="5115063" y="4877113"/>
                  <a:pt x="4970258" y="4876800"/>
                </a:cubicBezTo>
                <a:cubicBezTo>
                  <a:pt x="4825453" y="4876487"/>
                  <a:pt x="4520032" y="4888609"/>
                  <a:pt x="4160497" y="4876800"/>
                </a:cubicBezTo>
                <a:cubicBezTo>
                  <a:pt x="3800962" y="4864991"/>
                  <a:pt x="3911290" y="4863034"/>
                  <a:pt x="3685809" y="4876800"/>
                </a:cubicBezTo>
                <a:cubicBezTo>
                  <a:pt x="3460328" y="4890566"/>
                  <a:pt x="3219632" y="4875513"/>
                  <a:pt x="2987739" y="4876800"/>
                </a:cubicBezTo>
                <a:cubicBezTo>
                  <a:pt x="2755846" y="4878088"/>
                  <a:pt x="2436317" y="4878078"/>
                  <a:pt x="2289669" y="4876800"/>
                </a:cubicBezTo>
                <a:cubicBezTo>
                  <a:pt x="2143021" y="4875523"/>
                  <a:pt x="1615433" y="4860169"/>
                  <a:pt x="1368217" y="4876800"/>
                </a:cubicBezTo>
                <a:cubicBezTo>
                  <a:pt x="1121001" y="4893431"/>
                  <a:pt x="577242" y="4819191"/>
                  <a:pt x="0" y="4876800"/>
                </a:cubicBezTo>
                <a:cubicBezTo>
                  <a:pt x="-905" y="4734219"/>
                  <a:pt x="-19572" y="4521770"/>
                  <a:pt x="0" y="4228882"/>
                </a:cubicBezTo>
                <a:cubicBezTo>
                  <a:pt x="19572" y="3935994"/>
                  <a:pt x="-29601" y="3826985"/>
                  <a:pt x="0" y="3629733"/>
                </a:cubicBezTo>
                <a:cubicBezTo>
                  <a:pt x="29601" y="3432481"/>
                  <a:pt x="17383" y="3185170"/>
                  <a:pt x="0" y="2933047"/>
                </a:cubicBezTo>
                <a:cubicBezTo>
                  <a:pt x="-17383" y="2680924"/>
                  <a:pt x="10585" y="2439493"/>
                  <a:pt x="0" y="2285129"/>
                </a:cubicBezTo>
                <a:cubicBezTo>
                  <a:pt x="-10585" y="2130765"/>
                  <a:pt x="-946" y="1828545"/>
                  <a:pt x="0" y="1637211"/>
                </a:cubicBezTo>
                <a:cubicBezTo>
                  <a:pt x="946" y="1445877"/>
                  <a:pt x="-5358" y="1342118"/>
                  <a:pt x="0" y="1086830"/>
                </a:cubicBezTo>
                <a:cubicBezTo>
                  <a:pt x="5358" y="831542"/>
                  <a:pt x="-8147" y="422224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rgbClr val="C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</a:pPr>
            <a:r>
              <a:rPr lang="vi-VN" sz="2000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Chú ý cách nghỉ hơi của các câu dài, nhấn mạnh những từ ngữ quan trọng: </a:t>
            </a:r>
          </a:p>
          <a:p>
            <a:pPr lvl="0" algn="just">
              <a:lnSpc>
                <a:spcPct val="150000"/>
              </a:lnSpc>
              <a:buClr>
                <a:srgbClr val="000000"/>
              </a:buClr>
            </a:pPr>
            <a:r>
              <a:rPr lang="vi-VN" sz="2000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Tớ bay ban đêm / nên </a:t>
            </a:r>
            <a:r>
              <a:rPr lang="vi-VN" sz="2000" b="1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không thấy gì</a:t>
            </a:r>
            <a:r>
              <a:rPr lang="vi-VN" sz="2000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. // Bay </a:t>
            </a:r>
            <a:r>
              <a:rPr lang="vi-VN" sz="2000" b="1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mãi...</a:t>
            </a:r>
            <a:r>
              <a:rPr lang="en-US" sz="2000" b="1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vi-VN" sz="2000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/ bay </a:t>
            </a:r>
            <a:r>
              <a:rPr lang="vi-VN" sz="2000" b="1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mãi... </a:t>
            </a:r>
            <a:r>
              <a:rPr lang="vi-VN" sz="2000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/ rồi rơi </a:t>
            </a:r>
            <a:r>
              <a:rPr lang="vi-VN" sz="2000" b="1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huỵch</a:t>
            </a:r>
            <a:r>
              <a:rPr lang="vi-VN" sz="2000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xuống đất. </a:t>
            </a:r>
          </a:p>
          <a:p>
            <a:pPr lvl="0" algn="just">
              <a:lnSpc>
                <a:spcPct val="150000"/>
              </a:lnSpc>
              <a:buClr>
                <a:srgbClr val="000000"/>
              </a:buClr>
            </a:pPr>
            <a:r>
              <a:rPr lang="vi-VN" sz="2000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Nhưng chúng tớ / có </a:t>
            </a:r>
            <a:r>
              <a:rPr lang="vi-VN" sz="2000" b="1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lừa dối </a:t>
            </a:r>
            <a:r>
              <a:rPr lang="vi-VN" sz="2000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ai đâu! // Chỉ </a:t>
            </a:r>
            <a:r>
              <a:rPr lang="vi-VN" sz="2000" b="1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tưởng tượng </a:t>
            </a:r>
            <a:r>
              <a:rPr lang="vi-VN" sz="2000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thôi, / như kể </a:t>
            </a:r>
            <a:r>
              <a:rPr lang="vi-VN" sz="2000" b="1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chuyện cổ tích </a:t>
            </a:r>
            <a:r>
              <a:rPr lang="vi-VN" sz="2000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ấy mà.</a:t>
            </a:r>
          </a:p>
        </p:txBody>
      </p:sp>
      <p:sp>
        <p:nvSpPr>
          <p:cNvPr id="7" name="Google Shape;274;p14">
            <a:extLst>
              <a:ext uri="{FF2B5EF4-FFF2-40B4-BE49-F238E27FC236}">
                <a16:creationId xmlns:a16="http://schemas.microsoft.com/office/drawing/2014/main" id="{9DD12CEA-B306-9881-AB73-E70108993B25}"/>
              </a:ext>
            </a:extLst>
          </p:cNvPr>
          <p:cNvSpPr/>
          <p:nvPr/>
        </p:nvSpPr>
        <p:spPr>
          <a:xfrm>
            <a:off x="7507545" y="5564121"/>
            <a:ext cx="672475" cy="690603"/>
          </a:xfrm>
          <a:custGeom>
            <a:avLst/>
            <a:gdLst/>
            <a:ahLst/>
            <a:cxnLst/>
            <a:rect l="l" t="t" r="r" b="b"/>
            <a:pathLst>
              <a:path w="1370454" h="1407398" extrusionOk="0">
                <a:moveTo>
                  <a:pt x="0" y="0"/>
                </a:moveTo>
                <a:lnTo>
                  <a:pt x="1370454" y="0"/>
                </a:lnTo>
                <a:lnTo>
                  <a:pt x="1370454" y="1407399"/>
                </a:lnTo>
                <a:lnTo>
                  <a:pt x="0" y="14073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8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0F8A360-854B-7ED2-43F3-D61B71BB28A8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3501A1CB-BE28-77FC-B40D-2A1C50986D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8863A91-754E-6639-906B-BB88BBA0D72D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0653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60;p6">
            <a:extLst>
              <a:ext uri="{FF2B5EF4-FFF2-40B4-BE49-F238E27FC236}">
                <a16:creationId xmlns:a16="http://schemas.microsoft.com/office/drawing/2014/main" id="{65988FA4-4BB4-00B3-7A98-4C99327F20D2}"/>
              </a:ext>
            </a:extLst>
          </p:cNvPr>
          <p:cNvSpPr/>
          <p:nvPr/>
        </p:nvSpPr>
        <p:spPr>
          <a:xfrm>
            <a:off x="250563" y="2120270"/>
            <a:ext cx="4993578" cy="3037464"/>
          </a:xfrm>
          <a:custGeom>
            <a:avLst/>
            <a:gdLst/>
            <a:ahLst/>
            <a:cxnLst/>
            <a:rect l="l" t="t" r="r" b="b"/>
            <a:pathLst>
              <a:path w="6632231" h="5388688" extrusionOk="0">
                <a:moveTo>
                  <a:pt x="0" y="0"/>
                </a:moveTo>
                <a:lnTo>
                  <a:pt x="6632231" y="0"/>
                </a:lnTo>
                <a:lnTo>
                  <a:pt x="6632231" y="5388688"/>
                </a:lnTo>
                <a:lnTo>
                  <a:pt x="0" y="53886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Google Shape;161;p6">
            <a:extLst>
              <a:ext uri="{FF2B5EF4-FFF2-40B4-BE49-F238E27FC236}">
                <a16:creationId xmlns:a16="http://schemas.microsoft.com/office/drawing/2014/main" id="{7CDFE222-3F61-6792-919B-451D95BE553B}"/>
              </a:ext>
            </a:extLst>
          </p:cNvPr>
          <p:cNvSpPr txBox="1"/>
          <p:nvPr/>
        </p:nvSpPr>
        <p:spPr>
          <a:xfrm>
            <a:off x="544140" y="2408032"/>
            <a:ext cx="4192629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Em hãy luyện đọc thành tiếng câu chuyện </a:t>
            </a:r>
            <a:r>
              <a:rPr lang="vi-VN" sz="2400" i="1" kern="0" dirty="0">
                <a:solidFill>
                  <a:srgbClr val="00000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Những c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hú</a:t>
            </a:r>
            <a:r>
              <a:rPr lang="vi-VN" sz="2400" i="1" kern="0" dirty="0">
                <a:solidFill>
                  <a:srgbClr val="00000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bé giàu trí tưởng tượng</a:t>
            </a:r>
            <a:endParaRPr lang="vi-VN" sz="2400" kern="0" dirty="0">
              <a:solidFill>
                <a:srgbClr val="000000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6;p6">
            <a:extLst>
              <a:ext uri="{FF2B5EF4-FFF2-40B4-BE49-F238E27FC236}">
                <a16:creationId xmlns:a16="http://schemas.microsoft.com/office/drawing/2014/main" id="{2CE2816F-CE7A-957D-444C-D708443B4B45}"/>
              </a:ext>
            </a:extLst>
          </p:cNvPr>
          <p:cNvSpPr/>
          <p:nvPr/>
        </p:nvSpPr>
        <p:spPr>
          <a:xfrm rot="5326155">
            <a:off x="7171341" y="1814902"/>
            <a:ext cx="2403951" cy="4008194"/>
          </a:xfrm>
          <a:custGeom>
            <a:avLst/>
            <a:gdLst/>
            <a:ahLst/>
            <a:cxnLst/>
            <a:rect l="l" t="t" r="r" b="b"/>
            <a:pathLst>
              <a:path w="5382326" h="7689038" extrusionOk="0">
                <a:moveTo>
                  <a:pt x="0" y="0"/>
                </a:moveTo>
                <a:lnTo>
                  <a:pt x="5382326" y="0"/>
                </a:lnTo>
                <a:lnTo>
                  <a:pt x="5382326" y="7689038"/>
                </a:lnTo>
                <a:lnTo>
                  <a:pt x="0" y="768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0" name="Google Shape;167;p6">
            <a:extLst>
              <a:ext uri="{FF2B5EF4-FFF2-40B4-BE49-F238E27FC236}">
                <a16:creationId xmlns:a16="http://schemas.microsoft.com/office/drawing/2014/main" id="{A345418E-95B6-3F6A-252D-F71FB232EE02}"/>
              </a:ext>
            </a:extLst>
          </p:cNvPr>
          <p:cNvSpPr txBox="1"/>
          <p:nvPr/>
        </p:nvSpPr>
        <p:spPr>
          <a:xfrm>
            <a:off x="6456149" y="3252976"/>
            <a:ext cx="3716551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 err="1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Giọng</a:t>
            </a:r>
            <a:r>
              <a:rPr lang="en-US" sz="2400" b="1" kern="0" dirty="0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b="1" kern="0" dirty="0" err="1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đọc</a:t>
            </a:r>
            <a:r>
              <a:rPr lang="en-US" sz="2400" b="1" kern="0" dirty="0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b="1" kern="0" dirty="0" err="1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toàn</a:t>
            </a:r>
            <a:r>
              <a:rPr lang="en-US" sz="2400" b="1" kern="0" dirty="0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b="1" kern="0" dirty="0" err="1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bài</a:t>
            </a:r>
            <a:r>
              <a:rPr lang="en-US" sz="2400" b="1" kern="0" dirty="0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b="1" kern="0" dirty="0" err="1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hào</a:t>
            </a:r>
            <a:r>
              <a:rPr lang="en-US" sz="2400" b="1" kern="0" dirty="0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b="1" kern="0" dirty="0" err="1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hứng</a:t>
            </a:r>
            <a:r>
              <a:rPr lang="en-US" sz="2400" b="1" kern="0" dirty="0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, </a:t>
            </a:r>
            <a:r>
              <a:rPr lang="en-US" sz="2400" b="1" kern="0" dirty="0" err="1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tha</a:t>
            </a:r>
            <a:r>
              <a:rPr lang="en-US" sz="2400" b="1" kern="0" dirty="0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b="1" kern="0" dirty="0" err="1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thiết</a:t>
            </a:r>
            <a:endParaRPr lang="en-US" sz="2400" b="1" kern="0" dirty="0">
              <a:solidFill>
                <a:srgbClr val="531139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64;p6">
            <a:extLst>
              <a:ext uri="{FF2B5EF4-FFF2-40B4-BE49-F238E27FC236}">
                <a16:creationId xmlns:a16="http://schemas.microsoft.com/office/drawing/2014/main" id="{6D61E225-0663-4EDF-FC08-FB55C4CBB43C}"/>
              </a:ext>
            </a:extLst>
          </p:cNvPr>
          <p:cNvSpPr/>
          <p:nvPr/>
        </p:nvSpPr>
        <p:spPr>
          <a:xfrm rot="-5400000">
            <a:off x="9171241" y="2094790"/>
            <a:ext cx="2002919" cy="1229292"/>
          </a:xfrm>
          <a:custGeom>
            <a:avLst/>
            <a:gdLst/>
            <a:ahLst/>
            <a:cxnLst/>
            <a:rect l="l" t="t" r="r" b="b"/>
            <a:pathLst>
              <a:path w="3004379" h="1843938" extrusionOk="0">
                <a:moveTo>
                  <a:pt x="0" y="0"/>
                </a:moveTo>
                <a:lnTo>
                  <a:pt x="3004380" y="0"/>
                </a:lnTo>
                <a:lnTo>
                  <a:pt x="3004380" y="1843938"/>
                </a:lnTo>
                <a:lnTo>
                  <a:pt x="0" y="18439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Google Shape;159;p6">
            <a:extLst>
              <a:ext uri="{FF2B5EF4-FFF2-40B4-BE49-F238E27FC236}">
                <a16:creationId xmlns:a16="http://schemas.microsoft.com/office/drawing/2014/main" id="{1C5E1A38-07C6-0B15-E990-04B3B89A6C2D}"/>
              </a:ext>
            </a:extLst>
          </p:cNvPr>
          <p:cNvSpPr/>
          <p:nvPr/>
        </p:nvSpPr>
        <p:spPr>
          <a:xfrm>
            <a:off x="3187769" y="3429000"/>
            <a:ext cx="2310058" cy="3473771"/>
          </a:xfrm>
          <a:custGeom>
            <a:avLst/>
            <a:gdLst/>
            <a:ahLst/>
            <a:cxnLst/>
            <a:rect l="l" t="t" r="r" b="b"/>
            <a:pathLst>
              <a:path w="3465087" h="5210657" extrusionOk="0">
                <a:moveTo>
                  <a:pt x="0" y="0"/>
                </a:moveTo>
                <a:lnTo>
                  <a:pt x="3465087" y="0"/>
                </a:lnTo>
                <a:lnTo>
                  <a:pt x="3465087" y="5210657"/>
                </a:lnTo>
                <a:lnTo>
                  <a:pt x="0" y="52106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Google Shape;163;p6">
            <a:extLst>
              <a:ext uri="{FF2B5EF4-FFF2-40B4-BE49-F238E27FC236}">
                <a16:creationId xmlns:a16="http://schemas.microsoft.com/office/drawing/2014/main" id="{AE10EE88-5B13-7337-BF3C-35F53B162F8D}"/>
              </a:ext>
            </a:extLst>
          </p:cNvPr>
          <p:cNvSpPr/>
          <p:nvPr/>
        </p:nvSpPr>
        <p:spPr>
          <a:xfrm>
            <a:off x="159562" y="1889619"/>
            <a:ext cx="1000391" cy="811379"/>
          </a:xfrm>
          <a:custGeom>
            <a:avLst/>
            <a:gdLst/>
            <a:ahLst/>
            <a:cxnLst/>
            <a:rect l="l" t="t" r="r" b="b"/>
            <a:pathLst>
              <a:path w="1500586" h="1217068" extrusionOk="0">
                <a:moveTo>
                  <a:pt x="0" y="0"/>
                </a:moveTo>
                <a:lnTo>
                  <a:pt x="1500586" y="0"/>
                </a:lnTo>
                <a:lnTo>
                  <a:pt x="1500586" y="1217068"/>
                </a:lnTo>
                <a:lnTo>
                  <a:pt x="0" y="12170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r="-46134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9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41E0B0-D1B0-B4AE-7C63-428DF1C15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02AEF2-2F26-B692-503F-F38A9364B4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165" cy="103051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D52B3A-BC3C-3F24-6BBA-1B918E2E9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165" cy="103051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098" name="Rectangle 5">
            <a:extLst>
              <a:ext uri="{FF2B5EF4-FFF2-40B4-BE49-F238E27FC236}">
                <a16:creationId xmlns:a16="http://schemas.microsoft.com/office/drawing/2014/main" id="{2D3BA756-A39C-B1DA-4D03-58FEF8F21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601" y="3429000"/>
            <a:ext cx="8534797" cy="13849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defTabSz="457200">
              <a:spcBef>
                <a:spcPct val="0"/>
              </a:spcBef>
              <a:buNone/>
            </a:pPr>
            <a:r>
              <a:rPr lang="en-US" altLang="en-US" sz="2800" b="1">
                <a:solidFill>
                  <a:prstClr val="black"/>
                </a:solidFill>
                <a:latin typeface="UTM Avo" panose="02040603050506020204" pitchFamily="18" charset="0"/>
              </a:rPr>
              <a:t>Tên phù thủy độc ác, nham hiểm đã bắt cóc hết sinh vật biển</a:t>
            </a:r>
          </a:p>
          <a:p>
            <a:pPr algn="ctr" defTabSz="457200">
              <a:spcBef>
                <a:spcPct val="0"/>
              </a:spcBef>
              <a:buNone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Em hãy giải cứu các sinh vật biển nhé!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560F868C-FB52-C034-B07B-665353CAD1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154" y="3413918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319685CC-9FF9-C5E2-5049-2431D07DCC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68" y="3413918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D7F9EF75-FEDA-26C9-CD8B-6F701ACA68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910" y="3090068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95F7AD43-0E91-E4E0-CD71-D622DD74B4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024" y="2737644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12" action="ppaction://hlinksldjump"/>
            <a:extLst>
              <a:ext uri="{FF2B5EF4-FFF2-40B4-BE49-F238E27FC236}">
                <a16:creationId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8648700" y="5715000"/>
            <a:ext cx="3343275" cy="1009650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VỀ NHÀ THÔI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38272A-DE8A-C6DB-45F9-1D30FB2B84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165" cy="103051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91A24F93-367E-0ECF-52A3-3F38A96FD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914401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174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07F70342-C658-F12E-5D0F-E494002625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1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1939132" y="1139034"/>
            <a:ext cx="5434013" cy="2782886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Câu 1. Những câu chuyện của Mi-sa và Xa-sa có gì thú vị? </a:t>
            </a: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125C8F7A-ED96-4BA9-94A7-A0622600DF1E}"/>
              </a:ext>
            </a:extLst>
          </p:cNvPr>
          <p:cNvSpPr/>
          <p:nvPr/>
        </p:nvSpPr>
        <p:spPr>
          <a:xfrm>
            <a:off x="4885137" y="4225133"/>
            <a:ext cx="6430961" cy="1718466"/>
          </a:xfrm>
          <a:prstGeom prst="wedgeRoundRectCallout">
            <a:avLst>
              <a:gd name="adj1" fmla="val 48779"/>
              <a:gd name="adj2" fmla="val -73952"/>
              <a:gd name="adj3" fmla="val 16667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defTabSz="457200">
              <a:lnSpc>
                <a:spcPct val="125000"/>
              </a:lnSpc>
              <a:defRPr/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</a:rPr>
              <a:t>Đó là những câu chuyện tưởng tượng vui vẻ, dễ thương, mới nghe vô lí nhưng thực ra có lí.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2B8071-58B0-A717-DCD5-6208B0DCD6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165" cy="103051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id="{B1BC2173-81BF-4B92-AE64-B7B2F48D0E68}"/>
              </a:ext>
            </a:extLst>
          </p:cNvPr>
          <p:cNvSpPr/>
          <p:nvPr/>
        </p:nvSpPr>
        <p:spPr>
          <a:xfrm>
            <a:off x="217489" y="1284288"/>
            <a:ext cx="5405436" cy="2335212"/>
          </a:xfrm>
          <a:prstGeom prst="wedgeEllipseCallout">
            <a:avLst>
              <a:gd name="adj1" fmla="val 7013"/>
              <a:gd name="adj2" fmla="val 69878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457200">
              <a:defRPr/>
            </a:pPr>
            <a:r>
              <a:rPr lang="nl-NL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Câu 2. Vì sao Mi-sa và Xa-sa bỏ về, không muốn ngồi cùng l-go?</a:t>
            </a: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AD32D0EA-88BA-4688-B88A-C72025DA85B3}"/>
              </a:ext>
            </a:extLst>
          </p:cNvPr>
          <p:cNvSpPr/>
          <p:nvPr/>
        </p:nvSpPr>
        <p:spPr>
          <a:xfrm>
            <a:off x="3921126" y="3989388"/>
            <a:ext cx="8053385" cy="2582862"/>
          </a:xfrm>
          <a:prstGeom prst="wedgeRoundRectCallout">
            <a:avLst>
              <a:gd name="adj1" fmla="val 48343"/>
              <a:gd name="adj2" fmla="val -68665"/>
              <a:gd name="adj3" fmla="val 16667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defTabSz="457200">
              <a:lnSpc>
                <a:spcPct val="125000"/>
              </a:lnSpc>
              <a:defRPr/>
            </a:pPr>
            <a:r>
              <a:rPr lang="it-IT" sz="2400" dirty="0">
                <a:solidFill>
                  <a:schemeClr val="tx1"/>
                </a:solidFill>
                <a:latin typeface="UTM Avo" panose="02040603050506020204" pitchFamily="18" charset="0"/>
              </a:rPr>
              <a:t>Mi-sa và Xa-sa thấy nói chuyện với I-go không hợp.</a:t>
            </a:r>
          </a:p>
          <a:p>
            <a:pPr marL="342900" lvl="0" indent="-342900" defTabSz="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</a:rPr>
              <a:t>Mi-sa và Xa-sa cho rằng họ chỉ tưởng tượng cho vui, không lừa dối ai.</a:t>
            </a:r>
          </a:p>
          <a:p>
            <a:pPr marL="342900" lvl="0" indent="-342900" defTabSz="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</a:rPr>
              <a:t>I-go lại coi thường những câu chuyện của Mi-sa và Xa-sa, cho rằng hai bạn khoác lác.</a:t>
            </a:r>
          </a:p>
        </p:txBody>
      </p:sp>
      <p:pic>
        <p:nvPicPr>
          <p:cNvPr id="8197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F127994F-CF13-EC7F-6D4D-47AA8120B4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CED7C8-F3B8-89B0-7518-D4A7427FA8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165" cy="103051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AAD8156F-D56A-9D10-7C80-AF579382B9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460876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662BA505-4C25-440C-A63C-CDD6647BE1B1}"/>
              </a:ext>
            </a:extLst>
          </p:cNvPr>
          <p:cNvSpPr/>
          <p:nvPr/>
        </p:nvSpPr>
        <p:spPr>
          <a:xfrm>
            <a:off x="321470" y="1733550"/>
            <a:ext cx="5774530" cy="2266950"/>
          </a:xfrm>
          <a:prstGeom prst="wedgeEllipseCallout">
            <a:avLst>
              <a:gd name="adj1" fmla="val -10483"/>
              <a:gd name="adj2" fmla="val 66787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Câu 3. Việc l-go làm có gì khác với trò chơi tán dóc của Mi-sa và Xa-sa?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15056E9A-1AAD-4791-9EF3-A40B443C2542}"/>
              </a:ext>
            </a:extLst>
          </p:cNvPr>
          <p:cNvSpPr/>
          <p:nvPr/>
        </p:nvSpPr>
        <p:spPr>
          <a:xfrm>
            <a:off x="4541839" y="4267201"/>
            <a:ext cx="7192961" cy="2076450"/>
          </a:xfrm>
          <a:prstGeom prst="wedgeRoundRectCallout">
            <a:avLst>
              <a:gd name="adj1" fmla="val 33989"/>
              <a:gd name="adj2" fmla="val -64105"/>
              <a:gd name="adj3" fmla="val 16667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defTabSz="457200">
              <a:lnSpc>
                <a:spcPct val="125000"/>
              </a:lnSpc>
              <a:defRPr/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</a:rPr>
              <a:t>Những câu chuyện của Mi-sa và Xa-sa là chuyện tưởng tượng cho vui, vô hại; còn việc I-go làm là nói dối, đổ lỗi cho người khác.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3B42D0-2E75-32AE-9A7E-153EA3451E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165" cy="103051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Tuần 6-Góc sáng tạo-Quan sát vườn cây</Template>
  <TotalTime>150</TotalTime>
  <Words>520</Words>
  <Application>Microsoft Office PowerPoint</Application>
  <PresentationFormat>Widescreen</PresentationFormat>
  <Paragraphs>46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Calibri Light</vt:lpstr>
      <vt:lpstr>Calibri</vt:lpstr>
      <vt:lpstr>Impact</vt:lpstr>
      <vt:lpstr>UTM Avo</vt:lpstr>
      <vt:lpstr>Arial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Monkey</dc:creator>
  <cp:lastModifiedBy>MY PC</cp:lastModifiedBy>
  <cp:revision>10</cp:revision>
  <dcterms:created xsi:type="dcterms:W3CDTF">2023-10-30T08:42:47Z</dcterms:created>
  <dcterms:modified xsi:type="dcterms:W3CDTF">2024-10-18T06:20:38Z</dcterms:modified>
</cp:coreProperties>
</file>