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66" r:id="rId4"/>
    <p:sldId id="270" r:id="rId5"/>
    <p:sldId id="271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64" r:id="rId15"/>
    <p:sldId id="26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Đúng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tặng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bánh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thầy</a:t>
            </a:r>
            <a:r>
              <a:rPr lang="en-US" baseline="0" dirty="0">
                <a:sym typeface="Wingdings" panose="05000000000000000000" pitchFamily="2" charset="2"/>
              </a:rPr>
              <a:t>/</a:t>
            </a:r>
            <a:r>
              <a:rPr lang="en-US" baseline="0" dirty="0" err="1">
                <a:sym typeface="Wingdings" panose="05000000000000000000" pitchFamily="2" charset="2"/>
              </a:rPr>
              <a:t>cô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vào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chiếc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bánh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đưa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bánh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vào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giỏ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bấm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phím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mũi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tên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chuyển</a:t>
            </a:r>
            <a:r>
              <a:rPr lang="en-US" baseline="0" dirty="0">
                <a:sym typeface="Wingdings" panose="05000000000000000000" pitchFamily="2" charset="2"/>
              </a:rPr>
              <a:t> slide (</a:t>
            </a:r>
            <a:r>
              <a:rPr lang="en-US" baseline="0" dirty="0" err="1">
                <a:sym typeface="Wingdings" panose="05000000000000000000" pitchFamily="2" charset="2"/>
              </a:rPr>
              <a:t>trên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phím</a:t>
            </a:r>
            <a:r>
              <a:rPr lang="en-US" baseline="0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B7FE43-6FD1-4EE0-A973-8ECB49C6E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sp>
        <p:nvSpPr>
          <p:cNvPr id="34" name="Right Tri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29485" y="1327916"/>
            <a:ext cx="4979334" cy="481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7235" y="195580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0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lang="en-US" sz="6400" dirty="0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lang="en-US" sz="6400" dirty="0">
              <a:solidFill>
                <a:srgbClr val="FF000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85215" y="-60960"/>
            <a:ext cx="8662670" cy="697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A picture containing clip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475" y="4191000"/>
            <a:ext cx="3209925" cy="2667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99214" y="152400"/>
            <a:ext cx="49299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457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.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Viết ứng dụng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5152" y="302796"/>
            <a:ext cx="1982448" cy="57848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Viết câu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005" y="4079801"/>
            <a:ext cx="3212870" cy="2664183"/>
          </a:xfrm>
          <a:prstGeom prst="rect">
            <a:avLst/>
          </a:prstGeom>
        </p:spPr>
      </p:pic>
      <p:pic>
        <p:nvPicPr>
          <p:cNvPr id="13" name="Picture 6" descr="A picture containing clip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2075" y="4038600"/>
            <a:ext cx="3209925" cy="2667000"/>
          </a:xfrm>
          <a:prstGeom prst="rect">
            <a:avLst/>
          </a:prstGeom>
        </p:spPr>
      </p:pic>
      <p:sp>
        <p:nvSpPr>
          <p:cNvPr id="18" name="Cloud 27"/>
          <p:cNvSpPr/>
          <p:nvPr/>
        </p:nvSpPr>
        <p:spPr>
          <a:xfrm>
            <a:off x="9375775" y="876300"/>
            <a:ext cx="2880360" cy="246761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dòng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Cloud 27"/>
          <p:cNvSpPr/>
          <p:nvPr/>
        </p:nvSpPr>
        <p:spPr>
          <a:xfrm>
            <a:off x="8686800" y="3171825"/>
            <a:ext cx="3353435" cy="148336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4239994"/>
            <a:ext cx="9067800" cy="3342758"/>
          </a:xfrm>
          <a:prstGeom prst="cloudCallout">
            <a:avLst>
              <a:gd name="adj1" fmla="val 68009"/>
              <a:gd name="adj2" fmla="val 4124"/>
            </a:avLst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Du.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tiên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hè: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lựu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" y="1170305"/>
            <a:ext cx="9559290" cy="25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13"/>
          <p:cNvSpPr txBox="1"/>
          <p:nvPr/>
        </p:nvSpPr>
        <p:spPr>
          <a:xfrm>
            <a:off x="953770" y="1625600"/>
            <a:ext cx="746188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900" b="1" dirty="0" err="1">
                <a:latin typeface="HP001 5 hàng" panose="020B0603050302020204" pitchFamily="34" charset="0"/>
              </a:rPr>
              <a:t>    Dưới trăng quyên đã gọi hè</a:t>
            </a:r>
            <a:endParaRPr lang="vi-VN" altLang="en-US" sz="3900" b="1" dirty="0">
              <a:latin typeface="HP001 5 hàng" panose="020B0603050302020204" pitchFamily="34" charset="0"/>
            </a:endParaRPr>
          </a:p>
        </p:txBody>
      </p:sp>
      <p:sp>
        <p:nvSpPr>
          <p:cNvPr id="10" name="Hộp Văn bản 13"/>
          <p:cNvSpPr txBox="1"/>
          <p:nvPr/>
        </p:nvSpPr>
        <p:spPr>
          <a:xfrm>
            <a:off x="532130" y="2402840"/>
            <a:ext cx="941324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900" b="1" dirty="0">
                <a:latin typeface="HP001 5 hàng" panose="020B0603050302020204" pitchFamily="34" charset="0"/>
              </a:rPr>
              <a:t>   Đầu tường lửa lựu lập lòe đâm bông.</a:t>
            </a:r>
            <a:endParaRPr lang="vi-VN" altLang="en-US" sz="39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12" grpId="0" bldLvl="0" animBg="1"/>
      <p:bldP spid="12" grpId="1" bldLvl="0" animBg="1"/>
      <p:bldP spid="7" grpId="0" bldLvl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2400" y="152400"/>
            <a:ext cx="59436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548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Viết câu ứng dụng vào vở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1316990"/>
            <a:ext cx="11548745" cy="3763645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803275" y="1530350"/>
            <a:ext cx="8630920" cy="28505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</a:t>
            </a:r>
            <a:r>
              <a:rPr lang="en-US" sz="4000" b="1" dirty="0" err="1">
                <a:latin typeface="HP001 5 hàng 1 ô ly" panose="020B0603050302020204" pitchFamily="34" charset="0"/>
              </a:rPr>
              <a:t>Dưới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trăng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quyên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đã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gọi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hè</a:t>
            </a:r>
            <a:endParaRPr lang="en-US" sz="4000" b="1" dirty="0">
              <a:latin typeface="HP001 5 hà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HP001 5 hàng 1 ô ly" panose="020B0603050302020204" pitchFamily="34" charset="0"/>
              </a:rPr>
              <a:t>Đầu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tường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lửa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lựu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lập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lòe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đâm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bông</a:t>
            </a:r>
            <a:r>
              <a:rPr lang="en-US" sz="4000" b="1" dirty="0">
                <a:latin typeface="HP001 5 hàng 1 ô ly" panose="020B0603050302020204" pitchFamily="34" charset="0"/>
              </a:rPr>
              <a:t>.</a:t>
            </a:r>
            <a:endParaRPr lang="en-US" sz="4000" b="1" dirty="0">
              <a:latin typeface="HP001 5 hà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                   ( </a:t>
            </a:r>
            <a:r>
              <a:rPr lang="en-US" sz="4000" b="1" dirty="0" err="1">
                <a:latin typeface="HP001 5 hàng 1 ô ly" panose="020B0603050302020204" pitchFamily="34" charset="0"/>
              </a:rPr>
              <a:t>Nguyễn</a:t>
            </a:r>
            <a:r>
              <a:rPr lang="en-US" sz="4000" b="1" dirty="0">
                <a:latin typeface="HP001 5 hàng 1 ô ly" panose="020B0603050302020204" pitchFamily="34" charset="0"/>
              </a:rPr>
              <a:t> Du )</a:t>
            </a:r>
            <a:endParaRPr lang="vi-VN" sz="4000" b="1" dirty="0">
              <a:latin typeface="HP001 5 hàng 1 ô ly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sp>
        <p:nvSpPr>
          <p:cNvPr id="34" name="Right Tri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29485" y="1327916"/>
            <a:ext cx="4979334" cy="481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7410" y="837565"/>
            <a:ext cx="5144770" cy="552704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 lnSpcReduction="10000"/>
          </a:bodyPr>
          <a:lstStyle/>
          <a:p>
            <a:pPr indent="-152400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vi-VN" altLang="en-US" sz="6400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HP001 4H" panose="020B0603050302020204" charset="0"/>
                <a:ea typeface="+mj-ea"/>
                <a:cs typeface="HP001 4H" panose="020B0603050302020204" charset="0"/>
              </a:rPr>
              <a:t>Vận dụng</a:t>
            </a:r>
            <a:endParaRPr lang="vi-VN" altLang="en-US" sz="6400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HP001 4H" panose="020B0603050302020204" charset="0"/>
              <a:ea typeface="+mj-ea"/>
              <a:cs typeface="HP001 4H" panose="020B0603050302020204" charset="0"/>
            </a:endParaRPr>
          </a:p>
          <a:p>
            <a:pPr indent="-152400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vi-VN" altLang="en-US" sz="4400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Tìm và viết các câu ca dao tục ngữ bắt đầu bằng D, Đ</a:t>
            </a:r>
            <a:endParaRPr lang="vi-VN" altLang="en-US" sz="4400" dirty="0">
              <a:ln>
                <a:solidFill>
                  <a:schemeClr val="accent6"/>
                </a:solidFill>
              </a:ln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52800" y="177800"/>
            <a:ext cx="7757795" cy="3119755"/>
            <a:chOff x="2171343" y="4618089"/>
            <a:chExt cx="7988119" cy="2187854"/>
          </a:xfrm>
        </p:grpSpPr>
        <p:sp>
          <p:nvSpPr>
            <p:cNvPr id="15" name="Rectangle: Rounded Corners 11"/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Rectangle: Rounded Corners 61"/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Rectangle: Rounded Corners 65"/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12" y="514189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82795" y="353695"/>
            <a:ext cx="6544310" cy="2629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1" noProof="0" dirty="0" err="1">
              <a:solidFill>
                <a:prstClr val="black">
                  <a:lumMod val="95000"/>
                  <a:lumOff val="5000"/>
                </a:prstClr>
              </a:solidFill>
              <a:latin typeface="HP001 4H" panose="020B0603050302020204" charset="0"/>
              <a:ea typeface="Open Sans" panose="020B0606030504020204" pitchFamily="34" charset="0"/>
              <a:cs typeface="HP001 4H" panose="020B06030503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H" panose="020B0603050302020204" charset="0"/>
                <a:ea typeface="Open Sans" panose="020B0606030504020204" pitchFamily="34" charset="0"/>
                <a:cs typeface="HP001 4H" panose="020B0603050302020204" charset="0"/>
                <a:sym typeface="+mn-ea"/>
              </a:rPr>
              <a:t>Em</a:t>
            </a:r>
            <a:r>
              <a:rPr lang="en-US" sz="4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HP001 4H" panose="020B0603050302020204" charset="0"/>
                <a:ea typeface="Open Sans" panose="020B0606030504020204" pitchFamily="34" charset="0"/>
                <a:cs typeface="HP001 4H" panose="020B0603050302020204" charset="0"/>
                <a:sym typeface="+mn-ea"/>
              </a:rPr>
              <a:t> </a:t>
            </a:r>
            <a:r>
              <a:rPr lang="en-US" sz="40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H" panose="020B0603050302020204" charset="0"/>
                <a:ea typeface="Open Sans" panose="020B0606030504020204" pitchFamily="34" charset="0"/>
                <a:cs typeface="HP001 4H" panose="020B0603050302020204" charset="0"/>
                <a:sym typeface="+mn-ea"/>
              </a:rPr>
              <a:t>hãy</a:t>
            </a:r>
            <a:r>
              <a:rPr lang="en-US" sz="4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HP001 4H" panose="020B0603050302020204" charset="0"/>
                <a:ea typeface="Open Sans" panose="020B0606030504020204" pitchFamily="34" charset="0"/>
                <a:cs typeface="HP001 4H" panose="020B0603050302020204" charset="0"/>
                <a:sym typeface="+mn-ea"/>
              </a:rPr>
              <a:t> </a:t>
            </a:r>
            <a:r>
              <a:rPr lang="vi-VN" altLang="en-US" sz="40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H" panose="020B0603050302020204" charset="0"/>
                <a:ea typeface="Open Sans" panose="020B0606030504020204" pitchFamily="34" charset="0"/>
                <a:cs typeface="HP001 4H" panose="020B0603050302020204" charset="0"/>
                <a:sym typeface="+mn-ea"/>
              </a:rPr>
              <a:t>kể tên các bạn trong lớp bắt đầu bằng chữ D, Đ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597428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816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" y="7310509"/>
            <a:ext cx="1279112" cy="14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540000" y="648415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Gretoon" pitchFamily="18" charset="0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7" y="596143"/>
            <a:ext cx="1396147" cy="1869127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29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37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65591 -0.435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5" y="9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29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37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65591 -0.435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5" y="9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12192000" cy="685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475"/>
            <a:ext cx="12196235" cy="45709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59510" y="402590"/>
            <a:ext cx="7954010" cy="2588895"/>
            <a:chOff x="2171343" y="4618089"/>
            <a:chExt cx="7988119" cy="2187854"/>
          </a:xfrm>
        </p:grpSpPr>
        <p:sp>
          <p:nvSpPr>
            <p:cNvPr id="15" name="Rectangle: Rounded Corners 11"/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Rectangle: Rounded Corners 61"/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Rectangle: Rounded Corners 65"/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14189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3600" y="706755"/>
            <a:ext cx="6597015" cy="2351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P001 4H" panose="020B0603050302020204" charset="0"/>
                <a:ea typeface="+mn-ea"/>
                <a:cs typeface="HP001 4H" panose="020B0603050302020204" charset="0"/>
              </a:rPr>
              <a:t>Để viết tên các bạn thì em viết như thế nào?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P001 4H" panose="020B0603050302020204" charset="0"/>
              <a:ea typeface="+mn-ea"/>
              <a:cs typeface="HP001 4H" panose="020B060305030202020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78402" y="3284902"/>
            <a:ext cx="3521075" cy="892175"/>
            <a:chOff x="3733801" y="2677997"/>
            <a:chExt cx="2640806" cy="669131"/>
          </a:xfrm>
        </p:grpSpPr>
        <p:sp>
          <p:nvSpPr>
            <p:cNvPr id="26" name="Rounded Rectangle 25"/>
            <p:cNvSpPr/>
            <p:nvPr/>
          </p:nvSpPr>
          <p:spPr>
            <a:xfrm>
              <a:off x="3733801" y="2677997"/>
              <a:ext cx="2640806" cy="669131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5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1" y="2677997"/>
              <a:ext cx="2412206" cy="56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thường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78401" y="4345139"/>
            <a:ext cx="3521075" cy="892176"/>
            <a:chOff x="3733800" y="3473177"/>
            <a:chExt cx="2640806" cy="669132"/>
          </a:xfrm>
        </p:grpSpPr>
        <p:sp>
          <p:nvSpPr>
            <p:cNvPr id="37" name="Rounded Rectangle 36"/>
            <p:cNvSpPr/>
            <p:nvPr/>
          </p:nvSpPr>
          <p:spPr>
            <a:xfrm>
              <a:off x="3733800" y="3473177"/>
              <a:ext cx="2640806" cy="669132"/>
            </a:xfrm>
            <a:prstGeom prst="roundRect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5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3510975"/>
              <a:ext cx="1828800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hoa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311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530905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045" y="4400652"/>
            <a:ext cx="1045956" cy="11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5" y="596143"/>
            <a:ext cx="1396147" cy="1869125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4568">
            <a:off x="939709" y="7209880"/>
            <a:ext cx="1873396" cy="1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13" y="0"/>
            <a:ext cx="543316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9481E-6 L 0.18646 -0.31788 " pathEditMode="relative" rAng="0" ptsTypes="AA">
                                          <p:cBhvr>
                                            <p:cTn id="41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1591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0556 -0.7266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" y="-363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51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646 -0.31789 L 0.68785 -0.43621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69" y="-5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9481E-6 L 0.18646 -0.31788 " pathEditMode="relative" rAng="0" ptsTypes="AA">
                                          <p:cBhvr>
                                            <p:cTn id="41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1591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0556 -0.7266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" y="-363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51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646 -0.31789 L 0.68785 -0.43621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69" y="-5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sp>
        <p:nvSpPr>
          <p:cNvPr id="34" name="Right Tri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3107">
            <a:off x="364319" y="1417534"/>
            <a:ext cx="5221033" cy="4219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9313" y="1828800"/>
            <a:ext cx="6467933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0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Ôn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chữ</a:t>
            </a:r>
            <a:r>
              <a:rPr lang="vi-VN" alt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viết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hoa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D; Đ</a:t>
            </a:r>
            <a:endParaRPr lang="en-US" sz="6000" dirty="0">
              <a:solidFill>
                <a:srgbClr val="C00000"/>
              </a:solidFill>
              <a:latin typeface="HP001 5 hàng 1 ô ly" panose="020B06030503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D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Open Sans" panose="020B0606030504020204" pitchFamily="34" charset="0"/>
              <a:cs typeface="#9Slide03 Arima Madurai Black" panose="020B0604020202020204" charset="0"/>
            </a:endParaRPr>
          </a:p>
        </p:txBody>
      </p:sp>
      <p:pic>
        <p:nvPicPr>
          <p:cNvPr id="2" name="HƯỚNG DẪN VIẾT CHỮ HOA D  - -KIẾN THỨC TIỂU HỌC-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102870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IẾT CHỮ HOA Đ  - -KIẾN THỨC TIỂU HỌC-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2000" y="946558"/>
            <a:ext cx="10896600" cy="5378042"/>
          </a:xfrm>
          <a:prstGeom prst="rect">
            <a:avLst/>
          </a:prstGeom>
        </p:spPr>
      </p:pic>
      <p:sp>
        <p:nvSpPr>
          <p:cNvPr id="6" name="Rectangle: Rounded Corners 2"/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Đ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Open Sans" panose="020B0606030504020204" pitchFamily="3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i viết, các... - Sách và Thiết bị Giáo dục cho bé vào Lớp 1 | Face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90" y="2057400"/>
            <a:ext cx="3706623" cy="3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5300" y="153670"/>
            <a:ext cx="7680960" cy="30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1. Tư thế ngồi viết: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Lưng thẳng, không tì ngực vào bàn.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Đầu hơi cúi.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Mắt cách vở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/bảng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khoảng 25 đến 30 cm.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Tay phải cầm bút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/phấn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Tay trái tì nhẹ lên mép vở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/bảng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để giữ.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Hai chân để song song thoải mái.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9635" y="3157220"/>
            <a:ext cx="6425565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 Cách cầm bút</a:t>
            </a:r>
            <a:r>
              <a:rPr kumimoji="0" lang="vi-VN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/phấn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Cầm bút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/phấn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bằng 3 ngón tay: ngón cái, ngón trỏ, ngón giữa.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Không nên cầm bút tay trái.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>
            <a:fillRect/>
          </a:stretch>
        </p:blipFill>
        <p:spPr bwMode="auto">
          <a:xfrm>
            <a:off x="0" y="3962400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2284" y="4495800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414" y="5681698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2"/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D; Đ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Open Sans" panose="020B0606030504020204" pitchFamily="34" charset="0"/>
              <a:cs typeface="#9Slide03 Arima Madurai Black" panose="020B0604020202020204" charset="0"/>
            </a:endParaRPr>
          </a:p>
        </p:txBody>
      </p: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22222" r="9136" b="22222"/>
          <a:stretch>
            <a:fillRect/>
          </a:stretch>
        </p:blipFill>
        <p:spPr bwMode="auto">
          <a:xfrm>
            <a:off x="8928979" y="1105363"/>
            <a:ext cx="2743199" cy="25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u chu cao 2.5 o ly 55 724x1024 - Bản mềm bộ mẫu chữ thường và hoa cao 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4444" r="12279" b="24445"/>
          <a:stretch>
            <a:fillRect/>
          </a:stretch>
        </p:blipFill>
        <p:spPr bwMode="auto">
          <a:xfrm>
            <a:off x="6324600" y="1105363"/>
            <a:ext cx="2743199" cy="25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99214" y="152400"/>
            <a:ext cx="40155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7" y="222195"/>
            <a:ext cx="406752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.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Viết ứng dụng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02796"/>
            <a:ext cx="2895600" cy="57848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Viết tên riêng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243" y="4016276"/>
            <a:ext cx="30249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VIẾT BẢNG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07" y="5482674"/>
            <a:ext cx="302498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VIẾT VỞ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TẬP VIẾT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8" y="1092381"/>
            <a:ext cx="8134036" cy="25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ộp Văn bản 13"/>
          <p:cNvSpPr txBox="1"/>
          <p:nvPr/>
        </p:nvSpPr>
        <p:spPr>
          <a:xfrm>
            <a:off x="1447800" y="1547495"/>
            <a:ext cx="387667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900" b="1" dirty="0" err="1">
                <a:latin typeface="HP001 5 hàng" panose="020B0603050302020204" pitchFamily="34" charset="0"/>
              </a:rPr>
              <a:t>Bình</a:t>
            </a:r>
            <a:r>
              <a:rPr lang="en-US" sz="3900" b="1" dirty="0">
                <a:latin typeface="HP001 5 hàng" panose="020B0603050302020204" pitchFamily="34" charset="0"/>
              </a:rPr>
              <a:t> </a:t>
            </a:r>
            <a:r>
              <a:rPr lang="en-US" sz="3900" b="1" dirty="0" err="1">
                <a:latin typeface="HP001 5 hàng" panose="020B0603050302020204" pitchFamily="34" charset="0"/>
              </a:rPr>
              <a:t>Dương</a:t>
            </a:r>
            <a:endParaRPr lang="vi-VN" sz="3900" b="1" dirty="0">
              <a:latin typeface="HP001 5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8194" y="4538424"/>
            <a:ext cx="8134036" cy="201097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tỉnh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thuộc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miền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Nam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ta,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ngõ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cửa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giao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phố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Hồ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Chí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Minh,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trung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kinh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hóa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H" panose="020B0603050302020204" charset="0"/>
                <a:cs typeface="HP001 4H" panose="020B0603050302020204" charset="0"/>
              </a:rPr>
              <a:t>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charset="0"/>
              <a:cs typeface="HP001 4H" panose="020B0603050302020204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1447800" y="2350135"/>
            <a:ext cx="3876675" cy="807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900" b="1" dirty="0" err="1">
                <a:latin typeface="HP001 5 hàng" panose="020B0603050302020204" pitchFamily="34" charset="0"/>
              </a:rPr>
              <a:t>Bình</a:t>
            </a:r>
            <a:r>
              <a:rPr lang="en-US" sz="3900" b="1" dirty="0">
                <a:latin typeface="HP001 5 hàng" panose="020B0603050302020204" pitchFamily="34" charset="0"/>
              </a:rPr>
              <a:t> </a:t>
            </a:r>
            <a:r>
              <a:rPr lang="en-US" sz="3900" b="1" dirty="0" err="1">
                <a:latin typeface="HP001 5 hàng" panose="020B0603050302020204" pitchFamily="34" charset="0"/>
              </a:rPr>
              <a:t>Dương</a:t>
            </a:r>
            <a:endParaRPr lang="vi-VN" sz="39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1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1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4" grpId="0"/>
      <p:bldP spid="10" grpId="0" bldLvl="0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WPS Presentation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Sigmar One</vt:lpstr>
      <vt:lpstr>Segoe Print</vt:lpstr>
      <vt:lpstr>HP001 5 hàng 1 ô ly</vt:lpstr>
      <vt:lpstr>HP001 4 hàng</vt:lpstr>
      <vt:lpstr>Open Sans</vt:lpstr>
      <vt:lpstr>#9Slide03 Arima Madurai Black</vt:lpstr>
      <vt:lpstr>Nunito Black</vt:lpstr>
      <vt:lpstr>Baloo 2 SemiBold</vt:lpstr>
      <vt:lpstr>HP001 5 hàng</vt:lpstr>
      <vt:lpstr>Arial</vt:lpstr>
      <vt:lpstr>HP001 4H</vt:lpstr>
      <vt:lpstr>Calibri</vt:lpstr>
      <vt:lpstr>SVN-Gretoon</vt:lpstr>
      <vt:lpstr>Times New Roman</vt:lpstr>
      <vt:lpstr>Office Theme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Nhung Mac</cp:lastModifiedBy>
  <cp:revision>5</cp:revision>
  <dcterms:created xsi:type="dcterms:W3CDTF">2024-10-11T02:34:26Z</dcterms:created>
  <dcterms:modified xsi:type="dcterms:W3CDTF">2024-10-11T03:06:33Z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8202D912EC3F4364B6B3F0A7E23A8A0A_11</vt:lpwstr>
  </property>
  <property fmtid="{D5CDD505-2E9C-101B-9397-08002B2CF9AE}" pid="3" name="KSOProductBuildVer">
    <vt:lpwstr>1033-12.2.0.18586</vt:lpwstr>
  </property>
</Properties>
</file>