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81" r:id="rId4"/>
    <p:sldId id="448" r:id="rId5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77" r:id="rId18"/>
    <p:sldId id="461" r:id="rId19"/>
    <p:sldId id="478" r:id="rId20"/>
    <p:sldId id="463" r:id="rId21"/>
    <p:sldId id="464" r:id="rId22"/>
    <p:sldId id="465" r:id="rId23"/>
    <p:sldId id="467" r:id="rId24"/>
    <p:sldId id="468" r:id="rId25"/>
    <p:sldId id="469" r:id="rId26"/>
    <p:sldId id="470" r:id="rId27"/>
    <p:sldId id="471" r:id="rId28"/>
    <p:sldId id="472" r:id="rId29"/>
  </p:sldIdLst>
  <p:sldSz cx="16276320" cy="9144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7C80"/>
    <a:srgbClr val="FF0066"/>
    <a:srgbClr val="FF6600"/>
    <a:srgbClr val="6600CC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 showGuides="1">
      <p:cViewPr varScale="1">
        <p:scale>
          <a:sx n="50" d="100"/>
          <a:sy n="50" d="100"/>
        </p:scale>
        <p:origin x="618" y="36"/>
      </p:cViewPr>
      <p:guideLst>
        <p:guide orient="horz" pos="2880"/>
        <p:guide pos="51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4" y="-4233"/>
            <a:ext cx="16293275" cy="9148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55107" y="1500717"/>
            <a:ext cx="12297664" cy="144356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755107" y="3134784"/>
            <a:ext cx="12306140" cy="23368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16" y="8326967"/>
            <a:ext cx="3797808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076" y="8326967"/>
            <a:ext cx="5154168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696" y="8326967"/>
            <a:ext cx="3797808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21" y="2279651"/>
            <a:ext cx="14038326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21" y="6119284"/>
            <a:ext cx="14038326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600" indent="0">
              <a:buNone/>
              <a:defRPr sz="2665"/>
            </a:lvl2pPr>
            <a:lvl3pPr marL="1219200" indent="0">
              <a:buNone/>
              <a:defRPr sz="2400"/>
            </a:lvl3pPr>
            <a:lvl4pPr marL="1828800" indent="0">
              <a:buNone/>
              <a:defRPr sz="2135"/>
            </a:lvl4pPr>
            <a:lvl5pPr marL="2438400" indent="0">
              <a:buNone/>
              <a:defRPr sz="2135"/>
            </a:lvl5pPr>
            <a:lvl6pPr marL="3048000" indent="0">
              <a:buNone/>
              <a:defRPr sz="2135"/>
            </a:lvl6pPr>
            <a:lvl7pPr marL="3657600" indent="0">
              <a:buNone/>
              <a:defRPr sz="2135"/>
            </a:lvl7pPr>
            <a:lvl8pPr marL="4267200" indent="0">
              <a:buNone/>
              <a:defRPr sz="2135"/>
            </a:lvl8pPr>
            <a:lvl9pPr marL="4876800" indent="0">
              <a:buNone/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16" y="1566333"/>
            <a:ext cx="7188708" cy="66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796" y="1566333"/>
            <a:ext cx="7188708" cy="66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24" y="486833"/>
            <a:ext cx="14038326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24" y="2241551"/>
            <a:ext cx="688635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24" y="3340100"/>
            <a:ext cx="6886352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9887" y="2241551"/>
            <a:ext cx="692026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9887" y="3340100"/>
            <a:ext cx="6920263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24" y="609600"/>
            <a:ext cx="5250244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263" y="1316567"/>
            <a:ext cx="8239887" cy="64981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24" y="2743200"/>
            <a:ext cx="5250244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24" y="609600"/>
            <a:ext cx="5250244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263" y="1316567"/>
            <a:ext cx="8239887" cy="6498167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24" y="2743200"/>
            <a:ext cx="5250244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332" y="254000"/>
            <a:ext cx="3662172" cy="79163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16" y="254000"/>
            <a:ext cx="10715244" cy="79163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390" y="287131"/>
            <a:ext cx="1338665" cy="1336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6284798" cy="9148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813816" y="254000"/>
            <a:ext cx="14648688" cy="7768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813816" y="1566333"/>
            <a:ext cx="14648688" cy="6604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16" y="8326967"/>
            <a:ext cx="3797808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6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076" y="8326967"/>
            <a:ext cx="5154168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86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696" y="8326967"/>
            <a:ext cx="3797808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865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fontAlgn="base">
        <a:spcBef>
          <a:spcPts val="130"/>
        </a:spcBef>
        <a:spcAft>
          <a:spcPct val="0"/>
        </a:spcAft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fontAlgn="base">
        <a:spcBef>
          <a:spcPts val="13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fontAlgn="base">
        <a:spcBef>
          <a:spcPts val="130"/>
        </a:spcBef>
        <a:spcAft>
          <a:spcPct val="0"/>
        </a:spcAft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fontAlgn="base">
        <a:spcBef>
          <a:spcPts val="130"/>
        </a:spcBef>
        <a:spcAft>
          <a:spcPct val="0"/>
        </a:spcAft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5.emf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5.emf"/><Relationship Id="rId2" Type="http://schemas.openxmlformats.org/officeDocument/2006/relationships/image" Target="../media/image41.emf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39.emf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39.emf"/><Relationship Id="rId2" Type="http://schemas.openxmlformats.org/officeDocument/2006/relationships/image" Target="../media/image41.emf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png"/><Relationship Id="rId2" Type="http://schemas.openxmlformats.org/officeDocument/2006/relationships/tags" Target="../tags/tag1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41.emf"/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emf"/><Relationship Id="rId3" Type="http://schemas.openxmlformats.org/officeDocument/2006/relationships/image" Target="../media/image41.emf"/><Relationship Id="rId2" Type="http://schemas.openxmlformats.org/officeDocument/2006/relationships/image" Target="../media/image39.emf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emf"/><Relationship Id="rId2" Type="http://schemas.openxmlformats.org/officeDocument/2006/relationships/image" Target="../media/image50.emf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emf"/><Relationship Id="rId3" Type="http://schemas.openxmlformats.org/officeDocument/2006/relationships/image" Target="../media/image41.emf"/><Relationship Id="rId2" Type="http://schemas.openxmlformats.org/officeDocument/2006/relationships/image" Target="../media/image49.emf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53.emf"/><Relationship Id="rId3" Type="http://schemas.openxmlformats.org/officeDocument/2006/relationships/image" Target="../media/image52.emf"/><Relationship Id="rId2" Type="http://schemas.openxmlformats.org/officeDocument/2006/relationships/image" Target="../media/image34.png"/><Relationship Id="rId1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slide" Target="slide2.xml"/><Relationship Id="rId7" Type="http://schemas.openxmlformats.org/officeDocument/2006/relationships/image" Target="../media/image18.png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13.xml"/><Relationship Id="rId2" Type="http://schemas.openxmlformats.org/officeDocument/2006/relationships/slide" Target="slide4.xml"/><Relationship Id="rId19" Type="http://schemas.openxmlformats.org/officeDocument/2006/relationships/audio" Target="../media/audio2.wav"/><Relationship Id="rId18" Type="http://schemas.openxmlformats.org/officeDocument/2006/relationships/audio" Target="../media/audio1.wav"/><Relationship Id="rId17" Type="http://schemas.openxmlformats.org/officeDocument/2006/relationships/slide" Target="slide5.xml"/><Relationship Id="rId16" Type="http://schemas.openxmlformats.org/officeDocument/2006/relationships/image" Target="../media/image26.GIF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slide" Target="slide1.xml"/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023" y="6200423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6683039" y="7900369"/>
            <a:ext cx="1763888" cy="17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6927" y="4165600"/>
            <a:ext cx="948267" cy="9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402126" y="6000805"/>
            <a:ext cx="1705468" cy="181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402126" y="6047680"/>
            <a:ext cx="1705468" cy="181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970" y="7402295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998" y="2952668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3435" y="1259205"/>
            <a:ext cx="14570075" cy="4651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5400" b="1" dirty="0">
                <a:ln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  <a:cs typeface="HP001 4H" panose="020B0603050302020204" pitchFamily="34" charset="0"/>
              </a:rPr>
              <a:t>Thứ năm ngày 10 tháng 10 năm 2024</a:t>
            </a:r>
            <a:endParaRPr lang="vi-VN" altLang="en-US" sz="5400" b="1" dirty="0">
              <a:ln>
                <a:solidFill>
                  <a:srgbClr val="FF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H" panose="020B0603050302020204" pitchFamily="34" charset="0"/>
              <a:cs typeface="HP001 4H" panose="020B0603050302020204" pitchFamily="34" charset="0"/>
            </a:endParaRPr>
          </a:p>
          <a:p>
            <a:pPr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5400" b="1" dirty="0">
                <a:ln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  <a:cs typeface="HP001 4H" panose="020B0603050302020204" pitchFamily="34" charset="0"/>
              </a:rPr>
              <a:t>Tự nhiên và xã hội</a:t>
            </a:r>
            <a:endParaRPr lang="vi-VN" altLang="en-US" sz="5400" b="1" dirty="0">
              <a:ln>
                <a:solidFill>
                  <a:srgbClr val="FF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H" panose="020B0603050302020204" pitchFamily="34" charset="0"/>
              <a:cs typeface="HP001 4H" panose="020B0603050302020204" pitchFamily="34" charset="0"/>
            </a:endParaRPr>
          </a:p>
          <a:p>
            <a:pPr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5400" b="1" dirty="0">
                <a:ln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  <a:cs typeface="HP001 4H" panose="020B0603050302020204" pitchFamily="34" charset="0"/>
              </a:rPr>
              <a:t>Bài 5: Hoạt động kết nối với cộng đồng - Tiết 1</a:t>
            </a:r>
            <a:endParaRPr lang="vi-VN" altLang="en-US" sz="5400" b="1" dirty="0">
              <a:ln>
                <a:solidFill>
                  <a:srgbClr val="FF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H" panose="020B0603050302020204" pitchFamily="34" charset="0"/>
              <a:cs typeface="HP001 4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62"/>
            <a:ext cx="16287751" cy="914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93" y="3452121"/>
            <a:ext cx="4354112" cy="5768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1119" y="1600200"/>
            <a:ext cx="10058400" cy="2743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3" y="0"/>
            <a:ext cx="16287751" cy="914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691" y="-5107832"/>
            <a:ext cx="11669253" cy="15708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60711" y="117241"/>
            <a:ext cx="11878407" cy="1658790"/>
            <a:chOff x="1906152" y="528807"/>
            <a:chExt cx="8380848" cy="1452393"/>
          </a:xfrm>
        </p:grpSpPr>
        <p:grpSp>
          <p:nvGrpSpPr>
            <p:cNvPr id="6" name="Group 5"/>
            <p:cNvGrpSpPr/>
            <p:nvPr/>
          </p:nvGrpSpPr>
          <p:grpSpPr>
            <a:xfrm>
              <a:off x="1906152" y="528807"/>
              <a:ext cx="8380848" cy="1452393"/>
              <a:chOff x="2369429" y="-1545284"/>
              <a:chExt cx="7345696" cy="127007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/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: Diagonal Corners Rounded 39"/>
              <p:cNvSpPr/>
              <p:nvPr/>
            </p:nvSpPr>
            <p:spPr>
              <a:xfrm>
                <a:off x="2369429" y="-154528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29967" y="528807"/>
              <a:ext cx="8357033" cy="125780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1219200" eaLnBrk="1" fontAlgn="auto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5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735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hoạt động của trường Minh, Hoa trong mỗi hình và cho biết:</a:t>
              </a:r>
              <a:endParaRPr lang="en-US" sz="3735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" y="2442805"/>
            <a:ext cx="8851900" cy="574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/>
          <p:cNvSpPr/>
          <p:nvPr/>
        </p:nvSpPr>
        <p:spPr>
          <a:xfrm flipH="1">
            <a:off x="8671560" y="4307205"/>
            <a:ext cx="7241540" cy="159194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peech Bubble: Rectangle with Corners Rounded 41"/>
          <p:cNvSpPr/>
          <p:nvPr/>
        </p:nvSpPr>
        <p:spPr>
          <a:xfrm flipH="1">
            <a:off x="8976360" y="6096000"/>
            <a:ext cx="7241540" cy="121094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peech Bubble: Rectangle with Corners Rounded 42"/>
          <p:cNvSpPr/>
          <p:nvPr/>
        </p:nvSpPr>
        <p:spPr>
          <a:xfrm flipH="1">
            <a:off x="9056370" y="7680325"/>
            <a:ext cx="7241540" cy="15265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745220" y="1942465"/>
            <a:ext cx="6174740" cy="2324735"/>
          </a:xfrm>
          <a:prstGeom prst="cloud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HP001 4H" panose="020B0603050302020204" pitchFamily="34" charset="0"/>
                <a:ea typeface="SimSun" panose="02010600030101010101" pitchFamily="2" charset="-122"/>
                <a:cs typeface="HP001 4H" panose="020B0603050302020204" pitchFamily="34" charset="0"/>
              </a:rPr>
              <a:t>Thảo luận nhóm 4</a:t>
            </a:r>
            <a:endParaRPr kumimoji="0" lang="vi-VN" altLang="zh-CN" sz="4400" b="0" i="0" u="none" strike="noStrike" cap="none" normalizeH="0" baseline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HP001 4H" panose="020B0603050302020204" pitchFamily="34" charset="0"/>
              <a:ea typeface="SimSun" panose="02010600030101010101" pitchFamily="2" charset="-122"/>
              <a:cs typeface="HP001 4H" panose="020B06030503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2" grpId="0" bldLvl="0" animBg="1"/>
      <p:bldP spid="43" grpId="0" bldLvl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559" y="3373550"/>
            <a:ext cx="4042563" cy="5164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359" y="3319032"/>
            <a:ext cx="3502059" cy="5059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4559" y="457200"/>
            <a:ext cx="7010400" cy="1447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134996" y="5134187"/>
            <a:ext cx="6502400" cy="201168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265" dirty="0">
                <a:solidFill>
                  <a:srgbClr val="DB92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này thể hiện sự đùm bọc, yêu thương đồng bào </a:t>
            </a:r>
            <a:endParaRPr lang="en-US" sz="4265" dirty="0">
              <a:solidFill>
                <a:srgbClr val="DB92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519" y="4023790"/>
            <a:ext cx="4042563" cy="5164991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6444986" y="1482931"/>
            <a:ext cx="6502400" cy="32512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265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" y="2442806"/>
            <a:ext cx="6092923" cy="3951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/>
          <p:cNvSpPr/>
          <p:nvPr/>
        </p:nvSpPr>
        <p:spPr>
          <a:xfrm>
            <a:off x="3952399" y="7437119"/>
            <a:ext cx="8724053" cy="172927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tham gia rất nhiệt tình, hào hứng, tự giác và rất tích cực</a:t>
            </a:r>
            <a:endParaRPr lang="en-US" sz="426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4525" y="44028"/>
            <a:ext cx="6019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/>
          <p:cNvPicPr/>
          <p:nvPr/>
        </p:nvPicPr>
        <p:blipFill rotWithShape="1">
          <a:blip r:embed="rId1"/>
          <a:srcRect l="55849" t="26452" r="4385" b="27689"/>
          <a:stretch>
            <a:fillRect/>
          </a:stretch>
        </p:blipFill>
        <p:spPr bwMode="auto">
          <a:xfrm>
            <a:off x="1" y="93473"/>
            <a:ext cx="7676526" cy="4209066"/>
          </a:xfrm>
          <a:prstGeom prst="rect">
            <a:avLst/>
          </a:prstGeom>
        </p:spPr>
      </p:pic>
      <p:pic>
        <p:nvPicPr>
          <p:cNvPr id="1030" name="Picture 6" descr="Phát động ủng hộ, quyên góp &quot;Vì Miền Trung thân yêu&quot; - Trường THCS Nguyễn  Văn Cừ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527" y="93473"/>
            <a:ext cx="8600111" cy="42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nh viên trưởng thành từ những trải nghiệm và việc làm thiết thực vì cộng  đồng - Trường Đại học Trà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419600"/>
            <a:ext cx="7676526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527" y="4302539"/>
            <a:ext cx="8600111" cy="48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395119" y="2898087"/>
            <a:ext cx="4177813" cy="25266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" y="3124200"/>
            <a:ext cx="4042563" cy="516499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493838" y="762000"/>
            <a:ext cx="14340681" cy="2590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691" y="-5107832"/>
            <a:ext cx="11669253" cy="15708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756" y="76460"/>
            <a:ext cx="11176000" cy="1083262"/>
            <a:chOff x="1905000" y="450289"/>
            <a:chExt cx="8382000" cy="1530911"/>
          </a:xfrm>
        </p:grpSpPr>
        <p:grpSp>
          <p:nvGrpSpPr>
            <p:cNvPr id="6" name="Group 5"/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/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: Diagonal Corners Rounded 39"/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29967" y="566260"/>
              <a:ext cx="8285434" cy="10172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1219200" eaLnBrk="1" fontAlgn="auto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735" b="1" dirty="0">
                  <a:solidFill>
                    <a:srgbClr val="FFC000"/>
                  </a:solidFill>
                  <a:latin typeface="+mj-lt"/>
                </a:rPr>
                <a:t>Quan sát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735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735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Speech Bubble: Rectangle with Corners Rounded 36"/>
          <p:cNvSpPr/>
          <p:nvPr/>
        </p:nvSpPr>
        <p:spPr>
          <a:xfrm flipH="1">
            <a:off x="8512556" y="2944123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thấy gì trong bức tranh ? </a:t>
            </a:r>
            <a:endParaRPr lang="en-US" sz="373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peech Bubble: Rectangle with Corners Rounded 41"/>
          <p:cNvSpPr/>
          <p:nvPr/>
        </p:nvSpPr>
        <p:spPr>
          <a:xfrm flipH="1">
            <a:off x="8634361" y="5188336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735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Em hãy nhận xét sự tham gia của các bạn như thế nào ? </a:t>
            </a:r>
            <a:endParaRPr lang="en-US" sz="3735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/>
          <p:cNvSpPr/>
          <p:nvPr/>
        </p:nvSpPr>
        <p:spPr>
          <a:xfrm flipH="1">
            <a:off x="8634360" y="7314965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73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5" y="1876129"/>
            <a:ext cx="7251192" cy="633315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9281160" y="0"/>
            <a:ext cx="6174740" cy="2324735"/>
          </a:xfrm>
          <a:prstGeom prst="cloud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P001 4H" panose="020B0603050302020204" pitchFamily="34" charset="0"/>
                <a:ea typeface="SimSun" panose="02010600030101010101" pitchFamily="2" charset="-122"/>
                <a:cs typeface="HP001 4H" panose="020B0603050302020204" pitchFamily="34" charset="0"/>
              </a:rPr>
              <a:t>Thảo luận nhóm 4</a:t>
            </a:r>
            <a:endParaRPr kumimoji="0" lang="vi-VN" altLang="zh-CN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P001 4H" panose="020B0603050302020204" pitchFamily="34" charset="0"/>
              <a:ea typeface="SimSun" panose="02010600030101010101" pitchFamily="2" charset="-122"/>
              <a:cs typeface="HP001 4H" panose="020B06030503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2" grpId="0" bldLvl="0" animBg="1"/>
      <p:bldP spid="43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134995" y="5134187"/>
            <a:ext cx="7410837" cy="201168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DB9231"/>
                </a:solidFill>
                <a:latin typeface="+mj-lt"/>
              </a:rPr>
              <a:t>Các bạn rất tích cực và hào hứng</a:t>
            </a:r>
            <a:endParaRPr lang="en-US" sz="4000" dirty="0">
              <a:solidFill>
                <a:srgbClr val="DB923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519" y="4578988"/>
            <a:ext cx="3280563" cy="4609793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6137500" y="2130857"/>
            <a:ext cx="7408333" cy="2448131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265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65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186" y="62528"/>
            <a:ext cx="9347200" cy="1258272"/>
          </a:xfrm>
          <a:prstGeom prst="rect">
            <a:avLst/>
          </a:prstGeom>
        </p:spPr>
      </p:pic>
      <p:sp>
        <p:nvSpPr>
          <p:cNvPr id="16" name="Flowchart: Alternate Process 15"/>
          <p:cNvSpPr/>
          <p:nvPr/>
        </p:nvSpPr>
        <p:spPr>
          <a:xfrm>
            <a:off x="4445970" y="7459510"/>
            <a:ext cx="8724053" cy="172927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4" y="2009768"/>
            <a:ext cx="5705457" cy="49831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92" name="Speech Bubble: Rectangle with Corners Rounded 91"/>
          <p:cNvSpPr/>
          <p:nvPr/>
        </p:nvSpPr>
        <p:spPr>
          <a:xfrm>
            <a:off x="1527547" y="0"/>
            <a:ext cx="13058985" cy="3584968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Những hoạt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thể hi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ă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 hơn.</a:t>
            </a:r>
            <a:endParaRPr lang="en-US" sz="4000" dirty="0">
              <a:solidFill>
                <a:srgbClr val="00B050"/>
              </a:solidFill>
              <a:latin typeface="+mj-lt"/>
              <a:cs typeface="Baloo" panose="03080902040302020200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74666" y="3882614"/>
            <a:ext cx="4963740" cy="4963740"/>
            <a:chOff x="8183140" y="3092148"/>
            <a:chExt cx="3722805" cy="3722805"/>
          </a:xfrm>
        </p:grpSpPr>
        <p:pic>
          <p:nvPicPr>
            <p:cNvPr id="14" name="Picture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61" y="3003160"/>
            <a:ext cx="7990516" cy="31376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19" y="0"/>
            <a:ext cx="16256000" cy="9296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2" y="-450850"/>
            <a:ext cx="1585735" cy="27737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16" y="4156595"/>
            <a:ext cx="7624205" cy="559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n 2"/>
          <p:cNvSpPr/>
          <p:nvPr/>
        </p:nvSpPr>
        <p:spPr>
          <a:xfrm>
            <a:off x="3178875" y="0"/>
            <a:ext cx="10217244" cy="46482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2517" y="487681"/>
            <a:ext cx="13666629" cy="621792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610528" y="692790"/>
              <a:ext cx="3972560" cy="112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 động kết nối với xã hội của trường học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12705" y="5414273"/>
            <a:ext cx="5221999" cy="3661580"/>
            <a:chOff x="1197026" y="4232126"/>
            <a:chExt cx="3751815" cy="26307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12026" y="2657269"/>
            <a:ext cx="1208362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Font typeface="Arial" panose="020B0604020202020204" pitchFamily="34" charset="0"/>
              <a:buChar char="•"/>
              <a:defRPr/>
            </a:pPr>
            <a:r>
              <a:rPr lang="vi-VN" sz="3735" dirty="0">
                <a:solidFill>
                  <a:srgbClr val="00B050"/>
                </a:solidFill>
                <a:latin typeface="+mj-lt"/>
              </a:rPr>
              <a:t>Kể tên những hoạt động kết nối với cộng đồng của trường em?</a:t>
            </a:r>
            <a:endParaRPr lang="en-US" sz="3735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2026" y="4073982"/>
            <a:ext cx="1208362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Font typeface="Arial" panose="020B0604020202020204" pitchFamily="34" charset="0"/>
              <a:buChar char="•"/>
              <a:defRPr/>
            </a:pPr>
            <a:r>
              <a:rPr lang="vi-VN" sz="3735" dirty="0">
                <a:solidFill>
                  <a:srgbClr val="00B050"/>
                </a:solidFill>
                <a:latin typeface="+mj-lt"/>
              </a:rPr>
              <a:t>Em đã tham gia hoạt động nào? Em thích hoạt động nào nhất? Vì sao?</a:t>
            </a:r>
            <a:endParaRPr lang="en-US" sz="3735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693" y="765944"/>
            <a:ext cx="11669253" cy="15708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59" y="3373550"/>
            <a:ext cx="4042563" cy="5164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59" y="3319032"/>
            <a:ext cx="3502059" cy="50590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59" y="412751"/>
            <a:ext cx="13939520" cy="1365403"/>
          </a:xfrm>
          <a:prstGeom prst="rect">
            <a:avLst/>
          </a:prstGeom>
        </p:spPr>
      </p:pic>
      <p:sp>
        <p:nvSpPr>
          <p:cNvPr id="32" name="Rectangle: Diagonal Corners Rounded 31"/>
          <p:cNvSpPr/>
          <p:nvPr/>
        </p:nvSpPr>
        <p:spPr>
          <a:xfrm>
            <a:off x="2140140" y="2428469"/>
            <a:ext cx="11769059" cy="13654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735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735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8719" y="517605"/>
            <a:ext cx="129370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265" dirty="0">
                <a:solidFill>
                  <a:prstClr val="white"/>
                </a:solidFill>
                <a:latin typeface="+mj-lt"/>
              </a:rPr>
              <a:t>Những hoạt động kết nối với cộng đồng </a:t>
            </a:r>
            <a:r>
              <a:rPr lang="en-US" sz="4265" dirty="0" err="1">
                <a:solidFill>
                  <a:prstClr val="white"/>
                </a:solidFill>
                <a:latin typeface="+mj-lt"/>
              </a:rPr>
              <a:t>tại</a:t>
            </a:r>
            <a:r>
              <a:rPr lang="vi-VN" sz="4265" dirty="0">
                <a:solidFill>
                  <a:prstClr val="white"/>
                </a:solidFill>
                <a:latin typeface="+mj-lt"/>
              </a:rPr>
              <a:t> trường</a:t>
            </a:r>
            <a:endParaRPr lang="en-US" sz="4265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5" name="Rectangle: Diagonal Corners Rounded 34"/>
          <p:cNvSpPr/>
          <p:nvPr/>
        </p:nvSpPr>
        <p:spPr>
          <a:xfrm>
            <a:off x="2140140" y="4150418"/>
            <a:ext cx="11769059" cy="84316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73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 - 19.</a:t>
            </a:r>
            <a:endParaRPr lang="en-US" sz="3735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/>
          <p:cNvSpPr/>
          <p:nvPr/>
        </p:nvSpPr>
        <p:spPr>
          <a:xfrm>
            <a:off x="2140140" y="5445760"/>
            <a:ext cx="11769059" cy="131402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735" dirty="0">
                <a:solidFill>
                  <a:srgbClr val="00B050"/>
                </a:solidFill>
                <a:latin typeface="+mj-lt"/>
              </a:rPr>
              <a:t>Làm các sản phẩm từ nguyên liệu tái chế để gây quỹ</a:t>
            </a:r>
            <a:endParaRPr lang="en-US" sz="3735" dirty="0">
              <a:solidFill>
                <a:srgbClr val="00B05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3735" dirty="0">
                <a:solidFill>
                  <a:srgbClr val="00B050"/>
                </a:solidFill>
                <a:latin typeface="+mj-lt"/>
              </a:rPr>
              <a:t> bảo vệ môi trường.</a:t>
            </a:r>
            <a:endParaRPr lang="en-US" sz="3735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Rectangle: Diagonal Corners Rounded 36"/>
          <p:cNvSpPr/>
          <p:nvPr/>
        </p:nvSpPr>
        <p:spPr>
          <a:xfrm>
            <a:off x="2140140" y="7225511"/>
            <a:ext cx="11769059" cy="14008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735" dirty="0">
                <a:solidFill>
                  <a:srgbClr val="00B050"/>
                </a:solidFill>
                <a:latin typeface="+mj-lt"/>
              </a:rPr>
              <a:t>Đổi các sản phẩm như pin, chai nhựa, vỏ hộp sữa để lấy cây xanh.</a:t>
            </a:r>
            <a:endParaRPr lang="en-US" sz="3735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495" y="5109491"/>
            <a:ext cx="3157755" cy="403450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3619" y="3300185"/>
            <a:ext cx="6629400" cy="2514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7" y="1320800"/>
            <a:ext cx="14410002" cy="5384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12705" y="5414273"/>
            <a:ext cx="5221999" cy="3661580"/>
            <a:chOff x="1197026" y="4232126"/>
            <a:chExt cx="3751815" cy="26307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439267" y="2445549"/>
            <a:ext cx="1285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ý: </a:t>
            </a:r>
            <a:endParaRPr lang="en-US" sz="4800" b="1" u="sng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K</a:t>
            </a:r>
            <a:r>
              <a:rPr lang="vi-VN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ể với bố mẹ và người thân những hoạt động kết nối với x</a:t>
            </a:r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ã</a:t>
            </a:r>
            <a:r>
              <a:rPr lang="vi-VN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hội của trường em đã tham gia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r="624"/>
          <a:stretch>
            <a:fillRect/>
          </a:stretch>
        </p:blipFill>
        <p:spPr>
          <a:xfrm>
            <a:off x="-21212" y="0"/>
            <a:ext cx="16287531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2916" y="2032001"/>
            <a:ext cx="8090807" cy="454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82" y="928693"/>
            <a:ext cx="4452332" cy="8958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719" y="847045"/>
            <a:ext cx="4673600" cy="8296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7978" y="3012739"/>
            <a:ext cx="67006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</a:t>
            </a:r>
            <a:b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  <a:endParaRPr lang="en-US" sz="8000" dirty="0">
              <a:solidFill>
                <a:srgbClr val="FFC2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hacne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38576" y="649194"/>
            <a:ext cx="1104689" cy="11046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9" y="0"/>
            <a:ext cx="16256000" cy="927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244" y="-1614257"/>
            <a:ext cx="10829245" cy="7219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19" y="1948699"/>
            <a:ext cx="8084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 LẤY BIỂN XANH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459" y="-154291"/>
            <a:ext cx="1104689" cy="1104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>
            <a:fillRect/>
          </a:stretch>
        </p:blipFill>
        <p:spPr>
          <a:xfrm rot="6370876">
            <a:off x="4341243" y="3710474"/>
            <a:ext cx="979064" cy="176122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90794" y="2679700"/>
            <a:ext cx="5749925" cy="3295651"/>
            <a:chOff x="4202906" y="2080725"/>
            <a:chExt cx="4217195" cy="22483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565" t="5775" r="5346" b="7611"/>
            <a:stretch>
              <a:fillRect/>
            </a:stretch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>
              <a:fillRect/>
            </a:stretch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>
            <a:fillRect/>
          </a:stretch>
        </p:blipFill>
        <p:spPr>
          <a:xfrm rot="21046719">
            <a:off x="5566638" y="5140015"/>
            <a:ext cx="2501900" cy="129875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>
            <a:fillRect/>
          </a:stretch>
        </p:blipFill>
        <p:spPr>
          <a:xfrm rot="19135445">
            <a:off x="8279981" y="4280223"/>
            <a:ext cx="1221625" cy="1682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>
            <a:fillRect/>
          </a:stretch>
        </p:blipFill>
        <p:spPr>
          <a:xfrm>
            <a:off x="2901770" y="132136"/>
            <a:ext cx="2576972" cy="2155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>
            <a:fillRect/>
          </a:stretch>
        </p:blipFill>
        <p:spPr>
          <a:xfrm>
            <a:off x="2901770" y="7271410"/>
            <a:ext cx="2965693" cy="20062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>
            <a:fillRect/>
          </a:stretch>
        </p:blipFill>
        <p:spPr>
          <a:xfrm>
            <a:off x="8548315" y="6339317"/>
            <a:ext cx="1438885" cy="1335561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8" y="201122"/>
            <a:ext cx="1386969" cy="1365213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72" y="172563"/>
            <a:ext cx="1420152" cy="1403444"/>
          </a:xfrm>
          <a:prstGeom prst="rect">
            <a:avLst/>
          </a:prstGeom>
        </p:spPr>
      </p:pic>
      <p:pic>
        <p:nvPicPr>
          <p:cNvPr id="18" name="Picture 1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40" y="184705"/>
            <a:ext cx="1398200" cy="1387191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02" y="1352899"/>
            <a:ext cx="7190088" cy="71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17" action="ppaction://hlinksldjump"/>
          </p:cNvPr>
          <p:cNvSpPr/>
          <p:nvPr/>
        </p:nvSpPr>
        <p:spPr>
          <a:xfrm>
            <a:off x="349792" y="223137"/>
            <a:ext cx="1371712" cy="566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08933" y="5318321"/>
            <a:ext cx="9714265" cy="3302851"/>
            <a:chOff x="2098960" y="3988741"/>
            <a:chExt cx="7285699" cy="2477138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/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3840462" y="6296950"/>
            <a:ext cx="8316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>
            <a:fillRect/>
          </a:stretch>
        </p:blipFill>
        <p:spPr>
          <a:xfrm>
            <a:off x="12395168" y="6404758"/>
            <a:ext cx="3772500" cy="25520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/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/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>
                <a:fillRect/>
              </a:stretch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>
              <a:fillRect/>
            </a:stretch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25829" y="1158727"/>
            <a:ext cx="9997369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Người con trai của bác trai và bác gái thì ta gọi là gì?</a:t>
            </a:r>
            <a:endParaRPr lang="en-US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/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/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4265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>
                <a:fillRect/>
              </a:stretch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>
              <a:fillRect/>
            </a:stretch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016944" y="637044"/>
            <a:ext cx="999736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53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33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>
            <a:fillRect/>
          </a:stretch>
        </p:blipFill>
        <p:spPr>
          <a:xfrm>
            <a:off x="12664832" y="4904257"/>
            <a:ext cx="3772500" cy="2552044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>
          <a:xfrm>
            <a:off x="390580" y="5102587"/>
            <a:ext cx="11395391" cy="1819667"/>
            <a:chOff x="2098496" y="3659454"/>
            <a:chExt cx="8546543" cy="1198789"/>
          </a:xfrm>
        </p:grpSpPr>
        <p:sp>
          <p:nvSpPr>
            <p:cNvPr id="104" name="Rectangle: Rounded Corners 103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08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09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0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1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2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3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4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5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16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3282088" y="3935286"/>
              <a:ext cx="5524671" cy="47109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754346" y="2840781"/>
            <a:ext cx="11759845" cy="2009664"/>
            <a:chOff x="1861723" y="2134893"/>
            <a:chExt cx="8819884" cy="1270717"/>
          </a:xfrm>
        </p:grpSpPr>
        <p:sp>
          <p:nvSpPr>
            <p:cNvPr id="118" name="Rectangle: Rounded Corners 117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2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3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4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5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6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7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8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29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0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1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2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3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4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35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3472491" y="2646539"/>
              <a:ext cx="5306047" cy="4521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pháo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815973" y="6976228"/>
            <a:ext cx="11965021" cy="2166636"/>
            <a:chOff x="1612674" y="5184381"/>
            <a:chExt cx="8973766" cy="1409055"/>
          </a:xfrm>
        </p:grpSpPr>
        <p:sp>
          <p:nvSpPr>
            <p:cNvPr id="137" name="Rectangle: Rounded Corners 136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1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2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3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4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5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6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7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8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49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0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1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2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3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4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5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6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7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8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59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160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5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39" name="TextBox 138"/>
            <p:cNvSpPr txBox="1"/>
            <p:nvPr/>
          </p:nvSpPr>
          <p:spPr>
            <a:xfrm>
              <a:off x="3400378" y="5760018"/>
              <a:ext cx="5738720" cy="4650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Google Shape;1408;p39"/>
          <p:cNvGrpSpPr/>
          <p:nvPr/>
        </p:nvGrpSpPr>
        <p:grpSpPr>
          <a:xfrm flipH="1">
            <a:off x="9107603" y="5106545"/>
            <a:ext cx="2407672" cy="2147508"/>
            <a:chOff x="2178000" y="1370575"/>
            <a:chExt cx="1417475" cy="1417450"/>
          </a:xfrm>
        </p:grpSpPr>
        <p:sp>
          <p:nvSpPr>
            <p:cNvPr id="162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3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4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5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6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7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8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69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0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1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2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3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4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75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5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76" name="Google Shape;118;p4"/>
          <p:cNvSpPr/>
          <p:nvPr/>
        </p:nvSpPr>
        <p:spPr>
          <a:xfrm rot="19980337">
            <a:off x="12693827" y="7219560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/>
          <p:cNvSpPr/>
          <p:nvPr/>
        </p:nvSpPr>
        <p:spPr>
          <a:xfrm rot="19980337">
            <a:off x="12887257" y="2963228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/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/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>
                <a:fillRect/>
              </a:stretch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>
              <a:fillRect/>
            </a:stretch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25829" y="1158727"/>
            <a:ext cx="9997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8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>
            <a:fillRect/>
          </a:stretch>
        </p:blipFill>
        <p:spPr>
          <a:xfrm>
            <a:off x="12655042" y="6640606"/>
            <a:ext cx="3772500" cy="2552044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4597504" y="5122212"/>
            <a:ext cx="11395391" cy="1819667"/>
            <a:chOff x="2098496" y="3659454"/>
            <a:chExt cx="8546543" cy="1198789"/>
          </a:xfrm>
        </p:grpSpPr>
        <p:sp>
          <p:nvSpPr>
            <p:cNvPr id="87" name="Rectangle: Rounded Corners 86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88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3427060" y="4122997"/>
              <a:ext cx="5306047" cy="54592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26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426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426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426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bãi</a:t>
              </a:r>
              <a:endParaRPr lang="vi-VN" sz="4265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045" y="2929356"/>
            <a:ext cx="11759845" cy="2009664"/>
            <a:chOff x="1861723" y="2134893"/>
            <a:chExt cx="8819884" cy="1270717"/>
          </a:xfrm>
        </p:grpSpPr>
        <p:sp>
          <p:nvSpPr>
            <p:cNvPr id="101" name="Rectangle: Rounded Corners 100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2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3422515" y="2658345"/>
              <a:ext cx="5732803" cy="4664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endParaRPr lang="vi-VN" sz="3735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96723" y="6796740"/>
            <a:ext cx="11965021" cy="2168824"/>
            <a:chOff x="1612674" y="5184381"/>
            <a:chExt cx="8973766" cy="1409055"/>
          </a:xfrm>
        </p:grpSpPr>
        <p:sp>
          <p:nvSpPr>
            <p:cNvPr id="120" name="Rectangle: Rounded Corners 119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1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2865297" y="5740674"/>
              <a:ext cx="6189783" cy="4792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chuồng</a:t>
              </a:r>
              <a:r>
                <a:rPr lang="en-US" sz="3735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trại</a:t>
              </a:r>
              <a:endParaRPr lang="vi-VN" sz="3735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oogle Shape;1408;p39"/>
          <p:cNvGrpSpPr/>
          <p:nvPr/>
        </p:nvGrpSpPr>
        <p:grpSpPr>
          <a:xfrm flipH="1">
            <a:off x="9543810" y="7131162"/>
            <a:ext cx="2407672" cy="2147508"/>
            <a:chOff x="2178000" y="1370575"/>
            <a:chExt cx="1417475" cy="1417450"/>
          </a:xfrm>
        </p:grpSpPr>
        <p:sp>
          <p:nvSpPr>
            <p:cNvPr id="145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9" name="Google Shape;118;p4"/>
          <p:cNvSpPr/>
          <p:nvPr/>
        </p:nvSpPr>
        <p:spPr>
          <a:xfrm rot="19980337">
            <a:off x="13472231" y="5038568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Google Shape;118;p4"/>
          <p:cNvSpPr/>
          <p:nvPr/>
        </p:nvSpPr>
        <p:spPr>
          <a:xfrm rot="19980337">
            <a:off x="10019736" y="2971008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861" y="1006549"/>
            <a:ext cx="14361043" cy="7938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1" y="5584992"/>
            <a:ext cx="3491578" cy="4256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861" y="2875421"/>
            <a:ext cx="8301247" cy="6733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1219200" eaLnBrk="1" fontAlgn="auto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trong hình 1 đang làm gì?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45" y="3518540"/>
            <a:ext cx="8409891" cy="746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tham gia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như vậy chưa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5325" y="2514600"/>
            <a:ext cx="5956199" cy="6124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0" y="0"/>
            <a:ext cx="1105231" cy="10065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1298436"/>
            <a:ext cx="8534400" cy="7128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5292" y="4430472"/>
            <a:ext cx="7558603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cảm thấy như thế nào khi tham gia các hoạt động như thế?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ldLvl="0" animBg="1"/>
      <p:bldP spid="7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1319" y="391028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2406</Words>
  <Application>WPS Presentation</Application>
  <PresentationFormat>Custom</PresentationFormat>
  <Paragraphs>109</Paragraphs>
  <Slides>25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HP001 4 hang 1 ô ly</vt:lpstr>
      <vt:lpstr>方正卡通简体</vt:lpstr>
      <vt:lpstr>Times New Roman</vt:lpstr>
      <vt:lpstr>HP001 4H</vt:lpstr>
      <vt:lpstr>HP001 4 hàng</vt:lpstr>
      <vt:lpstr>等线</vt:lpstr>
      <vt:lpstr>等线</vt:lpstr>
      <vt:lpstr>Arial</vt:lpstr>
      <vt:lpstr>Cambria</vt:lpstr>
      <vt:lpstr>Microsoft YaHei</vt:lpstr>
      <vt:lpstr>Arial Unicode MS</vt:lpstr>
      <vt:lpstr>Baloo</vt:lpstr>
      <vt:lpstr>Mongolian Baiti</vt:lpstr>
      <vt:lpstr>Calibri</vt:lpstr>
      <vt:lpstr>Calibri Light</vt:lpstr>
      <vt:lpstr>HP001 5H</vt:lpstr>
      <vt:lpstr>1_Office Theme</vt:lpstr>
      <vt:lpstr>Data Pie Charts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Nhung Mac</cp:lastModifiedBy>
  <cp:revision>1115</cp:revision>
  <dcterms:created xsi:type="dcterms:W3CDTF">2008-09-09T22:52:00Z</dcterms:created>
  <dcterms:modified xsi:type="dcterms:W3CDTF">2024-10-11T01:02:56Z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E4B1ABBFA42741AE94A2F1ABB8999E25_12</vt:lpwstr>
  </property>
  <property fmtid="{D5CDD505-2E9C-101B-9397-08002B2CF9AE}" pid="3" name="KSOProductBuildVer">
    <vt:lpwstr>1033-12.2.0.18586</vt:lpwstr>
  </property>
</Properties>
</file>