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</p:sldMasterIdLst>
  <p:sldIdLst>
    <p:sldId id="327" r:id="rId2"/>
    <p:sldId id="324" r:id="rId3"/>
    <p:sldId id="317" r:id="rId4"/>
    <p:sldId id="318" r:id="rId5"/>
    <p:sldId id="323" r:id="rId6"/>
    <p:sldId id="326" r:id="rId7"/>
    <p:sldId id="32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ECFF"/>
    <a:srgbClr val="99CCFF"/>
    <a:srgbClr val="00CCFF"/>
    <a:srgbClr val="FFFF99"/>
    <a:srgbClr val="FFFFCC"/>
    <a:srgbClr val="FFFFFF"/>
    <a:srgbClr val="FF00FF"/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2"/>
    <p:restoredTop sz="94664"/>
  </p:normalViewPr>
  <p:slideViewPr>
    <p:cSldViewPr showGuides="1">
      <p:cViewPr>
        <p:scale>
          <a:sx n="81" d="100"/>
          <a:sy n="81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3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330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5991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613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1622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144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1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9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3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3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2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2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3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5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3D11B14-5131-4F7A-A75C-77B4D184B76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6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514600" y="2133600"/>
            <a:ext cx="762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TIẾNG VIỆT</a:t>
            </a:r>
            <a:endParaRPr lang="en-US" altLang="en-US" sz="4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TẬP </a:t>
            </a:r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CUỐI HỌC KÌ II </a:t>
            </a:r>
            <a:endParaRPr lang="en-US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 smtClean="0">
                <a:solidFill>
                  <a:srgbClr val="008000"/>
                </a:solidFill>
                <a:cs typeface="Times New Roman" panose="02020603050405020304" pitchFamily="18" charset="0"/>
              </a:rPr>
              <a:t>tiết</a:t>
            </a:r>
            <a:r>
              <a:rPr lang="en-US" altLang="en-US" sz="36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1)</a:t>
            </a:r>
            <a:endParaRPr lang="en-US" altLang="en-US" sz="36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105151" y="4878389"/>
            <a:ext cx="6264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5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5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55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555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55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555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55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altLang="en-US" sz="3555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73426" y="685801"/>
            <a:ext cx="5870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55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alt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5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5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55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555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55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endParaRPr lang="en-US" altLang="en-US" sz="3555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226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4800"/>
            <a:ext cx="100584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 luyện tập đọc và học thuộc lòng.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1143000"/>
            <a:ext cx="1082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7892"/>
              </p:ext>
            </p:extLst>
          </p:nvPr>
        </p:nvGraphicFramePr>
        <p:xfrm>
          <a:off x="1676400" y="2743200"/>
          <a:ext cx="10287002" cy="21808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76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6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8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038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41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4000" dirty="0"/>
                        <a:t>TT</a:t>
                      </a:r>
                      <a:endParaRPr lang="en-US" sz="4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4000" dirty="0" err="1"/>
                        <a:t>Tên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bài</a:t>
                      </a:r>
                      <a:endParaRPr lang="en-US" sz="4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4000" dirty="0" err="1"/>
                        <a:t>Tác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giả</a:t>
                      </a:r>
                      <a:endParaRPr lang="en-US" sz="4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4000" dirty="0" err="1"/>
                        <a:t>Thể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loại</a:t>
                      </a:r>
                      <a:endParaRPr lang="en-US" sz="4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4000" dirty="0" err="1"/>
                        <a:t>Nội</a:t>
                      </a:r>
                      <a:r>
                        <a:rPr lang="en-US" sz="4000" dirty="0"/>
                        <a:t> dung </a:t>
                      </a:r>
                      <a:r>
                        <a:rPr lang="en-US" sz="4000" dirty="0" err="1"/>
                        <a:t>chính</a:t>
                      </a:r>
                      <a:endParaRPr lang="en-US" sz="4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2011" marR="72011" marT="72011" marB="7201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2800" dirty="0"/>
                        <a:t>1</a:t>
                      </a:r>
                      <a:endParaRPr lang="en-US" sz="4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b="1" dirty="0">
                        <a:latin typeface="Calibri"/>
                        <a:ea typeface="Times New Roman"/>
                      </a:endParaRPr>
                    </a:p>
                  </a:txBody>
                  <a:tcPr marL="72011" marR="72011" marT="72011" marB="7201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"/>
          <p:cNvSpPr txBox="1"/>
          <p:nvPr/>
        </p:nvSpPr>
        <p:spPr>
          <a:xfrm>
            <a:off x="1981199" y="138085"/>
            <a:ext cx="958915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các b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v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thuộc lòng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chủ điểm: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thế giới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Tình yêu cuộc sống ?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29 - 34)</a:t>
            </a:r>
            <a:endParaRPr lang="en-US" altLang="en-US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9387" name="Text Box 11"/>
          <p:cNvSpPr txBox="1"/>
          <p:nvPr/>
        </p:nvSpPr>
        <p:spPr>
          <a:xfrm>
            <a:off x="1878724" y="2209800"/>
            <a:ext cx="4730312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thế giới </a:t>
            </a:r>
            <a:endParaRPr lang="en-US" altLang="en-US" sz="2800" b="1" i="1" u="sng" dirty="0">
              <a:solidFill>
                <a:srgbClr val="66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Đường đi Sa pa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Trăng ơi </a:t>
            </a: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từ đâu đến?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Hơn một nghìn ng</a:t>
            </a: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vòng quanh trái đất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 Dòng sông mặc áo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5. Ăng-co-vát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6. Con chuồn chuồn nước</a:t>
            </a:r>
            <a:endParaRPr lang="en-US" altLang="en-US" sz="2800" b="1" i="1" dirty="0">
              <a:solidFill>
                <a:srgbClr val="66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25" name="Rectangle 1"/>
          <p:cNvSpPr/>
          <p:nvPr/>
        </p:nvSpPr>
        <p:spPr>
          <a:xfrm>
            <a:off x="7098643" y="2707017"/>
            <a:ext cx="4559957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Vương quốc vắng nụ cười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Ngắm trăng - Không đề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Con chim chiền chiện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 Tiếng cười l</a:t>
            </a:r>
            <a:r>
              <a:rPr lang="en-US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liều thuốc bổ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5. Ăn “mầm đá”</a:t>
            </a:r>
            <a:endParaRPr lang="en-US" altLang="en-US" sz="2800" b="1" i="1" dirty="0">
              <a:solidFill>
                <a:srgbClr val="0099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26" name="Rectangle 2"/>
          <p:cNvSpPr/>
          <p:nvPr/>
        </p:nvSpPr>
        <p:spPr>
          <a:xfrm>
            <a:off x="7022443" y="2209800"/>
            <a:ext cx="3683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cuộc sống</a:t>
            </a:r>
            <a:endParaRPr lang="en-US" altLang="en-US" sz="2000" u="sng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7" grpId="0"/>
      <p:bldP spid="5125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Table 6145"/>
          <p:cNvGraphicFramePr/>
          <p:nvPr>
            <p:extLst>
              <p:ext uri="{D42A27DB-BD31-4B8C-83A1-F6EECF244321}">
                <p14:modId xmlns:p14="http://schemas.microsoft.com/office/powerpoint/2010/main" val="1449139049"/>
              </p:ext>
            </p:extLst>
          </p:nvPr>
        </p:nvGraphicFramePr>
        <p:xfrm>
          <a:off x="1524000" y="0"/>
          <a:ext cx="9677400" cy="7153276"/>
        </p:xfrm>
        <a:graphic>
          <a:graphicData uri="http://schemas.openxmlformats.org/drawingml/2006/table">
            <a:tbl>
              <a:tblPr/>
              <a:tblGrid>
                <a:gridCol w="700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4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72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4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260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830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STT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Tên bài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Tác giả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Thể loại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Nội dung chính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Đường đi Sa Pa</a:t>
                      </a:r>
                      <a:endParaRPr lang="en-US" sz="2000" dirty="0">
                        <a:solidFill>
                          <a:srgbClr val="FF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Nguyễn Phan Hách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Văn xuôi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Ca ngợi cảnh đẹp Sa Pa, thể hiện tình cảm yêu mến cảnh đẹp đất nước của tác giả.</a:t>
                      </a:r>
                      <a:endParaRPr lang="en-US" sz="2000" dirty="0">
                        <a:solidFill>
                          <a:srgbClr val="00206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Trăng ơi … từ đâu đến ?</a:t>
                      </a:r>
                      <a:endParaRPr lang="en-US" sz="2000" dirty="0">
                        <a:solidFill>
                          <a:srgbClr val="FF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Trần Đăng Khoa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Thơ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Thể hiện tình cảm gắn bó với trăng, với quê hương đất nước.</a:t>
                      </a:r>
                      <a:endParaRPr lang="en-US" sz="2000" dirty="0">
                        <a:solidFill>
                          <a:srgbClr val="00206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8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Hơn một nghìn ngày vòng quanh trái đất</a:t>
                      </a:r>
                      <a:endParaRPr lang="en-US" sz="2000" dirty="0">
                        <a:solidFill>
                          <a:srgbClr val="FF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Hồ Diệu Tấn Đỗ Thái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Văn xuôi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Ma-gien-lăng cùng đoàn thủy thủ trong chuyến thám hiểm hơn một nghìn ngày đã khẳng định trái đất hình cầu, phát hiện Thái Bình Dương và nhiều vùng đất mới.</a:t>
                      </a:r>
                      <a:endParaRPr lang="en-US" sz="2000" dirty="0">
                        <a:solidFill>
                          <a:srgbClr val="00206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6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Dòng sông mặc áo</a:t>
                      </a:r>
                      <a:endParaRPr lang="en-US" sz="2000" dirty="0">
                        <a:solidFill>
                          <a:srgbClr val="FF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Nguyễn Trọng Tạo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Thơ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Dòng sông duyên dáng luôn đổi màu – sáng, trưa, chiều, tối – như mỗi lúc lại khoác lên mình một chiếc áo mới.</a:t>
                      </a:r>
                      <a:endParaRPr lang="en-US" sz="2000" dirty="0">
                        <a:solidFill>
                          <a:srgbClr val="00206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47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Ăng – co – vát</a:t>
                      </a:r>
                      <a:endParaRPr lang="en-US" sz="2000" dirty="0">
                        <a:solidFill>
                          <a:srgbClr val="FF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Sách những kì quan thế giới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Văn xuôi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Ca ngợi vẻ đẹp của khu đền Ăng – co – vát của đất nước Cam – pu – chia.</a:t>
                      </a:r>
                      <a:endParaRPr lang="en-US" sz="2000" dirty="0">
                        <a:solidFill>
                          <a:srgbClr val="00206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50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Con chuồn chuồn nước</a:t>
                      </a:r>
                      <a:endParaRPr lang="en-US" sz="2000" dirty="0">
                        <a:solidFill>
                          <a:srgbClr val="FF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Nguyễn Thế Hội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Văn xuôi</a:t>
                      </a:r>
                      <a:endParaRPr lang="en-US" sz="2000" dirty="0">
                        <a:solidFill>
                          <a:srgbClr val="00000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Miêu tả vẻ đẹp của con chuồn chuồn nước, qua đó, thể hiện tình yêu đối với quê hương.</a:t>
                      </a:r>
                      <a:endParaRPr lang="en-US" sz="2000" dirty="0">
                        <a:solidFill>
                          <a:srgbClr val="002060"/>
                        </a:solidFill>
                        <a:latin typeface=".VnTime" panose="020B7200000000000000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829E28-AD6E-4729-A571-217CE1D2D8F9}"/>
              </a:ext>
            </a:extLst>
          </p:cNvPr>
          <p:cNvSpPr txBox="1"/>
          <p:nvPr/>
        </p:nvSpPr>
        <p:spPr>
          <a:xfrm>
            <a:off x="152400" y="76200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</a:rPr>
              <a:t>KHÁM PHÁ THẾ GI</a:t>
            </a:r>
            <a:r>
              <a:rPr lang="vi-VN" sz="2800" b="1" dirty="0">
                <a:solidFill>
                  <a:srgbClr val="FF00FF"/>
                </a:solidFill>
              </a:rPr>
              <a:t>Ơ</a:t>
            </a:r>
            <a:r>
              <a:rPr lang="en-US" sz="2800" b="1" dirty="0">
                <a:solidFill>
                  <a:srgbClr val="FF00FF"/>
                </a:solidFill>
              </a:rPr>
              <a:t>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Table 7169"/>
          <p:cNvGraphicFramePr/>
          <p:nvPr>
            <p:extLst>
              <p:ext uri="{D42A27DB-BD31-4B8C-83A1-F6EECF244321}">
                <p14:modId xmlns:p14="http://schemas.microsoft.com/office/powerpoint/2010/main" val="4144515363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644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75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0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74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63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loại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8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 quốc vắng nụ cười</a:t>
                      </a:r>
                      <a:endParaRPr lang="vi-VN" altLang="x-none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 Đức Tiến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xuôi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fontAlgn="t" hangingPunct="1">
                        <a:buNone/>
                      </a:pP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vương quốc rất buồn chán, có nguy cơ t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lụi vì vắng tiếng cười. Nhờ một chú bé, nh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vua v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cả vương quốc biết cười, thoát khỏi cảnh buồn chán v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 cơ t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lụi</a:t>
                      </a:r>
                      <a:endParaRPr lang="vi-VN" altLang="x-none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90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Ngắm trăng. Không đề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 Chí Minh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vi-VN" altLang="x-none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b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thơ sáng tác trong hai ho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cảnh đặc biệt đều thể hiện tinh thần lạc quan, yêu đời của Bác Hồ</a:t>
                      </a:r>
                      <a:endParaRPr lang="vi-VN" altLang="x-none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4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chim chiền chiện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 Cận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vi-VN" altLang="x-none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fontAlgn="t" hangingPunct="1">
                        <a:buNone/>
                      </a:pP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con chim chiền chiện bay lượn, hát ca giữa không gian cao rộng, thanh bình l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ảnh của cuộc sống ấm no, hạnh phúc, gieo trong lòng người cảm giác yêu đời, yêu cuộc sống.</a:t>
                      </a:r>
                      <a:endParaRPr lang="vi-VN" altLang="x-none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3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cười l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liều thuốc bổ</a:t>
                      </a:r>
                      <a:endParaRPr lang="vi-VN" altLang="x-none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 Giáo dục v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Thời đại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xuôi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cười, tính h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hước l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vi-VN" alt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cho con người khỏe mạnh, sống lâu hơn</a:t>
                      </a:r>
                      <a:endParaRPr lang="vi-VN" altLang="x-none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89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“mầm đá”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 dân gian Việt Nam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xuôi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ngợi Trạng Quỳnh thông minh, vừa biết cách l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cho chúa ăn ngon miệng, lại vừa khéo răn chúa.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89" marR="21189" marT="21189" marB="211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829E28-AD6E-4729-A571-217CE1D2D8F9}"/>
              </a:ext>
            </a:extLst>
          </p:cNvPr>
          <p:cNvSpPr txBox="1"/>
          <p:nvPr/>
        </p:nvSpPr>
        <p:spPr>
          <a:xfrm>
            <a:off x="152400" y="1295400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CUỘC SỐNG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A3E6E7C-509E-49E8-91B0-E77A1D4EB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371600"/>
            <a:ext cx="4725987" cy="2262781"/>
          </a:xfrm>
        </p:spPr>
        <p:txBody>
          <a:bodyPr>
            <a:normAutofit/>
          </a:bodyPr>
          <a:lstStyle/>
          <a:p>
            <a:r>
              <a:rPr lang="en-US" sz="8800" b="1">
                <a:solidFill>
                  <a:srgbClr val="00B050"/>
                </a:solidFill>
              </a:rPr>
              <a:t>DẶN DÒ</a:t>
            </a:r>
          </a:p>
        </p:txBody>
      </p:sp>
    </p:spTree>
    <p:extLst>
      <p:ext uri="{BB962C8B-B14F-4D97-AF65-F5344CB8AC3E}">
        <p14:creationId xmlns:p14="http://schemas.microsoft.com/office/powerpoint/2010/main" val="12306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-69273" y="0"/>
            <a:ext cx="12261273" cy="6858000"/>
            <a:chOff x="0" y="0"/>
            <a:chExt cx="5760" cy="4320"/>
          </a:xfrm>
        </p:grpSpPr>
        <p:pic>
          <p:nvPicPr>
            <p:cNvPr id="30733" name="Picture 3" descr="hao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"/>
              <a:ext cx="5760" cy="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4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30735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6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4176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7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0" y="2133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8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016" y="2142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23" name="Picture 9" descr="livre et5 chandel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35877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WordArt 11"/>
          <p:cNvSpPr>
            <a:spLocks noChangeArrowheads="1" noChangeShapeType="1" noTextEdit="1"/>
          </p:cNvSpPr>
          <p:nvPr/>
        </p:nvSpPr>
        <p:spPr bwMode="auto">
          <a:xfrm>
            <a:off x="3505200" y="2419350"/>
            <a:ext cx="5029200" cy="15430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4400" kern="10" dirty="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4400" kern="10" dirty="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400" kern="10" dirty="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4400" kern="10" dirty="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4400" kern="10" dirty="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400" kern="10" dirty="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endParaRPr lang="en-US" sz="4400" kern="10" dirty="0">
              <a:ln w="9525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E5093D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25" name="Picture 12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4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5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6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7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8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9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6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631</Words>
  <Application>Microsoft Office PowerPoint</Application>
  <PresentationFormat>Tùy chỉnh</PresentationFormat>
  <Paragraphs>98</Paragraphs>
  <Slides>7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7</vt:i4>
      </vt:variant>
    </vt:vector>
  </HeadingPairs>
  <TitlesOfParts>
    <vt:vector size="8" baseType="lpstr">
      <vt:lpstr>Wisp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DẶN DÒ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meo luong</dc:creator>
  <cp:lastModifiedBy>Admin</cp:lastModifiedBy>
  <cp:revision>261</cp:revision>
  <dcterms:created xsi:type="dcterms:W3CDTF">2007-11-03T10:15:04Z</dcterms:created>
  <dcterms:modified xsi:type="dcterms:W3CDTF">2022-03-31T02:46:13Z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