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6"/>
  </p:notesMasterIdLst>
  <p:handoutMasterIdLst>
    <p:handoutMasterId r:id="rId17"/>
  </p:handoutMasterIdLst>
  <p:sldIdLst>
    <p:sldId id="282" r:id="rId2"/>
    <p:sldId id="272" r:id="rId3"/>
    <p:sldId id="279" r:id="rId4"/>
    <p:sldId id="257" r:id="rId5"/>
    <p:sldId id="260" r:id="rId6"/>
    <p:sldId id="280" r:id="rId7"/>
    <p:sldId id="258" r:id="rId8"/>
    <p:sldId id="262" r:id="rId9"/>
    <p:sldId id="276" r:id="rId10"/>
    <p:sldId id="265" r:id="rId11"/>
    <p:sldId id="267" r:id="rId12"/>
    <p:sldId id="269" r:id="rId13"/>
    <p:sldId id="266" r:id="rId14"/>
    <p:sldId id="281" r:id="rId15"/>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rgbClr val="FF0000"/>
    </p:penClr>
  </p:showPr>
  <p:clrMru>
    <a:srgbClr val="FF0000"/>
    <a:srgbClr val="008000"/>
    <a:srgbClr val="FF3300"/>
    <a:srgbClr val="0000CC"/>
    <a:srgbClr val="6666FF"/>
    <a:srgbClr val="FF0066"/>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39" autoAdjust="0"/>
    <p:restoredTop sz="94660"/>
  </p:normalViewPr>
  <p:slideViewPr>
    <p:cSldViewPr>
      <p:cViewPr>
        <p:scale>
          <a:sx n="66" d="100"/>
          <a:sy n="66" d="100"/>
        </p:scale>
        <p:origin x="-1512"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r>
              <a:rPr lang="en-US"/>
              <a:t>Thứ tư ngày 10 tháng 4 năm 2013</a:t>
            </a:r>
          </a:p>
        </p:txBody>
      </p:sp>
      <p:sp>
        <p:nvSpPr>
          <p:cNvPr id="1126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95F46599-18D1-4E0D-8358-BE5AF2634408}" type="datetime1">
              <a:rPr lang="vi-VN"/>
              <a:pPr>
                <a:defRPr/>
              </a:pPr>
              <a:t>28/04/2021</a:t>
            </a:fld>
            <a:endParaRPr lang="en-US"/>
          </a:p>
        </p:txBody>
      </p:sp>
      <p:sp>
        <p:nvSpPr>
          <p:cNvPr id="1126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r>
              <a:rPr lang="en-US"/>
              <a:t>giáo viên: Đổng Trọng An</a:t>
            </a:r>
          </a:p>
        </p:txBody>
      </p:sp>
      <p:sp>
        <p:nvSpPr>
          <p:cNvPr id="1126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7304EDB0-301E-452F-8E13-40633450C2C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r>
              <a:rPr lang="en-US"/>
              <a:t>Thứ tư ngày 10 tháng 4 năm 2013</a:t>
            </a:r>
          </a:p>
        </p:txBody>
      </p:sp>
      <p:sp>
        <p:nvSpPr>
          <p:cNvPr id="1105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EDDA5C97-10AF-45E9-AE3E-EDA59FD49051}" type="datetime1">
              <a:rPr lang="vi-VN"/>
              <a:pPr>
                <a:defRPr/>
              </a:pPr>
              <a:t>28/04/2021</a:t>
            </a:fld>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r>
              <a:rPr lang="en-US"/>
              <a:t>giáo viên: Đổng Trọng An</a:t>
            </a:r>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8E4C9CDD-0C93-4CE7-8C90-4070C5F6C975}"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vi-VN" smtClean="0">
              <a:latin typeface="Arial" pitchFamily="34" charset="0"/>
              <a:cs typeface="Arial" pitchFamily="34" charset="0"/>
            </a:endParaRPr>
          </a:p>
        </p:txBody>
      </p:sp>
      <p:sp>
        <p:nvSpPr>
          <p:cNvPr id="17412" name="Header Placeholder 3"/>
          <p:cNvSpPr>
            <a:spLocks noGrp="1"/>
          </p:cNvSpPr>
          <p:nvPr>
            <p:ph type="hdr" sz="quarter"/>
          </p:nvPr>
        </p:nvSpPr>
        <p:spPr>
          <a:noFill/>
          <a:ln>
            <a:miter lim="800000"/>
            <a:headEnd/>
            <a:tailEnd/>
          </a:ln>
        </p:spPr>
        <p:txBody>
          <a:bodyPr/>
          <a:lstStyle/>
          <a:p>
            <a:r>
              <a:rPr lang="en-US" smtClean="0">
                <a:latin typeface="Arial" pitchFamily="34" charset="0"/>
                <a:cs typeface="Arial" pitchFamily="34" charset="0"/>
              </a:rPr>
              <a:t>Thứ tư ngày 10 tháng 4 năm 2013</a:t>
            </a:r>
          </a:p>
        </p:txBody>
      </p:sp>
      <p:sp>
        <p:nvSpPr>
          <p:cNvPr id="17413" name="Date Placeholder 4"/>
          <p:cNvSpPr>
            <a:spLocks noGrp="1"/>
          </p:cNvSpPr>
          <p:nvPr>
            <p:ph type="dt" sz="quarter" idx="1"/>
          </p:nvPr>
        </p:nvSpPr>
        <p:spPr>
          <a:noFill/>
          <a:ln>
            <a:miter lim="800000"/>
            <a:headEnd/>
            <a:tailEnd/>
          </a:ln>
        </p:spPr>
        <p:txBody>
          <a:bodyPr/>
          <a:lstStyle/>
          <a:p>
            <a:fld id="{68C896FA-35A3-4FC2-BF42-BFCAD6DF01EB}" type="datetime1">
              <a:rPr lang="vi-VN" smtClean="0">
                <a:latin typeface="Arial" pitchFamily="34" charset="0"/>
                <a:cs typeface="Arial" pitchFamily="34" charset="0"/>
              </a:rPr>
              <a:pPr/>
              <a:t>28/04/2021</a:t>
            </a:fld>
            <a:endParaRPr lang="en-US" smtClean="0">
              <a:latin typeface="Arial" pitchFamily="34" charset="0"/>
              <a:cs typeface="Arial" pitchFamily="34" charset="0"/>
            </a:endParaRPr>
          </a:p>
        </p:txBody>
      </p:sp>
      <p:sp>
        <p:nvSpPr>
          <p:cNvPr id="17414" name="Footer Placeholder 5"/>
          <p:cNvSpPr>
            <a:spLocks noGrp="1"/>
          </p:cNvSpPr>
          <p:nvPr>
            <p:ph type="ftr" sz="quarter" idx="4"/>
          </p:nvPr>
        </p:nvSpPr>
        <p:spPr>
          <a:noFill/>
          <a:ln>
            <a:miter lim="800000"/>
            <a:headEnd/>
            <a:tailEnd/>
          </a:ln>
        </p:spPr>
        <p:txBody>
          <a:bodyPr/>
          <a:lstStyle/>
          <a:p>
            <a:r>
              <a:rPr lang="en-US" smtClean="0">
                <a:latin typeface="Arial" pitchFamily="34" charset="0"/>
                <a:cs typeface="Arial" pitchFamily="34" charset="0"/>
              </a:rPr>
              <a:t>giáo viên: Đổng Trọng An</a:t>
            </a:r>
          </a:p>
        </p:txBody>
      </p:sp>
      <p:sp>
        <p:nvSpPr>
          <p:cNvPr id="17415" name="Slide Number Placeholder 6"/>
          <p:cNvSpPr>
            <a:spLocks noGrp="1"/>
          </p:cNvSpPr>
          <p:nvPr>
            <p:ph type="sldNum" sz="quarter" idx="5"/>
          </p:nvPr>
        </p:nvSpPr>
        <p:spPr>
          <a:noFill/>
          <a:ln>
            <a:miter lim="800000"/>
            <a:headEnd/>
            <a:tailEnd/>
          </a:ln>
        </p:spPr>
        <p:txBody>
          <a:bodyPr/>
          <a:lstStyle/>
          <a:p>
            <a:fld id="{A700171A-7E6A-40FF-91CB-8272300E5D84}"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miter lim="800000"/>
            <a:headEnd/>
            <a:tailEnd/>
          </a:ln>
        </p:spPr>
        <p:txBody>
          <a:bodyPr/>
          <a:lstStyle/>
          <a:p>
            <a:r>
              <a:rPr lang="en-US" smtClean="0">
                <a:latin typeface="Arial" pitchFamily="34" charset="0"/>
                <a:cs typeface="Arial" pitchFamily="34" charset="0"/>
              </a:rPr>
              <a:t>Thứ tư ngày 10 tháng 4 năm 2013</a:t>
            </a:r>
          </a:p>
        </p:txBody>
      </p:sp>
      <p:sp>
        <p:nvSpPr>
          <p:cNvPr id="18435" name="Rectangle 3"/>
          <p:cNvSpPr>
            <a:spLocks noGrp="1" noChangeArrowheads="1"/>
          </p:cNvSpPr>
          <p:nvPr>
            <p:ph type="dt" sz="quarter" idx="1"/>
          </p:nvPr>
        </p:nvSpPr>
        <p:spPr>
          <a:noFill/>
          <a:ln>
            <a:miter lim="800000"/>
            <a:headEnd/>
            <a:tailEnd/>
          </a:ln>
        </p:spPr>
        <p:txBody>
          <a:bodyPr/>
          <a:lstStyle/>
          <a:p>
            <a:fld id="{72405F76-9A3E-4EAA-BCA4-2E53FED9BC82}" type="datetime1">
              <a:rPr lang="vi-VN" smtClean="0">
                <a:latin typeface="Arial" pitchFamily="34" charset="0"/>
                <a:cs typeface="Arial" pitchFamily="34" charset="0"/>
              </a:rPr>
              <a:pPr/>
              <a:t>28/04/2021</a:t>
            </a:fld>
            <a:endParaRPr lang="en-US" smtClean="0">
              <a:latin typeface="Arial" pitchFamily="34" charset="0"/>
              <a:cs typeface="Arial" pitchFamily="34" charset="0"/>
            </a:endParaRPr>
          </a:p>
        </p:txBody>
      </p:sp>
      <p:sp>
        <p:nvSpPr>
          <p:cNvPr id="18436"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cs typeface="Arial" pitchFamily="34" charset="0"/>
              </a:rPr>
              <a:t>giáo viên: Đổng Trọng An</a:t>
            </a:r>
          </a:p>
        </p:txBody>
      </p:sp>
      <p:sp>
        <p:nvSpPr>
          <p:cNvPr id="18437" name="Rectangle 7"/>
          <p:cNvSpPr>
            <a:spLocks noGrp="1" noChangeArrowheads="1"/>
          </p:cNvSpPr>
          <p:nvPr>
            <p:ph type="sldNum" sz="quarter" idx="5"/>
          </p:nvPr>
        </p:nvSpPr>
        <p:spPr>
          <a:noFill/>
          <a:ln>
            <a:miter lim="800000"/>
            <a:headEnd/>
            <a:tailEnd/>
          </a:ln>
        </p:spPr>
        <p:txBody>
          <a:bodyPr/>
          <a:lstStyle/>
          <a:p>
            <a:fld id="{933C3344-88CD-4367-8491-A02E39B0F0AB}"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18438" name="Rectangle 2"/>
          <p:cNvSpPr>
            <a:spLocks noRot="1" noChangeArrowheads="1" noTextEdit="1"/>
          </p:cNvSpPr>
          <p:nvPr>
            <p:ph type="sldImg"/>
          </p:nvPr>
        </p:nvSpPr>
        <p:spPr>
          <a:ln/>
        </p:spPr>
      </p:sp>
      <p:sp>
        <p:nvSpPr>
          <p:cNvPr id="18439"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anh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miter lim="800000"/>
            <a:headEnd/>
            <a:tailEnd/>
          </a:ln>
        </p:spPr>
        <p:txBody>
          <a:bodyPr/>
          <a:lstStyle/>
          <a:p>
            <a:r>
              <a:rPr lang="en-US" smtClean="0">
                <a:latin typeface="Arial" pitchFamily="34" charset="0"/>
                <a:cs typeface="Arial" pitchFamily="34" charset="0"/>
              </a:rPr>
              <a:t>Thứ tư ngày 10 tháng 4 năm 2013</a:t>
            </a:r>
          </a:p>
        </p:txBody>
      </p:sp>
      <p:sp>
        <p:nvSpPr>
          <p:cNvPr id="19459" name="Rectangle 3"/>
          <p:cNvSpPr>
            <a:spLocks noGrp="1" noChangeArrowheads="1"/>
          </p:cNvSpPr>
          <p:nvPr>
            <p:ph type="dt" sz="quarter" idx="1"/>
          </p:nvPr>
        </p:nvSpPr>
        <p:spPr>
          <a:noFill/>
          <a:ln>
            <a:miter lim="800000"/>
            <a:headEnd/>
            <a:tailEnd/>
          </a:ln>
        </p:spPr>
        <p:txBody>
          <a:bodyPr/>
          <a:lstStyle/>
          <a:p>
            <a:fld id="{D3E1A0B1-61E2-4B35-BA99-0F7720638AFB}" type="datetime1">
              <a:rPr lang="vi-VN" smtClean="0">
                <a:latin typeface="Arial" pitchFamily="34" charset="0"/>
                <a:cs typeface="Arial" pitchFamily="34" charset="0"/>
              </a:rPr>
              <a:pPr/>
              <a:t>28/04/2021</a:t>
            </a:fld>
            <a:endParaRPr lang="en-US" smtClean="0">
              <a:latin typeface="Arial" pitchFamily="34" charset="0"/>
              <a:cs typeface="Arial" pitchFamily="34" charset="0"/>
            </a:endParaRPr>
          </a:p>
        </p:txBody>
      </p:sp>
      <p:sp>
        <p:nvSpPr>
          <p:cNvPr id="19460"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cs typeface="Arial" pitchFamily="34" charset="0"/>
              </a:rPr>
              <a:t>giáo viên: Đổng Trọng An</a:t>
            </a:r>
          </a:p>
        </p:txBody>
      </p:sp>
      <p:sp>
        <p:nvSpPr>
          <p:cNvPr id="19461" name="Rectangle 7"/>
          <p:cNvSpPr>
            <a:spLocks noGrp="1" noChangeArrowheads="1"/>
          </p:cNvSpPr>
          <p:nvPr>
            <p:ph type="sldNum" sz="quarter" idx="5"/>
          </p:nvPr>
        </p:nvSpPr>
        <p:spPr>
          <a:noFill/>
          <a:ln>
            <a:miter lim="800000"/>
            <a:headEnd/>
            <a:tailEnd/>
          </a:ln>
        </p:spPr>
        <p:txBody>
          <a:bodyPr/>
          <a:lstStyle/>
          <a:p>
            <a:fld id="{F5CB9D72-6992-4E51-B04E-B0C3AE73ADCA}"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19462" name="Rectangle 2"/>
          <p:cNvSpPr>
            <a:spLocks noRot="1" noChangeArrowheads="1" noTextEdit="1"/>
          </p:cNvSpPr>
          <p:nvPr>
            <p:ph type="sldImg"/>
          </p:nvPr>
        </p:nvSpPr>
        <p:spPr>
          <a:ln/>
        </p:spPr>
      </p:sp>
      <p:sp>
        <p:nvSpPr>
          <p:cNvPr id="19463"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anh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miter lim="800000"/>
            <a:headEnd/>
            <a:tailEnd/>
          </a:ln>
        </p:spPr>
        <p:txBody>
          <a:bodyPr/>
          <a:lstStyle/>
          <a:p>
            <a:r>
              <a:rPr lang="en-US" smtClean="0">
                <a:latin typeface="Arial" pitchFamily="34" charset="0"/>
                <a:cs typeface="Arial" pitchFamily="34" charset="0"/>
              </a:rPr>
              <a:t>Thứ tư ngày 10 tháng 4 năm 2013</a:t>
            </a:r>
          </a:p>
        </p:txBody>
      </p:sp>
      <p:sp>
        <p:nvSpPr>
          <p:cNvPr id="20483" name="Rectangle 3"/>
          <p:cNvSpPr>
            <a:spLocks noGrp="1" noChangeArrowheads="1"/>
          </p:cNvSpPr>
          <p:nvPr>
            <p:ph type="dt" sz="quarter" idx="1"/>
          </p:nvPr>
        </p:nvSpPr>
        <p:spPr>
          <a:noFill/>
          <a:ln>
            <a:miter lim="800000"/>
            <a:headEnd/>
            <a:tailEnd/>
          </a:ln>
        </p:spPr>
        <p:txBody>
          <a:bodyPr/>
          <a:lstStyle/>
          <a:p>
            <a:fld id="{C86DEE0B-D78E-4E67-90C2-7DCDE9E89AF5}" type="datetime1">
              <a:rPr lang="vi-VN" smtClean="0">
                <a:latin typeface="Arial" pitchFamily="34" charset="0"/>
                <a:cs typeface="Arial" pitchFamily="34" charset="0"/>
              </a:rPr>
              <a:pPr/>
              <a:t>28/04/2021</a:t>
            </a:fld>
            <a:endParaRPr lang="en-US" smtClean="0">
              <a:latin typeface="Arial" pitchFamily="34" charset="0"/>
              <a:cs typeface="Arial" pitchFamily="34" charset="0"/>
            </a:endParaRPr>
          </a:p>
        </p:txBody>
      </p:sp>
      <p:sp>
        <p:nvSpPr>
          <p:cNvPr id="20484"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cs typeface="Arial" pitchFamily="34" charset="0"/>
              </a:rPr>
              <a:t>giáo viên: Đổng Trọng An</a:t>
            </a:r>
          </a:p>
        </p:txBody>
      </p:sp>
      <p:sp>
        <p:nvSpPr>
          <p:cNvPr id="20485" name="Rectangle 7"/>
          <p:cNvSpPr>
            <a:spLocks noGrp="1" noChangeArrowheads="1"/>
          </p:cNvSpPr>
          <p:nvPr>
            <p:ph type="sldNum" sz="quarter" idx="5"/>
          </p:nvPr>
        </p:nvSpPr>
        <p:spPr>
          <a:noFill/>
          <a:ln>
            <a:miter lim="800000"/>
            <a:headEnd/>
            <a:tailEnd/>
          </a:ln>
        </p:spPr>
        <p:txBody>
          <a:bodyPr/>
          <a:lstStyle/>
          <a:p>
            <a:fld id="{542962A8-05CE-4BFA-8DA6-3ECA5C3D1E73}"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20486" name="Rectangle 2"/>
          <p:cNvSpPr>
            <a:spLocks noRot="1" noChangeArrowheads="1" noTextEdit="1"/>
          </p:cNvSpPr>
          <p:nvPr>
            <p:ph type="sldImg"/>
          </p:nvPr>
        </p:nvSpPr>
        <p:spPr>
          <a:ln/>
        </p:spPr>
      </p:sp>
      <p:sp>
        <p:nvSpPr>
          <p:cNvPr id="20487"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anh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miter lim="800000"/>
            <a:headEnd/>
            <a:tailEnd/>
          </a:ln>
        </p:spPr>
        <p:txBody>
          <a:bodyPr/>
          <a:lstStyle/>
          <a:p>
            <a:r>
              <a:rPr lang="en-US" smtClean="0">
                <a:latin typeface="Arial" pitchFamily="34" charset="0"/>
                <a:cs typeface="Arial" pitchFamily="34" charset="0"/>
              </a:rPr>
              <a:t>Thứ tư ngày 10 tháng 4 năm 2013</a:t>
            </a:r>
          </a:p>
        </p:txBody>
      </p:sp>
      <p:sp>
        <p:nvSpPr>
          <p:cNvPr id="21507" name="Rectangle 3"/>
          <p:cNvSpPr>
            <a:spLocks noGrp="1" noChangeArrowheads="1"/>
          </p:cNvSpPr>
          <p:nvPr>
            <p:ph type="dt" sz="quarter" idx="1"/>
          </p:nvPr>
        </p:nvSpPr>
        <p:spPr>
          <a:noFill/>
          <a:ln>
            <a:miter lim="800000"/>
            <a:headEnd/>
            <a:tailEnd/>
          </a:ln>
        </p:spPr>
        <p:txBody>
          <a:bodyPr/>
          <a:lstStyle/>
          <a:p>
            <a:fld id="{7D33CA35-606C-4764-8427-369842D08C88}" type="datetime1">
              <a:rPr lang="vi-VN" smtClean="0">
                <a:latin typeface="Arial" pitchFamily="34" charset="0"/>
                <a:cs typeface="Arial" pitchFamily="34" charset="0"/>
              </a:rPr>
              <a:pPr/>
              <a:t>28/04/2021</a:t>
            </a:fld>
            <a:endParaRPr lang="en-US" smtClean="0">
              <a:latin typeface="Arial" pitchFamily="34" charset="0"/>
              <a:cs typeface="Arial" pitchFamily="34" charset="0"/>
            </a:endParaRPr>
          </a:p>
        </p:txBody>
      </p:sp>
      <p:sp>
        <p:nvSpPr>
          <p:cNvPr id="21508" name="Rectangle 6"/>
          <p:cNvSpPr>
            <a:spLocks noGrp="1" noChangeArrowheads="1"/>
          </p:cNvSpPr>
          <p:nvPr>
            <p:ph type="ftr" sz="quarter" idx="4"/>
          </p:nvPr>
        </p:nvSpPr>
        <p:spPr>
          <a:noFill/>
          <a:ln>
            <a:miter lim="800000"/>
            <a:headEnd/>
            <a:tailEnd/>
          </a:ln>
        </p:spPr>
        <p:txBody>
          <a:bodyPr/>
          <a:lstStyle/>
          <a:p>
            <a:r>
              <a:rPr lang="en-US" smtClean="0">
                <a:latin typeface="Arial" pitchFamily="34" charset="0"/>
                <a:cs typeface="Arial" pitchFamily="34" charset="0"/>
              </a:rPr>
              <a:t>giáo viên: Đổng Trọng An</a:t>
            </a:r>
          </a:p>
        </p:txBody>
      </p:sp>
      <p:sp>
        <p:nvSpPr>
          <p:cNvPr id="21509" name="Rectangle 7"/>
          <p:cNvSpPr>
            <a:spLocks noGrp="1" noChangeArrowheads="1"/>
          </p:cNvSpPr>
          <p:nvPr>
            <p:ph type="sldNum" sz="quarter" idx="5"/>
          </p:nvPr>
        </p:nvSpPr>
        <p:spPr>
          <a:noFill/>
          <a:ln>
            <a:miter lim="800000"/>
            <a:headEnd/>
            <a:tailEnd/>
          </a:ln>
        </p:spPr>
        <p:txBody>
          <a:bodyPr/>
          <a:lstStyle/>
          <a:p>
            <a:fld id="{3A378898-256F-4AA0-B897-1E605362C57F}"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21510" name="Rectangle 2"/>
          <p:cNvSpPr>
            <a:spLocks noRot="1" noChangeArrowheads="1" noTextEdit="1"/>
          </p:cNvSpPr>
          <p:nvPr>
            <p:ph type="sldImg"/>
          </p:nvPr>
        </p:nvSpPr>
        <p:spPr>
          <a:ln/>
        </p:spPr>
      </p:sp>
      <p:sp>
        <p:nvSpPr>
          <p:cNvPr id="21511"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anh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C2B58C-984A-417C-A754-A060A7D80E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E2CBA-40B1-4CFC-99BC-F4B646CF75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767CFB-2FC4-49A6-BCCA-8561A0D6EB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0E838-7408-4512-B487-3503228A85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9E25-4620-4D43-9870-A8572027C4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B438D5-1350-4120-9E0A-F613B4FD4B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482EBB-4149-40E4-BCFD-F5452092E7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6E6A03-21CC-4E0D-B35C-C65EC98BD8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AC0FDF-6909-416D-A379-A579986C8D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6CF9C0-75E7-46A1-9399-8280881A57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1743D8-FA17-40E6-9339-F34AD339D0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E634EC27-5371-4DE8-899B-1CFF0B831E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media/audio1.bin"/><Relationship Id="rId5" Type="http://schemas.openxmlformats.org/officeDocument/2006/relationships/image" Target="../media/image11.png"/><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6350"/>
            <a:ext cx="9221788" cy="6834188"/>
          </a:xfrm>
          <a:prstGeom prst="rect">
            <a:avLst/>
          </a:prstGeom>
          <a:noFill/>
          <a:ln w="9525">
            <a:noFill/>
            <a:miter lim="800000"/>
            <a:headEnd/>
            <a:tailEnd/>
          </a:ln>
        </p:spPr>
      </p:pic>
      <p:sp>
        <p:nvSpPr>
          <p:cNvPr id="3" name="WordArt 7"/>
          <p:cNvSpPr>
            <a:spLocks noChangeArrowheads="1" noChangeShapeType="1" noTextEdit="1"/>
          </p:cNvSpPr>
          <p:nvPr/>
        </p:nvSpPr>
        <p:spPr bwMode="auto">
          <a:xfrm>
            <a:off x="2971800" y="3048000"/>
            <a:ext cx="5867400" cy="1162050"/>
          </a:xfrm>
          <a:prstGeom prst="rect">
            <a:avLst/>
          </a:prstGeom>
        </p:spPr>
        <p:txBody>
          <a:bodyPr wrap="none" fromWordArt="1">
            <a:prstTxWarp prst="textPlain">
              <a:avLst>
                <a:gd name="adj" fmla="val 50000"/>
              </a:avLst>
            </a:prstTxWarp>
          </a:bodyPr>
          <a:lstStyle/>
          <a:p>
            <a:pPr algn="ctr"/>
            <a:r>
              <a:rPr lang="en-US"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Times New Roman"/>
                <a:cs typeface="Times New Roman"/>
              </a:rPr>
              <a:t>KHỞI ĐỘNG</a:t>
            </a:r>
          </a:p>
        </p:txBody>
      </p:sp>
      <p:sp>
        <p:nvSpPr>
          <p:cNvPr id="2052" name="WordArt 8"/>
          <p:cNvSpPr>
            <a:spLocks noChangeArrowheads="1" noChangeShapeType="1" noTextEdit="1"/>
          </p:cNvSpPr>
          <p:nvPr/>
        </p:nvSpPr>
        <p:spPr bwMode="auto">
          <a:xfrm>
            <a:off x="4038600" y="1447800"/>
            <a:ext cx="3276600" cy="838200"/>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3810000"/>
            <a:ext cx="9144000" cy="946150"/>
          </a:xfrm>
          <a:prstGeom prst="rect">
            <a:avLst/>
          </a:prstGeom>
          <a:noFill/>
          <a:ln w="9525">
            <a:noFill/>
            <a:miter lim="800000"/>
            <a:headEnd/>
            <a:tailEnd/>
          </a:ln>
          <a:effectLst/>
        </p:spPr>
        <p:txBody>
          <a:bodyPr>
            <a:spAutoFit/>
          </a:bodyPr>
          <a:lstStyle/>
          <a:p>
            <a:pPr eaLnBrk="1" hangingPunct="1">
              <a:spcBef>
                <a:spcPct val="20000"/>
              </a:spcBef>
            </a:pPr>
            <a:r>
              <a:rPr lang="en-US" b="1">
                <a:solidFill>
                  <a:srgbClr val="0000CC"/>
                </a:solidFill>
              </a:rPr>
              <a:t>2. Trạng ngữ trả lời cho các câu hỏi Khi nào?, Ở đâu?, Vì sao?, Để làm gì?</a:t>
            </a:r>
            <a:endParaRPr lang="en-US">
              <a:solidFill>
                <a:srgbClr val="0000CC"/>
              </a:solidFill>
            </a:endParaRPr>
          </a:p>
        </p:txBody>
      </p:sp>
      <p:sp>
        <p:nvSpPr>
          <p:cNvPr id="15365" name="Text Box 5"/>
          <p:cNvSpPr txBox="1">
            <a:spLocks noChangeArrowheads="1"/>
          </p:cNvSpPr>
          <p:nvPr/>
        </p:nvSpPr>
        <p:spPr bwMode="auto">
          <a:xfrm>
            <a:off x="0" y="2362200"/>
            <a:ext cx="9144000" cy="1373188"/>
          </a:xfrm>
          <a:prstGeom prst="rect">
            <a:avLst/>
          </a:prstGeom>
          <a:noFill/>
          <a:ln w="9525">
            <a:noFill/>
            <a:miter lim="800000"/>
            <a:headEnd/>
            <a:tailEnd/>
          </a:ln>
          <a:effectLst/>
        </p:spPr>
        <p:txBody>
          <a:bodyPr>
            <a:spAutoFit/>
          </a:bodyPr>
          <a:lstStyle/>
          <a:p>
            <a:pPr eaLnBrk="1" hangingPunct="1">
              <a:spcBef>
                <a:spcPct val="20000"/>
              </a:spcBef>
            </a:pPr>
            <a:r>
              <a:rPr lang="en-US" b="1">
                <a:solidFill>
                  <a:srgbClr val="0000CC"/>
                </a:solidFill>
              </a:rPr>
              <a:t>1. Trạng ngữ là thành phần phụ của câu xác định thời gian, nơi chốn, nguyên nhân, mục đích,… của sự việc nêu trong câu.</a:t>
            </a:r>
            <a:endParaRPr lang="en-US"/>
          </a:p>
        </p:txBody>
      </p:sp>
      <p:sp>
        <p:nvSpPr>
          <p:cNvPr id="15366" name="Text Box 6"/>
          <p:cNvSpPr txBox="1">
            <a:spLocks noChangeArrowheads="1"/>
          </p:cNvSpPr>
          <p:nvPr/>
        </p:nvSpPr>
        <p:spPr bwMode="auto">
          <a:xfrm>
            <a:off x="0" y="1828800"/>
            <a:ext cx="9144000" cy="519113"/>
          </a:xfrm>
          <a:prstGeom prst="rect">
            <a:avLst/>
          </a:prstGeom>
          <a:noFill/>
          <a:ln w="9525">
            <a:noFill/>
            <a:miter lim="800000"/>
            <a:headEnd/>
            <a:tailEnd/>
          </a:ln>
          <a:effectLst/>
        </p:spPr>
        <p:txBody>
          <a:bodyPr>
            <a:spAutoFit/>
          </a:bodyPr>
          <a:lstStyle/>
          <a:p>
            <a:pPr eaLnBrk="1" hangingPunct="1">
              <a:spcBef>
                <a:spcPct val="20000"/>
              </a:spcBef>
            </a:pPr>
            <a:r>
              <a:rPr lang="en-US" b="1">
                <a:solidFill>
                  <a:srgbClr val="008000"/>
                </a:solidFill>
              </a:rPr>
              <a:t>II. Ghi nhớ</a:t>
            </a:r>
            <a:endParaRPr lang="en-US">
              <a:solidFill>
                <a:srgbClr val="008000"/>
              </a:solidFill>
            </a:endParaRPr>
          </a:p>
        </p:txBody>
      </p:sp>
      <p:sp>
        <p:nvSpPr>
          <p:cNvPr id="11269" name="Text Box 7"/>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11270" name="Text Box 8"/>
          <p:cNvSpPr txBox="1">
            <a:spLocks noChangeArrowheads="1"/>
          </p:cNvSpPr>
          <p:nvPr/>
        </p:nvSpPr>
        <p:spPr bwMode="auto">
          <a:xfrm>
            <a:off x="0" y="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Thứ tư ngày 4 tháng 4 năm 2018</a:t>
            </a:r>
          </a:p>
        </p:txBody>
      </p:sp>
      <p:sp>
        <p:nvSpPr>
          <p:cNvPr id="11271" name="Text Box 9"/>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11272" name="Text Box 10"/>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r>
              <a:rPr lang="en-US" b="1">
                <a:solidFill>
                  <a:srgbClr val="0000CC"/>
                </a:solidFill>
              </a:rPr>
              <a:t>I . Nhận xét:</a:t>
            </a:r>
            <a:endParaRPr lang="en-US">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6"/>
                                        </p:tgtEl>
                                        <p:attrNameLst>
                                          <p:attrName>style.visibility</p:attrName>
                                        </p:attrNameLst>
                                      </p:cBhvr>
                                      <p:to>
                                        <p:strVal val="visible"/>
                                      </p:to>
                                    </p:set>
                                    <p:anim calcmode="discrete" valueType="clr">
                                      <p:cBhvr override="childStyle">
                                        <p:cTn id="7" dur="80"/>
                                        <p:tgtEl>
                                          <p:spTgt spid="153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6"/>
                                        </p:tgtEl>
                                        <p:attrNameLst>
                                          <p:attrName>fillcolor</p:attrName>
                                        </p:attrNameLst>
                                      </p:cBhvr>
                                      <p:tavLst>
                                        <p:tav tm="0">
                                          <p:val>
                                            <p:clrVal>
                                              <a:schemeClr val="accent2"/>
                                            </p:clrVal>
                                          </p:val>
                                        </p:tav>
                                        <p:tav tm="50000">
                                          <p:val>
                                            <p:clrVal>
                                              <a:schemeClr val="hlink"/>
                                            </p:clrVal>
                                          </p:val>
                                        </p:tav>
                                      </p:tavLst>
                                    </p:anim>
                                    <p:set>
                                      <p:cBhvr>
                                        <p:cTn id="9" dur="80"/>
                                        <p:tgtEl>
                                          <p:spTgt spid="153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5"/>
                                        </p:tgtEl>
                                        <p:attrNameLst>
                                          <p:attrName>style.visibility</p:attrName>
                                        </p:attrNameLst>
                                      </p:cBhvr>
                                      <p:to>
                                        <p:strVal val="visible"/>
                                      </p:to>
                                    </p:set>
                                    <p:anim calcmode="discrete" valueType="clr">
                                      <p:cBhvr override="childStyle">
                                        <p:cTn id="14" dur="8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65"/>
                                        </p:tgtEl>
                                        <p:attrNameLst>
                                          <p:attrName>fillcolor</p:attrName>
                                        </p:attrNameLst>
                                      </p:cBhvr>
                                      <p:tavLst>
                                        <p:tav tm="0">
                                          <p:val>
                                            <p:clrVal>
                                              <a:schemeClr val="accent2"/>
                                            </p:clrVal>
                                          </p:val>
                                        </p:tav>
                                        <p:tav tm="50000">
                                          <p:val>
                                            <p:clrVal>
                                              <a:schemeClr val="hlink"/>
                                            </p:clrVal>
                                          </p:val>
                                        </p:tav>
                                      </p:tavLst>
                                    </p:anim>
                                    <p:set>
                                      <p:cBhvr>
                                        <p:cTn id="16" dur="80"/>
                                        <p:tgtEl>
                                          <p:spTgt spid="15365"/>
                                        </p:tgtEl>
                                        <p:attrNameLst>
                                          <p:attrName>fill.type</p:attrName>
                                        </p:attrNameLst>
                                      </p:cBhvr>
                                      <p:to>
                                        <p:strVal val="solid"/>
                                      </p:to>
                                    </p:set>
                                  </p:childTnLst>
                                </p:cTn>
                              </p:par>
                            </p:childTnLst>
                          </p:cTn>
                        </p:par>
                        <p:par>
                          <p:cTn id="17" fill="hold" nodeType="afterGroup">
                            <p:stCondLst>
                              <p:cond delay="384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5364"/>
                                        </p:tgtEl>
                                        <p:attrNameLst>
                                          <p:attrName>style.visibility</p:attrName>
                                        </p:attrNameLst>
                                      </p:cBhvr>
                                      <p:to>
                                        <p:strVal val="visible"/>
                                      </p:to>
                                    </p:set>
                                    <p:anim calcmode="discrete" valueType="clr">
                                      <p:cBhvr override="childStyle">
                                        <p:cTn id="20" dur="80"/>
                                        <p:tgtEl>
                                          <p:spTgt spid="1536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5364"/>
                                        </p:tgtEl>
                                        <p:attrNameLst>
                                          <p:attrName>fillcolor</p:attrName>
                                        </p:attrNameLst>
                                      </p:cBhvr>
                                      <p:tavLst>
                                        <p:tav tm="0">
                                          <p:val>
                                            <p:clrVal>
                                              <a:schemeClr val="accent2"/>
                                            </p:clrVal>
                                          </p:val>
                                        </p:tav>
                                        <p:tav tm="50000">
                                          <p:val>
                                            <p:clrVal>
                                              <a:schemeClr val="hlink"/>
                                            </p:clrVal>
                                          </p:val>
                                        </p:tav>
                                      </p:tavLst>
                                    </p:anim>
                                    <p:set>
                                      <p:cBhvr>
                                        <p:cTn id="22" dur="80"/>
                                        <p:tgtEl>
                                          <p:spTgt spid="153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295400"/>
            <a:ext cx="2328863" cy="476250"/>
          </a:xfrm>
          <a:prstGeom prst="rect">
            <a:avLst/>
          </a:prstGeom>
          <a:noFill/>
          <a:ln w="9525">
            <a:noFill/>
            <a:miter lim="800000"/>
            <a:headEnd/>
            <a:tailEnd/>
          </a:ln>
        </p:spPr>
        <p:txBody>
          <a:bodyPr wrap="none">
            <a:spAutoFit/>
          </a:bodyPr>
          <a:lstStyle/>
          <a:p>
            <a:pPr marL="609600" indent="-609600" algn="ctr">
              <a:lnSpc>
                <a:spcPct val="90000"/>
              </a:lnSpc>
            </a:pPr>
            <a:r>
              <a:rPr lang="en-US" b="1">
                <a:solidFill>
                  <a:srgbClr val="0000CC"/>
                </a:solidFill>
              </a:rPr>
              <a:t>III. Luyện tập</a:t>
            </a:r>
          </a:p>
        </p:txBody>
      </p:sp>
      <p:sp>
        <p:nvSpPr>
          <p:cNvPr id="17420" name="Text Box 12"/>
          <p:cNvSpPr txBox="1">
            <a:spLocks noChangeArrowheads="1"/>
          </p:cNvSpPr>
          <p:nvPr/>
        </p:nvSpPr>
        <p:spPr bwMode="auto">
          <a:xfrm>
            <a:off x="0" y="2209800"/>
            <a:ext cx="9144000" cy="946150"/>
          </a:xfrm>
          <a:prstGeom prst="rect">
            <a:avLst/>
          </a:prstGeom>
          <a:noFill/>
          <a:ln w="9525">
            <a:noFill/>
            <a:miter lim="800000"/>
            <a:headEnd/>
            <a:tailEnd/>
          </a:ln>
          <a:effectLst/>
        </p:spPr>
        <p:txBody>
          <a:bodyPr>
            <a:spAutoFit/>
          </a:bodyPr>
          <a:lstStyle/>
          <a:p>
            <a:pPr marL="342900" indent="-342900"/>
            <a:r>
              <a:rPr lang="en-US" b="1">
                <a:solidFill>
                  <a:srgbClr val="0000CC"/>
                </a:solidFill>
              </a:rPr>
              <a:t>a. Ngày xưa, Rùa có một cái mai láng bóng. </a:t>
            </a:r>
          </a:p>
          <a:p>
            <a:pPr marL="342900" indent="-342900"/>
            <a:r>
              <a:rPr lang="en-US" b="1">
                <a:solidFill>
                  <a:srgbClr val="0000CC"/>
                </a:solidFill>
              </a:rPr>
              <a:t>                                                         </a:t>
            </a:r>
            <a:r>
              <a:rPr lang="en-US" b="1" i="1">
                <a:solidFill>
                  <a:srgbClr val="FF3300"/>
                </a:solidFill>
              </a:rPr>
              <a:t>Võ Quảng </a:t>
            </a:r>
            <a:r>
              <a:rPr lang="en-US" b="1">
                <a:solidFill>
                  <a:srgbClr val="0000CC"/>
                </a:solidFill>
              </a:rPr>
              <a:t>                                                       </a:t>
            </a:r>
          </a:p>
        </p:txBody>
      </p:sp>
      <p:sp>
        <p:nvSpPr>
          <p:cNvPr id="17421" name="Text Box 13"/>
          <p:cNvSpPr txBox="1">
            <a:spLocks noChangeArrowheads="1"/>
          </p:cNvSpPr>
          <p:nvPr/>
        </p:nvSpPr>
        <p:spPr bwMode="auto">
          <a:xfrm>
            <a:off x="0" y="1752600"/>
            <a:ext cx="9144000" cy="476250"/>
          </a:xfrm>
          <a:prstGeom prst="rect">
            <a:avLst/>
          </a:prstGeom>
          <a:noFill/>
          <a:ln w="9525">
            <a:noFill/>
            <a:miter lim="800000"/>
            <a:headEnd/>
            <a:tailEnd/>
          </a:ln>
          <a:effectLst/>
        </p:spPr>
        <p:txBody>
          <a:bodyPr>
            <a:spAutoFit/>
          </a:bodyPr>
          <a:lstStyle/>
          <a:p>
            <a:pPr marL="342900" indent="-342900">
              <a:lnSpc>
                <a:spcPct val="90000"/>
              </a:lnSpc>
              <a:buFontTx/>
              <a:buAutoNum type="arabicPeriod"/>
            </a:pPr>
            <a:r>
              <a:rPr lang="en-US" b="1">
                <a:solidFill>
                  <a:srgbClr val="008000"/>
                </a:solidFill>
              </a:rPr>
              <a:t>Tìm trạng ngữ trong các câu sau. </a:t>
            </a:r>
            <a:endParaRPr lang="en-US">
              <a:solidFill>
                <a:srgbClr val="008000"/>
              </a:solidFill>
            </a:endParaRPr>
          </a:p>
        </p:txBody>
      </p:sp>
      <p:sp>
        <p:nvSpPr>
          <p:cNvPr id="17422" name="Text Box 14"/>
          <p:cNvSpPr txBox="1">
            <a:spLocks noChangeArrowheads="1"/>
          </p:cNvSpPr>
          <p:nvPr/>
        </p:nvSpPr>
        <p:spPr bwMode="auto">
          <a:xfrm>
            <a:off x="0" y="3962400"/>
            <a:ext cx="9144000" cy="1800225"/>
          </a:xfrm>
          <a:prstGeom prst="rect">
            <a:avLst/>
          </a:prstGeom>
          <a:noFill/>
          <a:ln w="9525">
            <a:noFill/>
            <a:miter lim="800000"/>
            <a:headEnd/>
            <a:tailEnd/>
          </a:ln>
          <a:effectLst/>
        </p:spPr>
        <p:txBody>
          <a:bodyPr>
            <a:spAutoFit/>
          </a:bodyPr>
          <a:lstStyle/>
          <a:p>
            <a:r>
              <a:rPr lang="en-US" b="1">
                <a:solidFill>
                  <a:srgbClr val="0000CC"/>
                </a:solidFill>
              </a:rPr>
              <a:t>c. Từ tờ mờ sáng, Cô Thảo đã dậy sắm sửa đi về làng. Làng của cô cách làng Mỹ Lý hơn mười lăm cây số. Vì vậy, mỗi năm cô chỉ về làng chừng hai ba lượt.                                    </a:t>
            </a:r>
          </a:p>
          <a:p>
            <a:r>
              <a:rPr lang="en-US" b="1">
                <a:solidFill>
                  <a:srgbClr val="0000CC"/>
                </a:solidFill>
              </a:rPr>
              <a:t>                                                   </a:t>
            </a:r>
            <a:r>
              <a:rPr lang="en-US" b="1" i="1">
                <a:solidFill>
                  <a:srgbClr val="FF3300"/>
                </a:solidFill>
              </a:rPr>
              <a:t>Theo Thanh Tịnh</a:t>
            </a:r>
            <a:endParaRPr lang="en-US"/>
          </a:p>
        </p:txBody>
      </p:sp>
      <p:sp>
        <p:nvSpPr>
          <p:cNvPr id="17423" name="Text Box 15"/>
          <p:cNvSpPr txBox="1">
            <a:spLocks noChangeArrowheads="1"/>
          </p:cNvSpPr>
          <p:nvPr/>
        </p:nvSpPr>
        <p:spPr bwMode="auto">
          <a:xfrm>
            <a:off x="0" y="3048000"/>
            <a:ext cx="9144000" cy="946150"/>
          </a:xfrm>
          <a:prstGeom prst="rect">
            <a:avLst/>
          </a:prstGeom>
          <a:noFill/>
          <a:ln w="9525">
            <a:noFill/>
            <a:miter lim="800000"/>
            <a:headEnd/>
            <a:tailEnd/>
          </a:ln>
          <a:effectLst/>
        </p:spPr>
        <p:txBody>
          <a:bodyPr>
            <a:spAutoFit/>
          </a:bodyPr>
          <a:lstStyle/>
          <a:p>
            <a:r>
              <a:rPr lang="en-US" b="1">
                <a:solidFill>
                  <a:srgbClr val="0000CC"/>
                </a:solidFill>
              </a:rPr>
              <a:t>b.Trong vườn, muôn loài hoa đua nở.</a:t>
            </a:r>
          </a:p>
          <a:p>
            <a:r>
              <a:rPr lang="en-US" b="1">
                <a:solidFill>
                  <a:srgbClr val="0000CC"/>
                </a:solidFill>
              </a:rPr>
              <a:t>                                                       </a:t>
            </a:r>
            <a:r>
              <a:rPr lang="en-US" b="1" i="1">
                <a:solidFill>
                  <a:srgbClr val="FF3300"/>
                </a:solidFill>
              </a:rPr>
              <a:t>Xuân Quỳnh</a:t>
            </a:r>
            <a:endParaRPr lang="en-US"/>
          </a:p>
        </p:txBody>
      </p:sp>
      <p:sp>
        <p:nvSpPr>
          <p:cNvPr id="12295" name="Text Box 16"/>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12296" name="Text Box 18"/>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17427" name="Text Box 19"/>
          <p:cNvSpPr txBox="1">
            <a:spLocks noChangeArrowheads="1"/>
          </p:cNvSpPr>
          <p:nvPr/>
        </p:nvSpPr>
        <p:spPr bwMode="auto">
          <a:xfrm>
            <a:off x="0" y="6248400"/>
            <a:ext cx="9144000" cy="433388"/>
          </a:xfrm>
          <a:prstGeom prst="rect">
            <a:avLst/>
          </a:prstGeom>
          <a:noFill/>
          <a:ln w="9525">
            <a:noFill/>
            <a:miter lim="800000"/>
            <a:headEnd/>
            <a:tailEnd/>
          </a:ln>
          <a:effectLst/>
        </p:spPr>
        <p:txBody>
          <a:bodyPr>
            <a:spAutoFit/>
          </a:bodyPr>
          <a:lstStyle/>
          <a:p>
            <a:pPr>
              <a:lnSpc>
                <a:spcPct val="80000"/>
              </a:lnSpc>
            </a:pPr>
            <a:r>
              <a:rPr lang="en-US" b="1">
                <a:solidFill>
                  <a:srgbClr val="008000"/>
                </a:solidFill>
              </a:rPr>
              <a:t>*  Em hãy nêu ý nghĩa của từng trạng ngữ trong câu?</a:t>
            </a:r>
            <a:endParaRPr lang="en-US">
              <a:solidFill>
                <a:srgbClr val="008000"/>
              </a:solidFill>
            </a:endParaRPr>
          </a:p>
        </p:txBody>
      </p:sp>
      <p:sp>
        <p:nvSpPr>
          <p:cNvPr id="17428" name="Line 20"/>
          <p:cNvSpPr>
            <a:spLocks noChangeShapeType="1"/>
          </p:cNvSpPr>
          <p:nvPr/>
        </p:nvSpPr>
        <p:spPr bwMode="auto">
          <a:xfrm>
            <a:off x="457200" y="2743200"/>
            <a:ext cx="1371600" cy="0"/>
          </a:xfrm>
          <a:prstGeom prst="line">
            <a:avLst/>
          </a:prstGeom>
          <a:noFill/>
          <a:ln w="28575">
            <a:solidFill>
              <a:srgbClr val="FF0000"/>
            </a:solidFill>
            <a:round/>
            <a:headEnd/>
            <a:tailEnd/>
          </a:ln>
          <a:effectLst/>
        </p:spPr>
        <p:txBody>
          <a:bodyPr/>
          <a:lstStyle/>
          <a:p>
            <a:endParaRPr lang="en-US"/>
          </a:p>
        </p:txBody>
      </p:sp>
      <p:sp>
        <p:nvSpPr>
          <p:cNvPr id="17429" name="Line 21"/>
          <p:cNvSpPr>
            <a:spLocks noChangeShapeType="1"/>
          </p:cNvSpPr>
          <p:nvPr/>
        </p:nvSpPr>
        <p:spPr bwMode="auto">
          <a:xfrm>
            <a:off x="457200" y="3581400"/>
            <a:ext cx="1752600" cy="0"/>
          </a:xfrm>
          <a:prstGeom prst="line">
            <a:avLst/>
          </a:prstGeom>
          <a:noFill/>
          <a:ln w="28575">
            <a:solidFill>
              <a:srgbClr val="FF0000"/>
            </a:solidFill>
            <a:round/>
            <a:headEnd/>
            <a:tailEnd/>
          </a:ln>
          <a:effectLst/>
        </p:spPr>
        <p:txBody>
          <a:bodyPr/>
          <a:lstStyle/>
          <a:p>
            <a:endParaRPr lang="en-US"/>
          </a:p>
        </p:txBody>
      </p:sp>
      <p:sp>
        <p:nvSpPr>
          <p:cNvPr id="17430" name="Line 22"/>
          <p:cNvSpPr>
            <a:spLocks noChangeShapeType="1"/>
          </p:cNvSpPr>
          <p:nvPr/>
        </p:nvSpPr>
        <p:spPr bwMode="auto">
          <a:xfrm>
            <a:off x="457200" y="4419600"/>
            <a:ext cx="2133600" cy="0"/>
          </a:xfrm>
          <a:prstGeom prst="line">
            <a:avLst/>
          </a:prstGeom>
          <a:noFill/>
          <a:ln w="28575">
            <a:solidFill>
              <a:srgbClr val="FF0000"/>
            </a:solidFill>
            <a:round/>
            <a:headEnd/>
            <a:tailEnd/>
          </a:ln>
          <a:effectLst/>
        </p:spPr>
        <p:txBody>
          <a:bodyPr/>
          <a:lstStyle/>
          <a:p>
            <a:endParaRPr lang="en-US"/>
          </a:p>
        </p:txBody>
      </p:sp>
      <p:sp>
        <p:nvSpPr>
          <p:cNvPr id="17432" name="Line 24"/>
          <p:cNvSpPr>
            <a:spLocks noChangeShapeType="1"/>
          </p:cNvSpPr>
          <p:nvPr/>
        </p:nvSpPr>
        <p:spPr bwMode="auto">
          <a:xfrm>
            <a:off x="8077200" y="4876800"/>
            <a:ext cx="762000" cy="0"/>
          </a:xfrm>
          <a:prstGeom prst="line">
            <a:avLst/>
          </a:prstGeom>
          <a:noFill/>
          <a:ln w="28575">
            <a:solidFill>
              <a:srgbClr val="FF0000"/>
            </a:solidFill>
            <a:round/>
            <a:headEnd/>
            <a:tailEnd/>
          </a:ln>
          <a:effectLst/>
        </p:spPr>
        <p:txBody>
          <a:bodyPr/>
          <a:lstStyle/>
          <a:p>
            <a:endParaRPr lang="en-US"/>
          </a:p>
        </p:txBody>
      </p:sp>
      <p:sp>
        <p:nvSpPr>
          <p:cNvPr id="17433" name="Line 25"/>
          <p:cNvSpPr>
            <a:spLocks noChangeShapeType="1"/>
          </p:cNvSpPr>
          <p:nvPr/>
        </p:nvSpPr>
        <p:spPr bwMode="auto">
          <a:xfrm>
            <a:off x="0" y="5257800"/>
            <a:ext cx="1447800" cy="0"/>
          </a:xfrm>
          <a:prstGeom prst="line">
            <a:avLst/>
          </a:prstGeom>
          <a:noFill/>
          <a:ln w="28575">
            <a:solidFill>
              <a:srgbClr val="FF0000"/>
            </a:solidFill>
            <a:round/>
            <a:headEnd/>
            <a:tailEnd/>
          </a:ln>
          <a:effectLst/>
        </p:spPr>
        <p:txBody>
          <a:bodyPr/>
          <a:lstStyle/>
          <a:p>
            <a:endParaRPr lang="en-US"/>
          </a:p>
        </p:txBody>
      </p:sp>
      <p:sp>
        <p:nvSpPr>
          <p:cNvPr id="17434" name="Text Box 26"/>
          <p:cNvSpPr txBox="1">
            <a:spLocks noChangeArrowheads="1"/>
          </p:cNvSpPr>
          <p:nvPr/>
        </p:nvSpPr>
        <p:spPr bwMode="auto">
          <a:xfrm>
            <a:off x="7010400" y="2209800"/>
            <a:ext cx="2133600" cy="457200"/>
          </a:xfrm>
          <a:prstGeom prst="rect">
            <a:avLst/>
          </a:prstGeom>
          <a:noFill/>
          <a:ln w="9525">
            <a:noFill/>
            <a:miter lim="800000"/>
            <a:headEnd/>
            <a:tailEnd/>
          </a:ln>
          <a:effectLst/>
        </p:spPr>
        <p:txBody>
          <a:bodyPr>
            <a:spAutoFit/>
          </a:bodyPr>
          <a:lstStyle/>
          <a:p>
            <a:pPr>
              <a:spcBef>
                <a:spcPct val="50000"/>
              </a:spcBef>
            </a:pPr>
            <a:r>
              <a:rPr lang="en-US" sz="2400" b="1">
                <a:solidFill>
                  <a:srgbClr val="008000"/>
                </a:solidFill>
              </a:rPr>
              <a:t>- Chỉ thời gian</a:t>
            </a:r>
          </a:p>
        </p:txBody>
      </p:sp>
      <p:sp>
        <p:nvSpPr>
          <p:cNvPr id="17435" name="Text Box 27"/>
          <p:cNvSpPr txBox="1">
            <a:spLocks noChangeArrowheads="1"/>
          </p:cNvSpPr>
          <p:nvPr/>
        </p:nvSpPr>
        <p:spPr bwMode="auto">
          <a:xfrm>
            <a:off x="7010400" y="3048000"/>
            <a:ext cx="2133600" cy="457200"/>
          </a:xfrm>
          <a:prstGeom prst="rect">
            <a:avLst/>
          </a:prstGeom>
          <a:noFill/>
          <a:ln w="9525">
            <a:noFill/>
            <a:miter lim="800000"/>
            <a:headEnd/>
            <a:tailEnd/>
          </a:ln>
          <a:effectLst/>
        </p:spPr>
        <p:txBody>
          <a:bodyPr>
            <a:spAutoFit/>
          </a:bodyPr>
          <a:lstStyle/>
          <a:p>
            <a:r>
              <a:rPr lang="en-US" sz="2400" b="1">
                <a:solidFill>
                  <a:srgbClr val="008000"/>
                </a:solidFill>
              </a:rPr>
              <a:t>- Chỉ nơi chốn.</a:t>
            </a:r>
          </a:p>
        </p:txBody>
      </p:sp>
      <p:sp>
        <p:nvSpPr>
          <p:cNvPr id="17436" name="Text Box 28"/>
          <p:cNvSpPr txBox="1">
            <a:spLocks noChangeArrowheads="1"/>
          </p:cNvSpPr>
          <p:nvPr/>
        </p:nvSpPr>
        <p:spPr bwMode="auto">
          <a:xfrm>
            <a:off x="0" y="5410200"/>
            <a:ext cx="4343400" cy="457200"/>
          </a:xfrm>
          <a:prstGeom prst="rect">
            <a:avLst/>
          </a:prstGeom>
          <a:noFill/>
          <a:ln w="9525">
            <a:noFill/>
            <a:miter lim="800000"/>
            <a:headEnd/>
            <a:tailEnd/>
          </a:ln>
          <a:effectLst/>
        </p:spPr>
        <p:txBody>
          <a:bodyPr>
            <a:spAutoFit/>
          </a:bodyPr>
          <a:lstStyle/>
          <a:p>
            <a:pPr>
              <a:spcBef>
                <a:spcPct val="50000"/>
              </a:spcBef>
            </a:pPr>
            <a:r>
              <a:rPr lang="en-US" sz="2400" b="1">
                <a:solidFill>
                  <a:srgbClr val="008000"/>
                </a:solidFill>
              </a:rPr>
              <a:t>- Chỉ thời gian và kết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1"/>
                                        </p:tgtEl>
                                        <p:attrNameLst>
                                          <p:attrName>style.visibility</p:attrName>
                                        </p:attrNameLst>
                                      </p:cBhvr>
                                      <p:to>
                                        <p:strVal val="visible"/>
                                      </p:to>
                                    </p:set>
                                    <p:anim calcmode="discrete" valueType="clr">
                                      <p:cBhvr override="childStyle">
                                        <p:cTn id="7"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1"/>
                                        </p:tgtEl>
                                        <p:attrNameLst>
                                          <p:attrName>fillcolor</p:attrName>
                                        </p:attrNameLst>
                                      </p:cBhvr>
                                      <p:tavLst>
                                        <p:tav tm="0">
                                          <p:val>
                                            <p:clrVal>
                                              <a:schemeClr val="accent2"/>
                                            </p:clrVal>
                                          </p:val>
                                        </p:tav>
                                        <p:tav tm="50000">
                                          <p:val>
                                            <p:clrVal>
                                              <a:schemeClr val="hlink"/>
                                            </p:clrVal>
                                          </p:val>
                                        </p:tav>
                                      </p:tavLst>
                                    </p:anim>
                                    <p:set>
                                      <p:cBhvr>
                                        <p:cTn id="9" dur="80"/>
                                        <p:tgtEl>
                                          <p:spTgt spid="174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420"/>
                                        </p:tgtEl>
                                        <p:attrNameLst>
                                          <p:attrName>style.visibility</p:attrName>
                                        </p:attrNameLst>
                                      </p:cBhvr>
                                      <p:to>
                                        <p:strVal val="visible"/>
                                      </p:to>
                                    </p:set>
                                    <p:anim calcmode="discrete" valueType="clr">
                                      <p:cBhvr override="childStyle">
                                        <p:cTn id="14" dur="80"/>
                                        <p:tgtEl>
                                          <p:spTgt spid="174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20"/>
                                        </p:tgtEl>
                                        <p:attrNameLst>
                                          <p:attrName>fillcolor</p:attrName>
                                        </p:attrNameLst>
                                      </p:cBhvr>
                                      <p:tavLst>
                                        <p:tav tm="0">
                                          <p:val>
                                            <p:clrVal>
                                              <a:schemeClr val="accent2"/>
                                            </p:clrVal>
                                          </p:val>
                                        </p:tav>
                                        <p:tav tm="50000">
                                          <p:val>
                                            <p:clrVal>
                                              <a:schemeClr val="hlink"/>
                                            </p:clrVal>
                                          </p:val>
                                        </p:tav>
                                      </p:tavLst>
                                    </p:anim>
                                    <p:set>
                                      <p:cBhvr>
                                        <p:cTn id="16" dur="80"/>
                                        <p:tgtEl>
                                          <p:spTgt spid="1742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423"/>
                                        </p:tgtEl>
                                        <p:attrNameLst>
                                          <p:attrName>style.visibility</p:attrName>
                                        </p:attrNameLst>
                                      </p:cBhvr>
                                      <p:to>
                                        <p:strVal val="visible"/>
                                      </p:to>
                                    </p:set>
                                    <p:anim calcmode="discrete" valueType="clr">
                                      <p:cBhvr override="childStyle">
                                        <p:cTn id="21" dur="80"/>
                                        <p:tgtEl>
                                          <p:spTgt spid="1742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423"/>
                                        </p:tgtEl>
                                        <p:attrNameLst>
                                          <p:attrName>fillcolor</p:attrName>
                                        </p:attrNameLst>
                                      </p:cBhvr>
                                      <p:tavLst>
                                        <p:tav tm="0">
                                          <p:val>
                                            <p:clrVal>
                                              <a:schemeClr val="accent2"/>
                                            </p:clrVal>
                                          </p:val>
                                        </p:tav>
                                        <p:tav tm="50000">
                                          <p:val>
                                            <p:clrVal>
                                              <a:schemeClr val="hlink"/>
                                            </p:clrVal>
                                          </p:val>
                                        </p:tav>
                                      </p:tavLst>
                                    </p:anim>
                                    <p:set>
                                      <p:cBhvr>
                                        <p:cTn id="23" dur="80"/>
                                        <p:tgtEl>
                                          <p:spTgt spid="1742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7422"/>
                                        </p:tgtEl>
                                        <p:attrNameLst>
                                          <p:attrName>style.visibility</p:attrName>
                                        </p:attrNameLst>
                                      </p:cBhvr>
                                      <p:to>
                                        <p:strVal val="visible"/>
                                      </p:to>
                                    </p:set>
                                    <p:anim calcmode="discrete" valueType="clr">
                                      <p:cBhvr override="childStyle">
                                        <p:cTn id="28" dur="80"/>
                                        <p:tgtEl>
                                          <p:spTgt spid="1742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422"/>
                                        </p:tgtEl>
                                        <p:attrNameLst>
                                          <p:attrName>fillcolor</p:attrName>
                                        </p:attrNameLst>
                                      </p:cBhvr>
                                      <p:tavLst>
                                        <p:tav tm="0">
                                          <p:val>
                                            <p:clrVal>
                                              <a:schemeClr val="accent2"/>
                                            </p:clrVal>
                                          </p:val>
                                        </p:tav>
                                        <p:tav tm="50000">
                                          <p:val>
                                            <p:clrVal>
                                              <a:schemeClr val="hlink"/>
                                            </p:clrVal>
                                          </p:val>
                                        </p:tav>
                                      </p:tavLst>
                                    </p:anim>
                                    <p:set>
                                      <p:cBhvr>
                                        <p:cTn id="30" dur="80"/>
                                        <p:tgtEl>
                                          <p:spTgt spid="1742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428"/>
                                        </p:tgtEl>
                                        <p:attrNameLst>
                                          <p:attrName>style.visibility</p:attrName>
                                        </p:attrNameLst>
                                      </p:cBhvr>
                                      <p:to>
                                        <p:strVal val="visible"/>
                                      </p:to>
                                    </p:set>
                                    <p:anim calcmode="lin" valueType="num">
                                      <p:cBhvr additive="base">
                                        <p:cTn id="35" dur="500" fill="hold"/>
                                        <p:tgtEl>
                                          <p:spTgt spid="17428"/>
                                        </p:tgtEl>
                                        <p:attrNameLst>
                                          <p:attrName>ppt_x</p:attrName>
                                        </p:attrNameLst>
                                      </p:cBhvr>
                                      <p:tavLst>
                                        <p:tav tm="0">
                                          <p:val>
                                            <p:strVal val="#ppt_x"/>
                                          </p:val>
                                        </p:tav>
                                        <p:tav tm="100000">
                                          <p:val>
                                            <p:strVal val="#ppt_x"/>
                                          </p:val>
                                        </p:tav>
                                      </p:tavLst>
                                    </p:anim>
                                    <p:anim calcmode="lin" valueType="num">
                                      <p:cBhvr additive="base">
                                        <p:cTn id="36"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429"/>
                                        </p:tgtEl>
                                        <p:attrNameLst>
                                          <p:attrName>style.visibility</p:attrName>
                                        </p:attrNameLst>
                                      </p:cBhvr>
                                      <p:to>
                                        <p:strVal val="visible"/>
                                      </p:to>
                                    </p:set>
                                    <p:anim calcmode="lin" valueType="num">
                                      <p:cBhvr additive="base">
                                        <p:cTn id="41" dur="500" fill="hold"/>
                                        <p:tgtEl>
                                          <p:spTgt spid="17429"/>
                                        </p:tgtEl>
                                        <p:attrNameLst>
                                          <p:attrName>ppt_x</p:attrName>
                                        </p:attrNameLst>
                                      </p:cBhvr>
                                      <p:tavLst>
                                        <p:tav tm="0">
                                          <p:val>
                                            <p:strVal val="#ppt_x"/>
                                          </p:val>
                                        </p:tav>
                                        <p:tav tm="100000">
                                          <p:val>
                                            <p:strVal val="#ppt_x"/>
                                          </p:val>
                                        </p:tav>
                                      </p:tavLst>
                                    </p:anim>
                                    <p:anim calcmode="lin" valueType="num">
                                      <p:cBhvr additive="base">
                                        <p:cTn id="42"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430"/>
                                        </p:tgtEl>
                                        <p:attrNameLst>
                                          <p:attrName>style.visibility</p:attrName>
                                        </p:attrNameLst>
                                      </p:cBhvr>
                                      <p:to>
                                        <p:strVal val="visible"/>
                                      </p:to>
                                    </p:set>
                                    <p:anim calcmode="lin" valueType="num">
                                      <p:cBhvr additive="base">
                                        <p:cTn id="47" dur="500" fill="hold"/>
                                        <p:tgtEl>
                                          <p:spTgt spid="17430"/>
                                        </p:tgtEl>
                                        <p:attrNameLst>
                                          <p:attrName>ppt_x</p:attrName>
                                        </p:attrNameLst>
                                      </p:cBhvr>
                                      <p:tavLst>
                                        <p:tav tm="0">
                                          <p:val>
                                            <p:strVal val="#ppt_x"/>
                                          </p:val>
                                        </p:tav>
                                        <p:tav tm="100000">
                                          <p:val>
                                            <p:strVal val="#ppt_x"/>
                                          </p:val>
                                        </p:tav>
                                      </p:tavLst>
                                    </p:anim>
                                    <p:anim calcmode="lin" valueType="num">
                                      <p:cBhvr additive="base">
                                        <p:cTn id="48" dur="500" fill="hold"/>
                                        <p:tgtEl>
                                          <p:spTgt spid="1743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432"/>
                                        </p:tgtEl>
                                        <p:attrNameLst>
                                          <p:attrName>style.visibility</p:attrName>
                                        </p:attrNameLst>
                                      </p:cBhvr>
                                      <p:to>
                                        <p:strVal val="visible"/>
                                      </p:to>
                                    </p:set>
                                    <p:anim calcmode="lin" valueType="num">
                                      <p:cBhvr additive="base">
                                        <p:cTn id="53" dur="500" fill="hold"/>
                                        <p:tgtEl>
                                          <p:spTgt spid="17432"/>
                                        </p:tgtEl>
                                        <p:attrNameLst>
                                          <p:attrName>ppt_x</p:attrName>
                                        </p:attrNameLst>
                                      </p:cBhvr>
                                      <p:tavLst>
                                        <p:tav tm="0">
                                          <p:val>
                                            <p:strVal val="#ppt_x"/>
                                          </p:val>
                                        </p:tav>
                                        <p:tav tm="100000">
                                          <p:val>
                                            <p:strVal val="#ppt_x"/>
                                          </p:val>
                                        </p:tav>
                                      </p:tavLst>
                                    </p:anim>
                                    <p:anim calcmode="lin" valueType="num">
                                      <p:cBhvr additive="base">
                                        <p:cTn id="54" dur="500" fill="hold"/>
                                        <p:tgtEl>
                                          <p:spTgt spid="1743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433"/>
                                        </p:tgtEl>
                                        <p:attrNameLst>
                                          <p:attrName>style.visibility</p:attrName>
                                        </p:attrNameLst>
                                      </p:cBhvr>
                                      <p:to>
                                        <p:strVal val="visible"/>
                                      </p:to>
                                    </p:set>
                                    <p:anim calcmode="lin" valueType="num">
                                      <p:cBhvr additive="base">
                                        <p:cTn id="59" dur="500" fill="hold"/>
                                        <p:tgtEl>
                                          <p:spTgt spid="17433"/>
                                        </p:tgtEl>
                                        <p:attrNameLst>
                                          <p:attrName>ppt_x</p:attrName>
                                        </p:attrNameLst>
                                      </p:cBhvr>
                                      <p:tavLst>
                                        <p:tav tm="0">
                                          <p:val>
                                            <p:strVal val="#ppt_x"/>
                                          </p:val>
                                        </p:tav>
                                        <p:tav tm="100000">
                                          <p:val>
                                            <p:strVal val="#ppt_x"/>
                                          </p:val>
                                        </p:tav>
                                      </p:tavLst>
                                    </p:anim>
                                    <p:anim calcmode="lin" valueType="num">
                                      <p:cBhvr additive="base">
                                        <p:cTn id="60" dur="500" fill="hold"/>
                                        <p:tgtEl>
                                          <p:spTgt spid="17433"/>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7427"/>
                                        </p:tgtEl>
                                        <p:attrNameLst>
                                          <p:attrName>style.visibility</p:attrName>
                                        </p:attrNameLst>
                                      </p:cBhvr>
                                      <p:to>
                                        <p:strVal val="visible"/>
                                      </p:to>
                                    </p:set>
                                    <p:anim calcmode="discrete" valueType="clr">
                                      <p:cBhvr override="childStyle">
                                        <p:cTn id="65" dur="80"/>
                                        <p:tgtEl>
                                          <p:spTgt spid="17427"/>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7427"/>
                                        </p:tgtEl>
                                        <p:attrNameLst>
                                          <p:attrName>fillcolor</p:attrName>
                                        </p:attrNameLst>
                                      </p:cBhvr>
                                      <p:tavLst>
                                        <p:tav tm="0">
                                          <p:val>
                                            <p:clrVal>
                                              <a:schemeClr val="accent2"/>
                                            </p:clrVal>
                                          </p:val>
                                        </p:tav>
                                        <p:tav tm="50000">
                                          <p:val>
                                            <p:clrVal>
                                              <a:schemeClr val="hlink"/>
                                            </p:clrVal>
                                          </p:val>
                                        </p:tav>
                                      </p:tavLst>
                                    </p:anim>
                                    <p:set>
                                      <p:cBhvr>
                                        <p:cTn id="67" dur="80"/>
                                        <p:tgtEl>
                                          <p:spTgt spid="17427"/>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434"/>
                                        </p:tgtEl>
                                        <p:attrNameLst>
                                          <p:attrName>style.visibility</p:attrName>
                                        </p:attrNameLst>
                                      </p:cBhvr>
                                      <p:to>
                                        <p:strVal val="visible"/>
                                      </p:to>
                                    </p:set>
                                    <p:anim calcmode="lin" valueType="num">
                                      <p:cBhvr additive="base">
                                        <p:cTn id="72" dur="500" fill="hold"/>
                                        <p:tgtEl>
                                          <p:spTgt spid="17434"/>
                                        </p:tgtEl>
                                        <p:attrNameLst>
                                          <p:attrName>ppt_x</p:attrName>
                                        </p:attrNameLst>
                                      </p:cBhvr>
                                      <p:tavLst>
                                        <p:tav tm="0">
                                          <p:val>
                                            <p:strVal val="#ppt_x"/>
                                          </p:val>
                                        </p:tav>
                                        <p:tav tm="100000">
                                          <p:val>
                                            <p:strVal val="#ppt_x"/>
                                          </p:val>
                                        </p:tav>
                                      </p:tavLst>
                                    </p:anim>
                                    <p:anim calcmode="lin" valueType="num">
                                      <p:cBhvr additive="base">
                                        <p:cTn id="73" dur="500" fill="hold"/>
                                        <p:tgtEl>
                                          <p:spTgt spid="17434"/>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435"/>
                                        </p:tgtEl>
                                        <p:attrNameLst>
                                          <p:attrName>style.visibility</p:attrName>
                                        </p:attrNameLst>
                                      </p:cBhvr>
                                      <p:to>
                                        <p:strVal val="visible"/>
                                      </p:to>
                                    </p:set>
                                    <p:anim calcmode="lin" valueType="num">
                                      <p:cBhvr additive="base">
                                        <p:cTn id="78" dur="500" fill="hold"/>
                                        <p:tgtEl>
                                          <p:spTgt spid="17435"/>
                                        </p:tgtEl>
                                        <p:attrNameLst>
                                          <p:attrName>ppt_x</p:attrName>
                                        </p:attrNameLst>
                                      </p:cBhvr>
                                      <p:tavLst>
                                        <p:tav tm="0">
                                          <p:val>
                                            <p:strVal val="#ppt_x"/>
                                          </p:val>
                                        </p:tav>
                                        <p:tav tm="100000">
                                          <p:val>
                                            <p:strVal val="#ppt_x"/>
                                          </p:val>
                                        </p:tav>
                                      </p:tavLst>
                                    </p:anim>
                                    <p:anim calcmode="lin" valueType="num">
                                      <p:cBhvr additive="base">
                                        <p:cTn id="79" dur="500" fill="hold"/>
                                        <p:tgtEl>
                                          <p:spTgt spid="17435"/>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436"/>
                                        </p:tgtEl>
                                        <p:attrNameLst>
                                          <p:attrName>style.visibility</p:attrName>
                                        </p:attrNameLst>
                                      </p:cBhvr>
                                      <p:to>
                                        <p:strVal val="visible"/>
                                      </p:to>
                                    </p:set>
                                    <p:anim calcmode="lin" valueType="num">
                                      <p:cBhvr additive="base">
                                        <p:cTn id="84" dur="500" fill="hold"/>
                                        <p:tgtEl>
                                          <p:spTgt spid="17436"/>
                                        </p:tgtEl>
                                        <p:attrNameLst>
                                          <p:attrName>ppt_x</p:attrName>
                                        </p:attrNameLst>
                                      </p:cBhvr>
                                      <p:tavLst>
                                        <p:tav tm="0">
                                          <p:val>
                                            <p:strVal val="#ppt_x"/>
                                          </p:val>
                                        </p:tav>
                                        <p:tav tm="100000">
                                          <p:val>
                                            <p:strVal val="#ppt_x"/>
                                          </p:val>
                                        </p:tav>
                                      </p:tavLst>
                                    </p:anim>
                                    <p:anim calcmode="lin" valueType="num">
                                      <p:cBhvr additive="base">
                                        <p:cTn id="85" dur="500" fill="hold"/>
                                        <p:tgtEl>
                                          <p:spTgt spid="17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22" grpId="0"/>
      <p:bldP spid="17423" grpId="0"/>
      <p:bldP spid="17427" grpId="0"/>
      <p:bldP spid="17428" grpId="0" animBg="1"/>
      <p:bldP spid="17429" grpId="0" animBg="1"/>
      <p:bldP spid="17430" grpId="0" animBg="1"/>
      <p:bldP spid="17432" grpId="0" animBg="1"/>
      <p:bldP spid="17433" grpId="0" animBg="1"/>
      <p:bldP spid="17434" grpId="0"/>
      <p:bldP spid="17435" grpId="0"/>
      <p:bldP spid="174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304800"/>
            <a:ext cx="8458200" cy="641350"/>
          </a:xfrm>
          <a:prstGeom prst="rect">
            <a:avLst/>
          </a:prstGeom>
          <a:noFill/>
          <a:ln w="9525">
            <a:noFill/>
            <a:miter lim="800000"/>
            <a:headEnd/>
            <a:tailEnd/>
          </a:ln>
        </p:spPr>
        <p:txBody>
          <a:bodyPr>
            <a:spAutoFit/>
          </a:bodyPr>
          <a:lstStyle/>
          <a:p>
            <a:endParaRPr lang="vi-VN" sz="3600" b="1">
              <a:solidFill>
                <a:srgbClr val="FF0000"/>
              </a:solidFill>
              <a:latin typeface="Arial" pitchFamily="34" charset="0"/>
              <a:cs typeface="Arial" pitchFamily="34" charset="0"/>
            </a:endParaRPr>
          </a:p>
        </p:txBody>
      </p:sp>
      <p:sp>
        <p:nvSpPr>
          <p:cNvPr id="21508" name="Text Box 4"/>
          <p:cNvSpPr txBox="1">
            <a:spLocks noChangeArrowheads="1"/>
          </p:cNvSpPr>
          <p:nvPr/>
        </p:nvSpPr>
        <p:spPr bwMode="auto">
          <a:xfrm>
            <a:off x="0" y="1752600"/>
            <a:ext cx="9144000" cy="1373188"/>
          </a:xfrm>
          <a:prstGeom prst="rect">
            <a:avLst/>
          </a:prstGeom>
          <a:noFill/>
          <a:ln w="9525">
            <a:noFill/>
            <a:miter lim="800000"/>
            <a:headEnd/>
            <a:tailEnd/>
          </a:ln>
          <a:effectLst/>
        </p:spPr>
        <p:txBody>
          <a:bodyPr>
            <a:spAutoFit/>
          </a:bodyPr>
          <a:lstStyle/>
          <a:p>
            <a:r>
              <a:rPr lang="en-US" b="1">
                <a:solidFill>
                  <a:srgbClr val="008000"/>
                </a:solidFill>
              </a:rPr>
              <a:t>     Bài 2: Viết một đoạn văn ngắn từ 3 đến 5 câu kể về một lần em được đi chơi xa, trong đó có ít nhất một câu dùng trạng ngữ.</a:t>
            </a:r>
            <a:endParaRPr lang="en-US">
              <a:solidFill>
                <a:srgbClr val="008000"/>
              </a:solidFill>
            </a:endParaRPr>
          </a:p>
        </p:txBody>
      </p:sp>
      <p:sp>
        <p:nvSpPr>
          <p:cNvPr id="13316" name="Rectangle 2"/>
          <p:cNvSpPr>
            <a:spLocks noChangeArrowheads="1"/>
          </p:cNvSpPr>
          <p:nvPr/>
        </p:nvSpPr>
        <p:spPr bwMode="auto">
          <a:xfrm>
            <a:off x="0" y="1295400"/>
            <a:ext cx="2328863" cy="476250"/>
          </a:xfrm>
          <a:prstGeom prst="rect">
            <a:avLst/>
          </a:prstGeom>
          <a:noFill/>
          <a:ln w="9525">
            <a:noFill/>
            <a:miter lim="800000"/>
            <a:headEnd/>
            <a:tailEnd/>
          </a:ln>
        </p:spPr>
        <p:txBody>
          <a:bodyPr wrap="none">
            <a:spAutoFit/>
          </a:bodyPr>
          <a:lstStyle/>
          <a:p>
            <a:pPr marL="609600" indent="-609600" algn="ctr">
              <a:lnSpc>
                <a:spcPct val="90000"/>
              </a:lnSpc>
            </a:pPr>
            <a:r>
              <a:rPr lang="en-US" b="1">
                <a:solidFill>
                  <a:srgbClr val="0000CC"/>
                </a:solidFill>
              </a:rPr>
              <a:t>III. Luyện tập</a:t>
            </a:r>
          </a:p>
        </p:txBody>
      </p:sp>
      <p:sp>
        <p:nvSpPr>
          <p:cNvPr id="13317" name="Text Box 6"/>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13318" name="Text Box 8"/>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21513" name="Text Box 9"/>
          <p:cNvSpPr txBox="1">
            <a:spLocks noChangeArrowheads="1"/>
          </p:cNvSpPr>
          <p:nvPr/>
        </p:nvSpPr>
        <p:spPr bwMode="auto">
          <a:xfrm>
            <a:off x="0" y="3276600"/>
            <a:ext cx="9144000" cy="1800225"/>
          </a:xfrm>
          <a:prstGeom prst="rect">
            <a:avLst/>
          </a:prstGeom>
          <a:noFill/>
          <a:ln w="9525">
            <a:noFill/>
            <a:miter lim="800000"/>
            <a:headEnd/>
            <a:tailEnd/>
          </a:ln>
          <a:effectLst/>
        </p:spPr>
        <p:txBody>
          <a:bodyPr>
            <a:spAutoFit/>
          </a:bodyPr>
          <a:lstStyle/>
          <a:p>
            <a:pPr algn="just" eaLnBrk="1" hangingPunct="1">
              <a:spcBef>
                <a:spcPct val="50000"/>
              </a:spcBef>
            </a:pPr>
            <a:r>
              <a:rPr lang="en-US" b="1" i="1">
                <a:solidFill>
                  <a:srgbClr val="FF0066"/>
                </a:solidFill>
                <a:sym typeface="Wingdings" pitchFamily="2" charset="2"/>
              </a:rPr>
              <a:t>Ví dụ 1:</a:t>
            </a:r>
            <a:r>
              <a:rPr lang="en-US" b="1" i="1">
                <a:solidFill>
                  <a:srgbClr val="008000"/>
                </a:solidFill>
                <a:sym typeface="Wingdings" pitchFamily="2" charset="2"/>
              </a:rPr>
              <a:t> Chủ nhật tuần qua</a:t>
            </a:r>
            <a:r>
              <a:rPr lang="en-US" b="1">
                <a:solidFill>
                  <a:srgbClr val="008000"/>
                </a:solidFill>
                <a:sym typeface="Wingdings" pitchFamily="2" charset="2"/>
              </a:rPr>
              <a:t>,</a:t>
            </a:r>
            <a:r>
              <a:rPr lang="en-US" b="1">
                <a:solidFill>
                  <a:srgbClr val="0000CC"/>
                </a:solidFill>
                <a:sym typeface="Wingdings" pitchFamily="2" charset="2"/>
              </a:rPr>
              <a:t> cả nhà em về thăm quê ngoại. Cánh đồng lúa quê ngoại rộng mênh mông và xanh mượt. Cây đa đầu làng sum suê. </a:t>
            </a:r>
            <a:r>
              <a:rPr lang="en-US" b="1" i="1">
                <a:solidFill>
                  <a:srgbClr val="008000"/>
                </a:solidFill>
                <a:sym typeface="Wingdings" pitchFamily="2" charset="2"/>
              </a:rPr>
              <a:t>Dưới bóng mát cây đa,</a:t>
            </a:r>
            <a:r>
              <a:rPr lang="en-US" b="1" i="1">
                <a:solidFill>
                  <a:srgbClr val="0000CC"/>
                </a:solidFill>
                <a:sym typeface="Wingdings" pitchFamily="2" charset="2"/>
              </a:rPr>
              <a:t> </a:t>
            </a:r>
            <a:r>
              <a:rPr lang="en-US" b="1">
                <a:solidFill>
                  <a:srgbClr val="0000CC"/>
                </a:solidFill>
                <a:sym typeface="Wingdings" pitchFamily="2" charset="2"/>
              </a:rPr>
              <a:t>em cùng bạn vui đùa cả ngày.</a:t>
            </a:r>
            <a:endParaRPr lang="en-US"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8"/>
                                        </p:tgtEl>
                                        <p:attrNameLst>
                                          <p:attrName>style.visibility</p:attrName>
                                        </p:attrNameLst>
                                      </p:cBhvr>
                                      <p:to>
                                        <p:strVal val="visible"/>
                                      </p:to>
                                    </p:set>
                                    <p:anim calcmode="discrete" valueType="clr">
                                      <p:cBhvr override="childStyle">
                                        <p:cTn id="7"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8"/>
                                        </p:tgtEl>
                                        <p:attrNameLst>
                                          <p:attrName>fillcolor</p:attrName>
                                        </p:attrNameLst>
                                      </p:cBhvr>
                                      <p:tavLst>
                                        <p:tav tm="0">
                                          <p:val>
                                            <p:clrVal>
                                              <a:schemeClr val="accent2"/>
                                            </p:clrVal>
                                          </p:val>
                                        </p:tav>
                                        <p:tav tm="50000">
                                          <p:val>
                                            <p:clrVal>
                                              <a:schemeClr val="hlink"/>
                                            </p:clrVal>
                                          </p:val>
                                        </p:tav>
                                      </p:tavLst>
                                    </p:anim>
                                    <p:set>
                                      <p:cBhvr>
                                        <p:cTn id="9" dur="80"/>
                                        <p:tgtEl>
                                          <p:spTgt spid="2150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513"/>
                                        </p:tgtEl>
                                        <p:attrNameLst>
                                          <p:attrName>style.visibility</p:attrName>
                                        </p:attrNameLst>
                                      </p:cBhvr>
                                      <p:to>
                                        <p:strVal val="visible"/>
                                      </p:to>
                                    </p:set>
                                    <p:anim calcmode="discrete" valueType="clr">
                                      <p:cBhvr override="childStyle">
                                        <p:cTn id="14" dur="80"/>
                                        <p:tgtEl>
                                          <p:spTgt spid="215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513"/>
                                        </p:tgtEl>
                                        <p:attrNameLst>
                                          <p:attrName>fillcolor</p:attrName>
                                        </p:attrNameLst>
                                      </p:cBhvr>
                                      <p:tavLst>
                                        <p:tav tm="0">
                                          <p:val>
                                            <p:clrVal>
                                              <a:schemeClr val="accent2"/>
                                            </p:clrVal>
                                          </p:val>
                                        </p:tav>
                                        <p:tav tm="50000">
                                          <p:val>
                                            <p:clrVal>
                                              <a:schemeClr val="hlink"/>
                                            </p:clrVal>
                                          </p:val>
                                        </p:tav>
                                      </p:tavLst>
                                    </p:anim>
                                    <p:set>
                                      <p:cBhvr>
                                        <p:cTn id="16" dur="80"/>
                                        <p:tgtEl>
                                          <p:spTgt spid="215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1752600"/>
            <a:ext cx="7086600" cy="519113"/>
          </a:xfrm>
          <a:prstGeom prst="rect">
            <a:avLst/>
          </a:prstGeom>
          <a:noFill/>
          <a:ln w="9525">
            <a:noFill/>
            <a:miter lim="800000"/>
            <a:headEnd/>
            <a:tailEnd/>
          </a:ln>
          <a:effectLst/>
        </p:spPr>
        <p:txBody>
          <a:bodyPr>
            <a:spAutoFit/>
          </a:bodyPr>
          <a:lstStyle/>
          <a:p>
            <a:pPr eaLnBrk="1" hangingPunct="1">
              <a:spcBef>
                <a:spcPct val="20000"/>
              </a:spcBef>
            </a:pPr>
            <a:r>
              <a:rPr lang="en-US" b="1">
                <a:solidFill>
                  <a:srgbClr val="008000"/>
                </a:solidFill>
              </a:rPr>
              <a:t>* Em hãy đặt một câu có trạng ngữ?</a:t>
            </a:r>
            <a:endParaRPr lang="en-US">
              <a:solidFill>
                <a:srgbClr val="008000"/>
              </a:solidFill>
            </a:endParaRPr>
          </a:p>
        </p:txBody>
      </p:sp>
      <p:sp>
        <p:nvSpPr>
          <p:cNvPr id="16389" name="Text Box 5"/>
          <p:cNvSpPr txBox="1">
            <a:spLocks noChangeArrowheads="1"/>
          </p:cNvSpPr>
          <p:nvPr/>
        </p:nvSpPr>
        <p:spPr bwMode="auto">
          <a:xfrm>
            <a:off x="0" y="2362200"/>
            <a:ext cx="9144000" cy="1800225"/>
          </a:xfrm>
          <a:prstGeom prst="rect">
            <a:avLst/>
          </a:prstGeom>
          <a:noFill/>
          <a:ln w="9525">
            <a:noFill/>
            <a:miter lim="800000"/>
            <a:headEnd/>
            <a:tailEnd/>
          </a:ln>
          <a:effectLst/>
        </p:spPr>
        <p:txBody>
          <a:bodyPr>
            <a:spAutoFit/>
          </a:bodyPr>
          <a:lstStyle/>
          <a:p>
            <a:r>
              <a:rPr lang="en-US" b="1">
                <a:solidFill>
                  <a:srgbClr val="0000CC"/>
                </a:solidFill>
              </a:rPr>
              <a:t>- Sáng nay, bố đưa em đi học.</a:t>
            </a:r>
          </a:p>
          <a:p>
            <a:r>
              <a:rPr lang="en-US" b="1">
                <a:solidFill>
                  <a:srgbClr val="0000CC"/>
                </a:solidFill>
              </a:rPr>
              <a:t>- Trong vườn, đàn bướm bay rập rờn.</a:t>
            </a:r>
          </a:p>
          <a:p>
            <a:r>
              <a:rPr lang="en-US" b="1">
                <a:solidFill>
                  <a:srgbClr val="0000CC"/>
                </a:solidFill>
              </a:rPr>
              <a:t>- Nhờ chăm chỉ, Bắc học rất tiến bộ.</a:t>
            </a:r>
          </a:p>
          <a:p>
            <a:r>
              <a:rPr lang="en-US" b="1">
                <a:solidFill>
                  <a:srgbClr val="0000CC"/>
                </a:solidFill>
              </a:rPr>
              <a:t>- Vì bị ốm nên Nga phải nghỉ học.</a:t>
            </a:r>
            <a:endParaRPr lang="en-US">
              <a:solidFill>
                <a:srgbClr val="0000CC"/>
              </a:solidFill>
            </a:endParaRPr>
          </a:p>
        </p:txBody>
      </p:sp>
      <p:sp>
        <p:nvSpPr>
          <p:cNvPr id="14340" name="Text Box 6"/>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14341" name="Text Box 8"/>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8"/>
                                        </p:tgtEl>
                                        <p:attrNameLst>
                                          <p:attrName>style.visibility</p:attrName>
                                        </p:attrNameLst>
                                      </p:cBhvr>
                                      <p:to>
                                        <p:strVal val="visible"/>
                                      </p:to>
                                    </p:set>
                                    <p:anim calcmode="discrete" valueType="clr">
                                      <p:cBhvr override="childStyle">
                                        <p:cTn id="7" dur="80"/>
                                        <p:tgtEl>
                                          <p:spTgt spid="163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8"/>
                                        </p:tgtEl>
                                        <p:attrNameLst>
                                          <p:attrName>fillcolor</p:attrName>
                                        </p:attrNameLst>
                                      </p:cBhvr>
                                      <p:tavLst>
                                        <p:tav tm="0">
                                          <p:val>
                                            <p:clrVal>
                                              <a:schemeClr val="accent2"/>
                                            </p:clrVal>
                                          </p:val>
                                        </p:tav>
                                        <p:tav tm="50000">
                                          <p:val>
                                            <p:clrVal>
                                              <a:schemeClr val="hlink"/>
                                            </p:clrVal>
                                          </p:val>
                                        </p:tav>
                                      </p:tavLst>
                                    </p:anim>
                                    <p:set>
                                      <p:cBhvr>
                                        <p:cTn id="9" dur="80"/>
                                        <p:tgtEl>
                                          <p:spTgt spid="1638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389"/>
                                        </p:tgtEl>
                                        <p:attrNameLst>
                                          <p:attrName>style.visibility</p:attrName>
                                        </p:attrNameLst>
                                      </p:cBhvr>
                                      <p:to>
                                        <p:strVal val="visible"/>
                                      </p:to>
                                    </p:set>
                                    <p:anim calcmode="discrete" valueType="clr">
                                      <p:cBhvr override="childStyle">
                                        <p:cTn id="14"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389"/>
                                        </p:tgtEl>
                                        <p:attrNameLst>
                                          <p:attrName>fillcolor</p:attrName>
                                        </p:attrNameLst>
                                      </p:cBhvr>
                                      <p:tavLst>
                                        <p:tav tm="0">
                                          <p:val>
                                            <p:clrVal>
                                              <a:schemeClr val="accent2"/>
                                            </p:clrVal>
                                          </p:val>
                                        </p:tav>
                                        <p:tav tm="50000">
                                          <p:val>
                                            <p:clrVal>
                                              <a:schemeClr val="hlink"/>
                                            </p:clrVal>
                                          </p:val>
                                        </p:tav>
                                      </p:tavLst>
                                    </p:anim>
                                    <p:set>
                                      <p:cBhvr>
                                        <p:cTn id="16" dur="80"/>
                                        <p:tgtEl>
                                          <p:spTgt spid="163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457200" y="457200"/>
            <a:ext cx="1676400" cy="369888"/>
          </a:xfrm>
          <a:prstGeom prst="rect">
            <a:avLst/>
          </a:prstGeom>
          <a:noFill/>
          <a:ln w="9525">
            <a:noFill/>
            <a:miter lim="800000"/>
            <a:headEnd/>
            <a:tailEnd/>
          </a:ln>
          <a:effectLst/>
        </p:spPr>
        <p:txBody>
          <a:bodyPr>
            <a:spAutoFit/>
          </a:bodyPr>
          <a:lstStyle/>
          <a:p>
            <a:pPr>
              <a:spcBef>
                <a:spcPct val="50000"/>
              </a:spcBef>
            </a:pPr>
            <a:endParaRPr lang="vi-VN" sz="1800">
              <a:solidFill>
                <a:schemeClr val="bg1"/>
              </a:solidFill>
              <a:cs typeface="Arial" pitchFamily="34" charset="0"/>
            </a:endParaRPr>
          </a:p>
        </p:txBody>
      </p:sp>
      <p:pic>
        <p:nvPicPr>
          <p:cNvPr id="106502" name="Picture 6" descr="03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5529263"/>
            <a:ext cx="1882775" cy="1252537"/>
          </a:xfrm>
          <a:prstGeom prst="rect">
            <a:avLst/>
          </a:prstGeom>
          <a:noFill/>
          <a:ln w="9525">
            <a:noFill/>
            <a:miter lim="800000"/>
            <a:headEnd/>
            <a:tailEnd/>
          </a:ln>
        </p:spPr>
      </p:pic>
      <p:sp>
        <p:nvSpPr>
          <p:cNvPr id="15364" name="Text Box 7"/>
          <p:cNvSpPr txBox="1">
            <a:spLocks noChangeArrowheads="1"/>
          </p:cNvSpPr>
          <p:nvPr/>
        </p:nvSpPr>
        <p:spPr bwMode="auto">
          <a:xfrm>
            <a:off x="609600" y="1219200"/>
            <a:ext cx="1981200" cy="369888"/>
          </a:xfrm>
          <a:prstGeom prst="rect">
            <a:avLst/>
          </a:prstGeom>
          <a:noFill/>
          <a:ln w="9525">
            <a:noFill/>
            <a:miter lim="800000"/>
            <a:headEnd/>
            <a:tailEnd/>
          </a:ln>
          <a:effectLst/>
        </p:spPr>
        <p:txBody>
          <a:bodyPr>
            <a:spAutoFit/>
          </a:bodyPr>
          <a:lstStyle/>
          <a:p>
            <a:pPr>
              <a:spcBef>
                <a:spcPct val="50000"/>
              </a:spcBef>
            </a:pPr>
            <a:endParaRPr lang="vi-VN" sz="1800">
              <a:solidFill>
                <a:schemeClr val="bg1"/>
              </a:solidFill>
              <a:cs typeface="Arial" pitchFamily="34" charset="0"/>
            </a:endParaRPr>
          </a:p>
        </p:txBody>
      </p:sp>
      <p:sp>
        <p:nvSpPr>
          <p:cNvPr id="15365" name="Text Box 9"/>
          <p:cNvSpPr txBox="1">
            <a:spLocks noChangeArrowheads="1"/>
          </p:cNvSpPr>
          <p:nvPr/>
        </p:nvSpPr>
        <p:spPr bwMode="auto">
          <a:xfrm>
            <a:off x="6477000" y="1752600"/>
            <a:ext cx="1524000" cy="369888"/>
          </a:xfrm>
          <a:prstGeom prst="rect">
            <a:avLst/>
          </a:prstGeom>
          <a:noFill/>
          <a:ln w="9525">
            <a:noFill/>
            <a:miter lim="800000"/>
            <a:headEnd/>
            <a:tailEnd/>
          </a:ln>
          <a:effectLst/>
        </p:spPr>
        <p:txBody>
          <a:bodyPr>
            <a:spAutoFit/>
          </a:bodyPr>
          <a:lstStyle/>
          <a:p>
            <a:pPr>
              <a:spcBef>
                <a:spcPct val="50000"/>
              </a:spcBef>
            </a:pPr>
            <a:endParaRPr lang="vi-VN" sz="1800">
              <a:solidFill>
                <a:schemeClr val="bg1"/>
              </a:solidFill>
              <a:cs typeface="Arial" pitchFamily="34" charset="0"/>
            </a:endParaRPr>
          </a:p>
        </p:txBody>
      </p:sp>
      <p:pic>
        <p:nvPicPr>
          <p:cNvPr id="15366" name="Picture 10" descr="Picture12"/>
          <p:cNvPicPr>
            <a:picLocks noChangeAspect="1" noChangeArrowheads="1" noCrop="1"/>
          </p:cNvPicPr>
          <p:nvPr/>
        </p:nvPicPr>
        <p:blipFill>
          <a:blip r:embed="rId4"/>
          <a:srcRect/>
          <a:stretch>
            <a:fillRect/>
          </a:stretch>
        </p:blipFill>
        <p:spPr bwMode="auto">
          <a:xfrm rot="-5400000">
            <a:off x="6993731" y="3902869"/>
            <a:ext cx="2389188" cy="2051050"/>
          </a:xfrm>
          <a:prstGeom prst="rect">
            <a:avLst/>
          </a:prstGeom>
          <a:noFill/>
          <a:ln w="9525">
            <a:noFill/>
            <a:miter lim="800000"/>
            <a:headEnd/>
            <a:tailEnd/>
          </a:ln>
        </p:spPr>
      </p:pic>
      <p:sp>
        <p:nvSpPr>
          <p:cNvPr id="15367" name="Text Box 11"/>
          <p:cNvSpPr txBox="1">
            <a:spLocks noChangeArrowheads="1"/>
          </p:cNvSpPr>
          <p:nvPr/>
        </p:nvSpPr>
        <p:spPr bwMode="auto">
          <a:xfrm>
            <a:off x="3124200" y="5410200"/>
            <a:ext cx="1981200" cy="369888"/>
          </a:xfrm>
          <a:prstGeom prst="rect">
            <a:avLst/>
          </a:prstGeom>
          <a:noFill/>
          <a:ln w="9525">
            <a:noFill/>
            <a:miter lim="800000"/>
            <a:headEnd/>
            <a:tailEnd/>
          </a:ln>
          <a:effectLst/>
        </p:spPr>
        <p:txBody>
          <a:bodyPr>
            <a:spAutoFit/>
          </a:bodyPr>
          <a:lstStyle/>
          <a:p>
            <a:pPr>
              <a:spcBef>
                <a:spcPct val="50000"/>
              </a:spcBef>
            </a:pPr>
            <a:endParaRPr lang="vi-VN" sz="1800">
              <a:solidFill>
                <a:schemeClr val="bg1"/>
              </a:solidFill>
              <a:cs typeface="Arial" pitchFamily="34" charset="0"/>
            </a:endParaRPr>
          </a:p>
        </p:txBody>
      </p:sp>
      <p:sp>
        <p:nvSpPr>
          <p:cNvPr id="15368" name="Text Box 13"/>
          <p:cNvSpPr txBox="1">
            <a:spLocks noChangeArrowheads="1"/>
          </p:cNvSpPr>
          <p:nvPr/>
        </p:nvSpPr>
        <p:spPr bwMode="auto">
          <a:xfrm>
            <a:off x="3429000" y="5715000"/>
            <a:ext cx="1905000" cy="369888"/>
          </a:xfrm>
          <a:prstGeom prst="rect">
            <a:avLst/>
          </a:prstGeom>
          <a:noFill/>
          <a:ln w="9525">
            <a:noFill/>
            <a:miter lim="800000"/>
            <a:headEnd/>
            <a:tailEnd/>
          </a:ln>
          <a:effectLst/>
        </p:spPr>
        <p:txBody>
          <a:bodyPr>
            <a:spAutoFit/>
          </a:bodyPr>
          <a:lstStyle/>
          <a:p>
            <a:pPr>
              <a:spcBef>
                <a:spcPct val="50000"/>
              </a:spcBef>
            </a:pPr>
            <a:endParaRPr lang="vi-VN" sz="1800">
              <a:solidFill>
                <a:schemeClr val="bg1"/>
              </a:solidFill>
              <a:cs typeface="Arial" pitchFamily="34" charset="0"/>
            </a:endParaRPr>
          </a:p>
        </p:txBody>
      </p:sp>
      <p:pic>
        <p:nvPicPr>
          <p:cNvPr id="15369" name="Picture 14" descr="Picture12"/>
          <p:cNvPicPr>
            <a:picLocks noChangeAspect="1" noChangeArrowheads="1" noCrop="1"/>
          </p:cNvPicPr>
          <p:nvPr/>
        </p:nvPicPr>
        <p:blipFill>
          <a:blip r:embed="rId4"/>
          <a:srcRect/>
          <a:stretch>
            <a:fillRect/>
          </a:stretch>
        </p:blipFill>
        <p:spPr bwMode="auto">
          <a:xfrm rot="-5400000">
            <a:off x="7069931" y="-467519"/>
            <a:ext cx="2389188" cy="2051050"/>
          </a:xfrm>
          <a:prstGeom prst="rect">
            <a:avLst/>
          </a:prstGeom>
          <a:noFill/>
          <a:ln w="9525">
            <a:noFill/>
            <a:miter lim="800000"/>
            <a:headEnd/>
            <a:tailEnd/>
          </a:ln>
        </p:spPr>
      </p:pic>
      <p:pic>
        <p:nvPicPr>
          <p:cNvPr id="106511" name="j0211453.wav">
            <a:hlinkClick r:id="" action="ppaction://media"/>
          </p:cNvPr>
          <p:cNvPicPr>
            <a:picLocks noRot="1" noChangeAspect="1" noChangeArrowheads="1"/>
          </p:cNvPicPr>
          <p:nvPr>
            <a:wavAudioFile r:embed="rId1" name="j0214098.wav"/>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
        <p:nvSpPr>
          <p:cNvPr id="15371" name="WordArt 13"/>
          <p:cNvSpPr>
            <a:spLocks noChangeArrowheads="1" noChangeShapeType="1" noTextEdit="1"/>
          </p:cNvSpPr>
          <p:nvPr/>
        </p:nvSpPr>
        <p:spPr bwMode="auto">
          <a:xfrm>
            <a:off x="996950" y="1716088"/>
            <a:ext cx="7239000" cy="33528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CHÀO CÁC EM !</a:t>
            </a:r>
          </a:p>
        </p:txBody>
      </p:sp>
      <p:pic>
        <p:nvPicPr>
          <p:cNvPr id="14" name="Picture 6" descr="03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1288" y="336550"/>
            <a:ext cx="1882776" cy="1252538"/>
          </a:xfrm>
          <a:prstGeom prst="rect">
            <a:avLst/>
          </a:prstGeom>
          <a:noFill/>
          <a:ln w="9525">
            <a:noFill/>
            <a:miter lim="800000"/>
            <a:headEnd/>
            <a:tailEnd/>
          </a:ln>
        </p:spPr>
      </p:pic>
      <p:pic>
        <p:nvPicPr>
          <p:cNvPr id="15" name="Picture 6" descr="03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84538" y="201613"/>
            <a:ext cx="1882775" cy="1250950"/>
          </a:xfrm>
          <a:prstGeom prst="rect">
            <a:avLst/>
          </a:prstGeom>
          <a:noFill/>
          <a:ln w="9525">
            <a:noFill/>
            <a:miter lim="800000"/>
            <a:headEnd/>
            <a:tailEnd/>
          </a:ln>
        </p:spPr>
      </p:pic>
      <p:pic>
        <p:nvPicPr>
          <p:cNvPr id="16" name="Picture 6" descr="03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1800" y="63500"/>
            <a:ext cx="1882775" cy="1252538"/>
          </a:xfrm>
          <a:prstGeom prst="rect">
            <a:avLst/>
          </a:prstGeom>
          <a:noFill/>
          <a:ln w="9525">
            <a:noFill/>
            <a:miter lim="800000"/>
            <a:headEnd/>
            <a:tailEnd/>
          </a:ln>
        </p:spPr>
      </p:pic>
      <p:pic>
        <p:nvPicPr>
          <p:cNvPr id="17" name="Picture 6" descr="03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1800" y="5459413"/>
            <a:ext cx="1882775" cy="1250950"/>
          </a:xfrm>
          <a:prstGeom prst="rect">
            <a:avLst/>
          </a:prstGeom>
          <a:noFill/>
          <a:ln w="9525">
            <a:noFill/>
            <a:miter lim="800000"/>
            <a:headEnd/>
            <a:tailEnd/>
          </a:ln>
        </p:spPr>
      </p:pic>
      <p:pic>
        <p:nvPicPr>
          <p:cNvPr id="20" name="Picture 6" descr="03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22625" y="5459413"/>
            <a:ext cx="1882775" cy="125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dissolve">
                                      <p:cBhvr>
                                        <p:cTn id="7" dur="2000"/>
                                        <p:tgtEl>
                                          <p:spTgt spid="106502"/>
                                        </p:tgtEl>
                                      </p:cBhvr>
                                    </p:animEffect>
                                  </p:childTnLst>
                                </p:cTn>
                              </p:par>
                            </p:childTnLst>
                          </p:cTn>
                        </p:par>
                        <p:par>
                          <p:cTn id="8" fill="hold" nodeType="afterGroup">
                            <p:stCondLst>
                              <p:cond delay="2000"/>
                            </p:stCondLst>
                            <p:childTnLst>
                              <p:par>
                                <p:cTn id="9" presetID="1" presetClass="mediacall" presetSubtype="0" fill="hold" nodeType="afterEffect">
                                  <p:stCondLst>
                                    <p:cond delay="0"/>
                                  </p:stCondLst>
                                  <p:childTnLst>
                                    <p:cmd type="call" cmd="playFrom(0.0)">
                                      <p:cBhvr>
                                        <p:cTn id="10" dur="4745" fill="hold"/>
                                        <p:tgtEl>
                                          <p:spTgt spid="106511"/>
                                        </p:tgtEl>
                                      </p:cBhvr>
                                    </p:cmd>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2000"/>
                                        <p:tgtEl>
                                          <p:spTgt spid="14"/>
                                        </p:tgtEl>
                                      </p:cBhvr>
                                    </p:animEffect>
                                  </p:childTnLst>
                                </p:cTn>
                              </p:par>
                              <p:par>
                                <p:cTn id="14" presetID="9"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20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20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2000"/>
                                        <p:tgtEl>
                                          <p:spTgt spid="17"/>
                                        </p:tgtEl>
                                      </p:cBhvr>
                                    </p:animEffect>
                                  </p:childTnLst>
                                </p:cTn>
                              </p:par>
                              <p:par>
                                <p:cTn id="23" presetID="9"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065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endParaRPr lang="vi-VN" sz="4400">
              <a:solidFill>
                <a:schemeClr val="tx2"/>
              </a:solidFill>
              <a:latin typeface="Arial" pitchFamily="34" charset="0"/>
            </a:endParaRPr>
          </a:p>
        </p:txBody>
      </p:sp>
      <p:sp>
        <p:nvSpPr>
          <p:cNvPr id="3075" name="Rectangle 5"/>
          <p:cNvSpPr>
            <a:spLocks noGrp="1" noChangeArrowheads="1"/>
          </p:cNvSpPr>
          <p:nvPr/>
        </p:nvSpPr>
        <p:spPr bwMode="auto">
          <a:xfrm>
            <a:off x="1371600" y="3886200"/>
            <a:ext cx="6400800" cy="1752600"/>
          </a:xfrm>
          <a:prstGeom prst="rect">
            <a:avLst/>
          </a:prstGeom>
          <a:noFill/>
          <a:ln w="9525">
            <a:noFill/>
            <a:miter lim="800000"/>
            <a:headEnd/>
            <a:tailEnd/>
          </a:ln>
        </p:spPr>
        <p:txBody>
          <a:bodyPr/>
          <a:lstStyle/>
          <a:p>
            <a:pPr algn="ctr">
              <a:spcBef>
                <a:spcPct val="20000"/>
              </a:spcBef>
            </a:pPr>
            <a:endParaRPr lang="vi-VN" sz="3200">
              <a:latin typeface="Arial" pitchFamily="34" charset="0"/>
            </a:endParaRPr>
          </a:p>
        </p:txBody>
      </p:sp>
      <p:sp>
        <p:nvSpPr>
          <p:cNvPr id="3076" name="Text Box 5"/>
          <p:cNvSpPr txBox="1">
            <a:spLocks noChangeArrowheads="1"/>
          </p:cNvSpPr>
          <p:nvPr/>
        </p:nvSpPr>
        <p:spPr bwMode="auto">
          <a:xfrm>
            <a:off x="365125" y="341313"/>
            <a:ext cx="184150" cy="461962"/>
          </a:xfrm>
          <a:prstGeom prst="rect">
            <a:avLst/>
          </a:prstGeom>
          <a:noFill/>
          <a:ln w="9525">
            <a:noFill/>
            <a:miter lim="800000"/>
            <a:headEnd/>
            <a:tailEnd/>
          </a:ln>
        </p:spPr>
        <p:txBody>
          <a:bodyPr wrap="none">
            <a:spAutoFit/>
          </a:bodyPr>
          <a:lstStyle/>
          <a:p>
            <a:pPr algn="ctr" eaLnBrk="1" hangingPunct="1"/>
            <a:endParaRPr lang="vi-VN" sz="2400"/>
          </a:p>
        </p:txBody>
      </p:sp>
      <p:sp>
        <p:nvSpPr>
          <p:cNvPr id="3077" name="Text Box 8"/>
          <p:cNvSpPr txBox="1">
            <a:spLocks noChangeArrowheads="1"/>
          </p:cNvSpPr>
          <p:nvPr/>
        </p:nvSpPr>
        <p:spPr bwMode="auto">
          <a:xfrm>
            <a:off x="7527925" y="950913"/>
            <a:ext cx="184150" cy="461962"/>
          </a:xfrm>
          <a:prstGeom prst="rect">
            <a:avLst/>
          </a:prstGeom>
          <a:noFill/>
          <a:ln w="9525">
            <a:noFill/>
            <a:miter lim="800000"/>
            <a:headEnd/>
            <a:tailEnd/>
          </a:ln>
        </p:spPr>
        <p:txBody>
          <a:bodyPr wrap="none">
            <a:spAutoFit/>
          </a:bodyPr>
          <a:lstStyle/>
          <a:p>
            <a:pPr algn="ctr" eaLnBrk="1" hangingPunct="1"/>
            <a:endParaRPr lang="vi-VN" sz="2400"/>
          </a:p>
        </p:txBody>
      </p:sp>
      <p:sp>
        <p:nvSpPr>
          <p:cNvPr id="3078" name="Text Box 11"/>
          <p:cNvSpPr txBox="1">
            <a:spLocks noChangeArrowheads="1"/>
          </p:cNvSpPr>
          <p:nvPr/>
        </p:nvSpPr>
        <p:spPr bwMode="auto">
          <a:xfrm>
            <a:off x="3336925" y="6132513"/>
            <a:ext cx="184150" cy="461962"/>
          </a:xfrm>
          <a:prstGeom prst="rect">
            <a:avLst/>
          </a:prstGeom>
          <a:noFill/>
          <a:ln w="9525">
            <a:noFill/>
            <a:miter lim="800000"/>
            <a:headEnd/>
            <a:tailEnd/>
          </a:ln>
        </p:spPr>
        <p:txBody>
          <a:bodyPr wrap="none">
            <a:spAutoFit/>
          </a:bodyPr>
          <a:lstStyle/>
          <a:p>
            <a:pPr algn="ctr" eaLnBrk="1" hangingPunct="1"/>
            <a:endParaRPr lang="vi-VN" sz="2400"/>
          </a:p>
        </p:txBody>
      </p:sp>
      <p:sp>
        <p:nvSpPr>
          <p:cNvPr id="3079" name="Text Box 13"/>
          <p:cNvSpPr txBox="1">
            <a:spLocks noChangeArrowheads="1"/>
          </p:cNvSpPr>
          <p:nvPr/>
        </p:nvSpPr>
        <p:spPr bwMode="auto">
          <a:xfrm>
            <a:off x="593725" y="6208713"/>
            <a:ext cx="184150" cy="461962"/>
          </a:xfrm>
          <a:prstGeom prst="rect">
            <a:avLst/>
          </a:prstGeom>
          <a:noFill/>
          <a:ln w="9525">
            <a:noFill/>
            <a:miter lim="800000"/>
            <a:headEnd/>
            <a:tailEnd/>
          </a:ln>
        </p:spPr>
        <p:txBody>
          <a:bodyPr wrap="none">
            <a:spAutoFit/>
          </a:bodyPr>
          <a:lstStyle/>
          <a:p>
            <a:pPr algn="ctr" eaLnBrk="1" hangingPunct="1"/>
            <a:endParaRPr lang="vi-VN" sz="2400"/>
          </a:p>
        </p:txBody>
      </p:sp>
      <p:pic>
        <p:nvPicPr>
          <p:cNvPr id="3080" name="Picture 23" descr="10"/>
          <p:cNvPicPr>
            <a:picLocks noChangeAspect="1" noChangeArrowheads="1" noCrop="1"/>
          </p:cNvPicPr>
          <p:nvPr/>
        </p:nvPicPr>
        <p:blipFill>
          <a:blip r:embed="rId2" cstate="print"/>
          <a:srcRect/>
          <a:stretch>
            <a:fillRect/>
          </a:stretch>
        </p:blipFill>
        <p:spPr bwMode="auto">
          <a:xfrm>
            <a:off x="2667000" y="0"/>
            <a:ext cx="990600" cy="1828800"/>
          </a:xfrm>
          <a:prstGeom prst="rect">
            <a:avLst/>
          </a:prstGeom>
          <a:noFill/>
          <a:ln w="9525">
            <a:noFill/>
            <a:miter lim="800000"/>
            <a:headEnd/>
            <a:tailEnd/>
          </a:ln>
        </p:spPr>
      </p:pic>
      <p:sp>
        <p:nvSpPr>
          <p:cNvPr id="2072" name="Text Box 24"/>
          <p:cNvSpPr txBox="1">
            <a:spLocks noChangeArrowheads="1"/>
          </p:cNvSpPr>
          <p:nvPr/>
        </p:nvSpPr>
        <p:spPr bwMode="auto">
          <a:xfrm>
            <a:off x="0" y="1828800"/>
            <a:ext cx="9144000" cy="519113"/>
          </a:xfrm>
          <a:prstGeom prst="rect">
            <a:avLst/>
          </a:prstGeom>
          <a:noFill/>
          <a:ln w="9525">
            <a:noFill/>
            <a:miter lim="800000"/>
            <a:headEnd/>
            <a:tailEnd/>
          </a:ln>
          <a:effectLst/>
        </p:spPr>
        <p:txBody>
          <a:bodyPr>
            <a:spAutoFit/>
          </a:bodyPr>
          <a:lstStyle/>
          <a:p>
            <a:pPr algn="just" eaLnBrk="1" hangingPunct="1">
              <a:spcBef>
                <a:spcPct val="50000"/>
              </a:spcBef>
            </a:pPr>
            <a:r>
              <a:rPr lang="en-US" b="1">
                <a:solidFill>
                  <a:srgbClr val="0000CC"/>
                </a:solidFill>
              </a:rPr>
              <a:t>* Những câu nào sau đây là câu cảm?</a:t>
            </a:r>
          </a:p>
        </p:txBody>
      </p:sp>
      <p:sp>
        <p:nvSpPr>
          <p:cNvPr id="2073" name="Text Box 25"/>
          <p:cNvSpPr txBox="1">
            <a:spLocks noChangeArrowheads="1"/>
          </p:cNvSpPr>
          <p:nvPr/>
        </p:nvSpPr>
        <p:spPr bwMode="auto">
          <a:xfrm>
            <a:off x="0" y="2362200"/>
            <a:ext cx="9144000" cy="1800225"/>
          </a:xfrm>
          <a:prstGeom prst="rect">
            <a:avLst/>
          </a:prstGeom>
          <a:noFill/>
          <a:ln w="9525">
            <a:noFill/>
            <a:miter lim="800000"/>
            <a:headEnd/>
            <a:tailEnd/>
          </a:ln>
          <a:effectLst/>
        </p:spPr>
        <p:txBody>
          <a:bodyPr>
            <a:spAutoFit/>
          </a:bodyPr>
          <a:lstStyle/>
          <a:p>
            <a:r>
              <a:rPr lang="en-US" b="1">
                <a:solidFill>
                  <a:srgbClr val="008000"/>
                </a:solidFill>
              </a:rPr>
              <a:t>1. Chiều nay, chị đón em nhé!</a:t>
            </a:r>
          </a:p>
          <a:p>
            <a:r>
              <a:rPr lang="en-US" b="1">
                <a:solidFill>
                  <a:srgbClr val="008000"/>
                </a:solidFill>
              </a:rPr>
              <a:t>2. A! mẹ đã về!</a:t>
            </a:r>
          </a:p>
          <a:p>
            <a:r>
              <a:rPr lang="en-US" b="1">
                <a:solidFill>
                  <a:srgbClr val="008000"/>
                </a:solidFill>
              </a:rPr>
              <a:t>3. Chà, con mèo có bộ lông mới đẹp làm sao!</a:t>
            </a:r>
          </a:p>
          <a:p>
            <a:r>
              <a:rPr lang="en-US" b="1">
                <a:solidFill>
                  <a:srgbClr val="008000"/>
                </a:solidFill>
              </a:rPr>
              <a:t>4. Lan ơi, cho tớ về với!</a:t>
            </a:r>
            <a:endParaRPr lang="en-US">
              <a:solidFill>
                <a:srgbClr val="008000"/>
              </a:solidFill>
            </a:endParaRPr>
          </a:p>
        </p:txBody>
      </p:sp>
      <p:sp>
        <p:nvSpPr>
          <p:cNvPr id="2074" name="Text Box 26"/>
          <p:cNvSpPr txBox="1">
            <a:spLocks noChangeArrowheads="1"/>
          </p:cNvSpPr>
          <p:nvPr/>
        </p:nvSpPr>
        <p:spPr bwMode="auto">
          <a:xfrm>
            <a:off x="0" y="4114800"/>
            <a:ext cx="9144000" cy="946150"/>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 Câu cảm dùng để làm gì? Trong câu cảm thường có những từ ngữ nào?</a:t>
            </a:r>
          </a:p>
        </p:txBody>
      </p:sp>
      <p:sp>
        <p:nvSpPr>
          <p:cNvPr id="2075" name="Text Box 27"/>
          <p:cNvSpPr txBox="1">
            <a:spLocks noChangeArrowheads="1"/>
          </p:cNvSpPr>
          <p:nvPr/>
        </p:nvSpPr>
        <p:spPr bwMode="auto">
          <a:xfrm>
            <a:off x="0" y="5029200"/>
            <a:ext cx="9372600" cy="806450"/>
          </a:xfrm>
          <a:prstGeom prst="rect">
            <a:avLst/>
          </a:prstGeom>
          <a:noFill/>
          <a:ln w="9525">
            <a:noFill/>
            <a:miter lim="800000"/>
            <a:headEnd/>
            <a:tailEnd/>
          </a:ln>
          <a:effectLst/>
        </p:spPr>
        <p:txBody>
          <a:bodyPr>
            <a:spAutoFit/>
          </a:bodyPr>
          <a:lstStyle/>
          <a:p>
            <a:pPr eaLnBrk="1" hangingPunct="1">
              <a:lnSpc>
                <a:spcPct val="90000"/>
              </a:lnSpc>
              <a:spcBef>
                <a:spcPct val="20000"/>
              </a:spcBef>
            </a:pPr>
            <a:r>
              <a:rPr lang="en-US" sz="2600" b="1">
                <a:solidFill>
                  <a:srgbClr val="008000"/>
                </a:solidFill>
              </a:rPr>
              <a:t>- Trong câu cảm, thường có các từ ngữ: ôi, chao, chà, trời ; quá, lắm, thật…Khi viết, cuối câu cảm thường có dấu chấm than (!)</a:t>
            </a:r>
            <a:endParaRPr lang="en-US" sz="2600">
              <a:solidFill>
                <a:srgbClr val="008000"/>
              </a:solidFill>
            </a:endParaRPr>
          </a:p>
        </p:txBody>
      </p:sp>
      <p:sp>
        <p:nvSpPr>
          <p:cNvPr id="2076" name="Text Box 28"/>
          <p:cNvSpPr txBox="1">
            <a:spLocks noChangeArrowheads="1"/>
          </p:cNvSpPr>
          <p:nvPr/>
        </p:nvSpPr>
        <p:spPr bwMode="auto">
          <a:xfrm>
            <a:off x="0" y="5791200"/>
            <a:ext cx="9144000" cy="885825"/>
          </a:xfrm>
          <a:prstGeom prst="rect">
            <a:avLst/>
          </a:prstGeom>
          <a:noFill/>
          <a:ln w="9525">
            <a:noFill/>
            <a:miter lim="800000"/>
            <a:headEnd/>
            <a:tailEnd/>
          </a:ln>
          <a:effectLst/>
        </p:spPr>
        <p:txBody>
          <a:bodyPr>
            <a:spAutoFit/>
          </a:bodyPr>
          <a:lstStyle/>
          <a:p>
            <a:pPr eaLnBrk="1" hangingPunct="1">
              <a:spcBef>
                <a:spcPct val="20000"/>
              </a:spcBef>
            </a:pPr>
            <a:r>
              <a:rPr lang="en-US" sz="2600" b="1">
                <a:solidFill>
                  <a:srgbClr val="008000"/>
                </a:solidFill>
              </a:rPr>
              <a:t>- Câu cảm (câu cảm thán) là câu dùng để bộc lộ cảm xúc (vui mừng, thán phục, đau xót, ngạc nhiên,…) của người nói.</a:t>
            </a:r>
            <a:endParaRPr lang="en-US" sz="2600">
              <a:solidFill>
                <a:srgbClr val="008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72"/>
                                        </p:tgtEl>
                                        <p:attrNameLst>
                                          <p:attrName>style.visibility</p:attrName>
                                        </p:attrNameLst>
                                      </p:cBhvr>
                                      <p:to>
                                        <p:strVal val="visible"/>
                                      </p:to>
                                    </p:set>
                                    <p:anim calcmode="discrete" valueType="clr">
                                      <p:cBhvr override="childStyle">
                                        <p:cTn id="7" dur="80"/>
                                        <p:tgtEl>
                                          <p:spTgt spid="20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72"/>
                                        </p:tgtEl>
                                        <p:attrNameLst>
                                          <p:attrName>fillcolor</p:attrName>
                                        </p:attrNameLst>
                                      </p:cBhvr>
                                      <p:tavLst>
                                        <p:tav tm="0">
                                          <p:val>
                                            <p:clrVal>
                                              <a:schemeClr val="accent2"/>
                                            </p:clrVal>
                                          </p:val>
                                        </p:tav>
                                        <p:tav tm="50000">
                                          <p:val>
                                            <p:clrVal>
                                              <a:schemeClr val="hlink"/>
                                            </p:clrVal>
                                          </p:val>
                                        </p:tav>
                                      </p:tavLst>
                                    </p:anim>
                                    <p:set>
                                      <p:cBhvr>
                                        <p:cTn id="9" dur="80"/>
                                        <p:tgtEl>
                                          <p:spTgt spid="207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73"/>
                                        </p:tgtEl>
                                        <p:attrNameLst>
                                          <p:attrName>style.visibility</p:attrName>
                                        </p:attrNameLst>
                                      </p:cBhvr>
                                      <p:to>
                                        <p:strVal val="visible"/>
                                      </p:to>
                                    </p:set>
                                    <p:anim calcmode="discrete" valueType="clr">
                                      <p:cBhvr override="childStyle">
                                        <p:cTn id="14" dur="80"/>
                                        <p:tgtEl>
                                          <p:spTgt spid="207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73"/>
                                        </p:tgtEl>
                                        <p:attrNameLst>
                                          <p:attrName>fillcolor</p:attrName>
                                        </p:attrNameLst>
                                      </p:cBhvr>
                                      <p:tavLst>
                                        <p:tav tm="0">
                                          <p:val>
                                            <p:clrVal>
                                              <a:schemeClr val="accent2"/>
                                            </p:clrVal>
                                          </p:val>
                                        </p:tav>
                                        <p:tav tm="50000">
                                          <p:val>
                                            <p:clrVal>
                                              <a:schemeClr val="hlink"/>
                                            </p:clrVal>
                                          </p:val>
                                        </p:tav>
                                      </p:tavLst>
                                    </p:anim>
                                    <p:set>
                                      <p:cBhvr>
                                        <p:cTn id="16" dur="80"/>
                                        <p:tgtEl>
                                          <p:spTgt spid="207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074"/>
                                        </p:tgtEl>
                                        <p:attrNameLst>
                                          <p:attrName>style.visibility</p:attrName>
                                        </p:attrNameLst>
                                      </p:cBhvr>
                                      <p:to>
                                        <p:strVal val="visible"/>
                                      </p:to>
                                    </p:set>
                                    <p:anim calcmode="discrete" valueType="clr">
                                      <p:cBhvr override="childStyle">
                                        <p:cTn id="21" dur="80"/>
                                        <p:tgtEl>
                                          <p:spTgt spid="207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074"/>
                                        </p:tgtEl>
                                        <p:attrNameLst>
                                          <p:attrName>fillcolor</p:attrName>
                                        </p:attrNameLst>
                                      </p:cBhvr>
                                      <p:tavLst>
                                        <p:tav tm="0">
                                          <p:val>
                                            <p:clrVal>
                                              <a:schemeClr val="accent2"/>
                                            </p:clrVal>
                                          </p:val>
                                        </p:tav>
                                        <p:tav tm="50000">
                                          <p:val>
                                            <p:clrVal>
                                              <a:schemeClr val="hlink"/>
                                            </p:clrVal>
                                          </p:val>
                                        </p:tav>
                                      </p:tavLst>
                                    </p:anim>
                                    <p:set>
                                      <p:cBhvr>
                                        <p:cTn id="23" dur="80"/>
                                        <p:tgtEl>
                                          <p:spTgt spid="207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075"/>
                                        </p:tgtEl>
                                        <p:attrNameLst>
                                          <p:attrName>style.visibility</p:attrName>
                                        </p:attrNameLst>
                                      </p:cBhvr>
                                      <p:to>
                                        <p:strVal val="visible"/>
                                      </p:to>
                                    </p:set>
                                    <p:anim calcmode="discrete" valueType="clr">
                                      <p:cBhvr override="childStyle">
                                        <p:cTn id="28" dur="80"/>
                                        <p:tgtEl>
                                          <p:spTgt spid="207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075"/>
                                        </p:tgtEl>
                                        <p:attrNameLst>
                                          <p:attrName>fillcolor</p:attrName>
                                        </p:attrNameLst>
                                      </p:cBhvr>
                                      <p:tavLst>
                                        <p:tav tm="0">
                                          <p:val>
                                            <p:clrVal>
                                              <a:schemeClr val="accent2"/>
                                            </p:clrVal>
                                          </p:val>
                                        </p:tav>
                                        <p:tav tm="50000">
                                          <p:val>
                                            <p:clrVal>
                                              <a:schemeClr val="hlink"/>
                                            </p:clrVal>
                                          </p:val>
                                        </p:tav>
                                      </p:tavLst>
                                    </p:anim>
                                    <p:set>
                                      <p:cBhvr>
                                        <p:cTn id="30" dur="80"/>
                                        <p:tgtEl>
                                          <p:spTgt spid="207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076"/>
                                        </p:tgtEl>
                                        <p:attrNameLst>
                                          <p:attrName>style.visibility</p:attrName>
                                        </p:attrNameLst>
                                      </p:cBhvr>
                                      <p:to>
                                        <p:strVal val="visible"/>
                                      </p:to>
                                    </p:set>
                                    <p:anim calcmode="discrete" valueType="clr">
                                      <p:cBhvr override="childStyle">
                                        <p:cTn id="35" dur="80"/>
                                        <p:tgtEl>
                                          <p:spTgt spid="207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076"/>
                                        </p:tgtEl>
                                        <p:attrNameLst>
                                          <p:attrName>fillcolor</p:attrName>
                                        </p:attrNameLst>
                                      </p:cBhvr>
                                      <p:tavLst>
                                        <p:tav tm="0">
                                          <p:val>
                                            <p:clrVal>
                                              <a:schemeClr val="accent2"/>
                                            </p:clrVal>
                                          </p:val>
                                        </p:tav>
                                        <p:tav tm="50000">
                                          <p:val>
                                            <p:clrVal>
                                              <a:schemeClr val="hlink"/>
                                            </p:clrVal>
                                          </p:val>
                                        </p:tav>
                                      </p:tavLst>
                                    </p:anim>
                                    <p:set>
                                      <p:cBhvr>
                                        <p:cTn id="37" dur="80"/>
                                        <p:tgtEl>
                                          <p:spTgt spid="20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p:bldP spid="2073" grpId="0"/>
      <p:bldP spid="2074" grpId="0"/>
      <p:bldP spid="2075" grpId="0"/>
      <p:bldP spid="2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8"/>
          <p:cNvGrpSpPr>
            <a:grpSpLocks/>
          </p:cNvGrpSpPr>
          <p:nvPr/>
        </p:nvGrpSpPr>
        <p:grpSpPr bwMode="auto">
          <a:xfrm>
            <a:off x="457200" y="1143000"/>
            <a:ext cx="2743200" cy="205740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cstate="print"/>
              <a:srcRect/>
              <a:stretch>
                <a:fillRect/>
              </a:stretch>
            </a:blipFill>
            <a:ln w="9525">
              <a:noFill/>
              <a:round/>
              <a:headEnd/>
              <a:tailEnd/>
            </a:ln>
            <a:effectLst>
              <a:outerShdw dist="107763" dir="2700000" algn="ctr" rotWithShape="0">
                <a:srgbClr val="C0C0C0"/>
              </a:outerShdw>
            </a:effectLst>
          </p:spPr>
          <p:txBody>
            <a:bodyPr/>
            <a:lstStyle/>
            <a:p>
              <a:pPr fontAlgn="auto">
                <a:spcBef>
                  <a:spcPts val="0"/>
                </a:spcBef>
                <a:spcAft>
                  <a:spcPts val="0"/>
                </a:spcAft>
                <a:defRPr/>
              </a:pPr>
              <a:endParaRPr lang="en-US" sz="1800">
                <a:latin typeface="+mn-lt"/>
                <a:cs typeface="Arial" charset="0"/>
              </a:endParaRPr>
            </a:p>
          </p:txBody>
        </p:sp>
        <p:pic>
          <p:nvPicPr>
            <p:cNvPr id="4103" name="Picture 26" descr="cosmoS"/>
            <p:cNvPicPr>
              <a:picLocks noChangeAspect="1" noChangeArrowheads="1"/>
            </p:cNvPicPr>
            <p:nvPr/>
          </p:nvPicPr>
          <p:blipFill>
            <a:blip r:embed="rId4"/>
            <a:srcRect/>
            <a:stretch>
              <a:fillRect/>
            </a:stretch>
          </p:blipFill>
          <p:spPr bwMode="auto">
            <a:xfrm>
              <a:off x="6302" y="9335"/>
              <a:ext cx="1080" cy="888"/>
            </a:xfrm>
            <a:prstGeom prst="rect">
              <a:avLst/>
            </a:prstGeom>
            <a:noFill/>
            <a:ln w="9525">
              <a:noFill/>
              <a:miter lim="800000"/>
              <a:headEnd/>
              <a:tailEnd/>
            </a:ln>
          </p:spPr>
        </p:pic>
        <p:pic>
          <p:nvPicPr>
            <p:cNvPr id="4104" name="Picture 25" descr="BOOK2"/>
            <p:cNvPicPr>
              <a:picLocks noChangeAspect="1" noChangeArrowheads="1"/>
            </p:cNvPicPr>
            <p:nvPr/>
          </p:nvPicPr>
          <p:blipFill>
            <a:blip r:embed="rId5"/>
            <a:srcRect/>
            <a:stretch>
              <a:fillRect/>
            </a:stretch>
          </p:blipFill>
          <p:spPr bwMode="auto">
            <a:xfrm>
              <a:off x="6014" y="10122"/>
              <a:ext cx="1260" cy="900"/>
            </a:xfrm>
            <a:prstGeom prst="rect">
              <a:avLst/>
            </a:prstGeom>
            <a:noFill/>
            <a:ln w="9525">
              <a:noFill/>
              <a:miter lim="800000"/>
              <a:headEnd/>
              <a:tailEnd/>
            </a:ln>
          </p:spPr>
        </p:pic>
        <p:pic>
          <p:nvPicPr>
            <p:cNvPr id="4105" name="Picture 24" descr="BOOK1"/>
            <p:cNvPicPr>
              <a:picLocks noChangeAspect="1" noChangeArrowheads="1"/>
            </p:cNvPicPr>
            <p:nvPr/>
          </p:nvPicPr>
          <p:blipFill>
            <a:blip r:embed="rId6"/>
            <a:srcRect/>
            <a:stretch>
              <a:fillRect/>
            </a:stretch>
          </p:blipFill>
          <p:spPr bwMode="auto">
            <a:xfrm>
              <a:off x="5842" y="9848"/>
              <a:ext cx="1635" cy="795"/>
            </a:xfrm>
            <a:prstGeom prst="rect">
              <a:avLst/>
            </a:prstGeom>
            <a:noFill/>
            <a:ln w="9525">
              <a:noFill/>
              <a:miter lim="800000"/>
              <a:headEnd/>
              <a:tailEnd/>
            </a:ln>
          </p:spPr>
        </p:pic>
        <p:pic>
          <p:nvPicPr>
            <p:cNvPr id="4106" name="Picture 23" descr="QUILLPEN"/>
            <p:cNvPicPr>
              <a:picLocks noChangeAspect="1" noChangeArrowheads="1"/>
            </p:cNvPicPr>
            <p:nvPr/>
          </p:nvPicPr>
          <p:blipFill>
            <a:blip r:embed="rId7"/>
            <a:srcRect/>
            <a:stretch>
              <a:fillRect/>
            </a:stretch>
          </p:blipFill>
          <p:spPr bwMode="auto">
            <a:xfrm>
              <a:off x="5615" y="9336"/>
              <a:ext cx="702" cy="1396"/>
            </a:xfrm>
            <a:prstGeom prst="rect">
              <a:avLst/>
            </a:prstGeom>
            <a:noFill/>
            <a:ln w="9525">
              <a:noFill/>
              <a:miter lim="800000"/>
              <a:headEnd/>
              <a:tailEnd/>
            </a:ln>
          </p:spPr>
        </p:pic>
        <p:sp>
          <p:nvSpPr>
            <p:cNvPr id="4107" name="Text Box 22"/>
            <p:cNvSpPr txBox="1">
              <a:spLocks noChangeArrowheads="1"/>
            </p:cNvSpPr>
            <p:nvPr/>
          </p:nvSpPr>
          <p:spPr bwMode="auto">
            <a:xfrm>
              <a:off x="5867" y="9897"/>
              <a:ext cx="900" cy="540"/>
            </a:xfrm>
            <a:prstGeom prst="rect">
              <a:avLst/>
            </a:prstGeom>
            <a:noFill/>
            <a:ln w="9525">
              <a:noFill/>
              <a:miter lim="800000"/>
              <a:headEnd/>
              <a:tailEnd/>
            </a:ln>
          </p:spPr>
          <p:txBody>
            <a:bodyPr/>
            <a:lstStyle/>
            <a:p>
              <a:pPr algn="r" eaLnBrk="1" hangingPunct="1"/>
              <a:r>
                <a:rPr lang="en-US" sz="800" b="1">
                  <a:latin typeface="VnBangkok" pitchFamily="2" charset="0"/>
                </a:rPr>
                <a:t> </a:t>
              </a:r>
              <a:endParaRPr lang="en-US" sz="4800">
                <a:latin typeface="Calibri" pitchFamily="34" charset="0"/>
              </a:endParaRPr>
            </a:p>
          </p:txBody>
        </p:sp>
        <p:sp>
          <p:nvSpPr>
            <p:cNvPr id="4108" name="Text Box 21"/>
            <p:cNvSpPr txBox="1">
              <a:spLocks noChangeArrowheads="1"/>
            </p:cNvSpPr>
            <p:nvPr/>
          </p:nvSpPr>
          <p:spPr bwMode="auto">
            <a:xfrm>
              <a:off x="6665" y="9863"/>
              <a:ext cx="577" cy="370"/>
            </a:xfrm>
            <a:prstGeom prst="rect">
              <a:avLst/>
            </a:prstGeom>
            <a:noFill/>
            <a:ln w="9525">
              <a:noFill/>
              <a:miter lim="800000"/>
              <a:headEnd/>
              <a:tailEnd/>
            </a:ln>
          </p:spPr>
          <p:txBody>
            <a:bodyPr/>
            <a:lstStyle/>
            <a:p>
              <a:pPr eaLnBrk="1" hangingPunct="1"/>
              <a:endParaRPr lang="vi-VN" sz="4800">
                <a:latin typeface="Calibri" pitchFamily="34" charset="0"/>
                <a:cs typeface="Arial" pitchFamily="34" charset="0"/>
              </a:endParaRPr>
            </a:p>
          </p:txBody>
        </p:sp>
        <p:sp>
          <p:nvSpPr>
            <p:cNvPr id="4109"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en-US" sz="1800" b="1" kern="10">
                  <a:ln w="9525">
                    <a:noFill/>
                    <a:round/>
                    <a:headEnd/>
                    <a:tailEnd/>
                  </a:ln>
                  <a:solidFill>
                    <a:srgbClr val="FFFFFF"/>
                  </a:solidFill>
                  <a:latin typeface="VNbritannic"/>
                </a:rPr>
                <a:t>NÀM </a:t>
              </a:r>
            </a:p>
          </p:txBody>
        </p:sp>
        <p:sp>
          <p:nvSpPr>
            <p:cNvPr id="4110" name="Text Box 19"/>
            <p:cNvSpPr txBox="1">
              <a:spLocks noChangeArrowheads="1"/>
            </p:cNvSpPr>
            <p:nvPr/>
          </p:nvSpPr>
          <p:spPr bwMode="auto">
            <a:xfrm>
              <a:off x="6623" y="10049"/>
              <a:ext cx="720" cy="540"/>
            </a:xfrm>
            <a:prstGeom prst="rect">
              <a:avLst/>
            </a:prstGeom>
            <a:noFill/>
            <a:ln w="9525">
              <a:noFill/>
              <a:miter lim="800000"/>
              <a:headEnd/>
              <a:tailEnd/>
            </a:ln>
          </p:spPr>
          <p:txBody>
            <a:bodyPr/>
            <a:lstStyle/>
            <a:p>
              <a:pPr eaLnBrk="1" hangingPunct="1"/>
              <a:endParaRPr lang="vi-VN" sz="4800">
                <a:latin typeface="Calibri" pitchFamily="34" charset="0"/>
                <a:cs typeface="Arial" pitchFamily="34" charset="0"/>
              </a:endParaRPr>
            </a:p>
          </p:txBody>
        </p:sp>
      </p:grpSp>
      <p:sp>
        <p:nvSpPr>
          <p:cNvPr id="4099" name="WordArt 15"/>
          <p:cNvSpPr>
            <a:spLocks noChangeArrowheads="1" noChangeShapeType="1" noTextEdit="1"/>
          </p:cNvSpPr>
          <p:nvPr/>
        </p:nvSpPr>
        <p:spPr bwMode="auto">
          <a:xfrm>
            <a:off x="1676400" y="304800"/>
            <a:ext cx="6753225" cy="676275"/>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a:t>
            </a:r>
            <a:r>
              <a:rPr lang="vi-VN"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a:t>
            </a:r>
            <a:r>
              <a:rPr lang="en-US"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LIÊN KHÊ</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100" name="WordArt 16"/>
          <p:cNvSpPr>
            <a:spLocks noChangeArrowheads="1" noChangeShapeType="1" noTextEdit="1"/>
          </p:cNvSpPr>
          <p:nvPr/>
        </p:nvSpPr>
        <p:spPr bwMode="auto">
          <a:xfrm>
            <a:off x="3581400" y="1447800"/>
            <a:ext cx="3200400" cy="9906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a:t>
            </a:r>
          </a:p>
        </p:txBody>
      </p:sp>
      <p:sp>
        <p:nvSpPr>
          <p:cNvPr id="4101" name="WordArt 17"/>
          <p:cNvSpPr>
            <a:spLocks noChangeArrowheads="1" noChangeShapeType="1" noTextEdit="1"/>
          </p:cNvSpPr>
          <p:nvPr/>
        </p:nvSpPr>
        <p:spPr bwMode="auto">
          <a:xfrm>
            <a:off x="228600" y="2819400"/>
            <a:ext cx="8686800" cy="23622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THÊM </a:t>
            </a:r>
          </a:p>
          <a:p>
            <a:pPr algn="ct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TRẠNG NGỮ CHO CÂU</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4103" name="Text Box 7"/>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4104" name="Text Box 8"/>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r>
              <a:rPr lang="en-US" b="1">
                <a:solidFill>
                  <a:srgbClr val="0000CC"/>
                </a:solidFill>
              </a:rPr>
              <a:t>I . Nhận xét:</a:t>
            </a:r>
            <a:endParaRPr lang="en-US">
              <a:solidFill>
                <a:srgbClr val="0000CC"/>
              </a:solidFill>
            </a:endParaRPr>
          </a:p>
        </p:txBody>
      </p:sp>
      <p:sp>
        <p:nvSpPr>
          <p:cNvPr id="4105" name="Text Box 9"/>
          <p:cNvSpPr txBox="1">
            <a:spLocks noChangeArrowheads="1"/>
          </p:cNvSpPr>
          <p:nvPr/>
        </p:nvSpPr>
        <p:spPr bwMode="auto">
          <a:xfrm>
            <a:off x="0" y="2438400"/>
            <a:ext cx="9144000" cy="519113"/>
          </a:xfrm>
          <a:prstGeom prst="rect">
            <a:avLst/>
          </a:prstGeom>
          <a:noFill/>
          <a:ln w="9525">
            <a:noFill/>
            <a:miter lim="800000"/>
            <a:headEnd/>
            <a:tailEnd/>
          </a:ln>
          <a:effectLst/>
        </p:spPr>
        <p:txBody>
          <a:bodyPr>
            <a:spAutoFit/>
          </a:bodyPr>
          <a:lstStyle/>
          <a:p>
            <a:pPr marL="342900" indent="-342900"/>
            <a:r>
              <a:rPr lang="en-US" b="1">
                <a:solidFill>
                  <a:srgbClr val="0000CC"/>
                </a:solidFill>
              </a:rPr>
              <a:t>a. I-ren trở thành một nhà khoa học nổi tiếng.</a:t>
            </a:r>
          </a:p>
        </p:txBody>
      </p:sp>
      <p:sp>
        <p:nvSpPr>
          <p:cNvPr id="4106" name="Text Box 10"/>
          <p:cNvSpPr txBox="1">
            <a:spLocks noChangeArrowheads="1"/>
          </p:cNvSpPr>
          <p:nvPr/>
        </p:nvSpPr>
        <p:spPr bwMode="auto">
          <a:xfrm>
            <a:off x="0" y="1905000"/>
            <a:ext cx="9144000" cy="503238"/>
          </a:xfrm>
          <a:prstGeom prst="rect">
            <a:avLst/>
          </a:prstGeom>
          <a:noFill/>
          <a:ln w="9525">
            <a:noFill/>
            <a:miter lim="800000"/>
            <a:headEnd/>
            <a:tailEnd/>
          </a:ln>
          <a:effectLst/>
        </p:spPr>
        <p:txBody>
          <a:bodyPr>
            <a:spAutoFit/>
          </a:bodyPr>
          <a:lstStyle/>
          <a:p>
            <a:r>
              <a:rPr lang="en-US" sz="2700" b="1">
                <a:solidFill>
                  <a:srgbClr val="008000"/>
                </a:solidFill>
              </a:rPr>
              <a:t>* Bài 1: Đọc cặp câu sau và cho biết chúng có gì khác nhau?</a:t>
            </a:r>
            <a:endParaRPr lang="en-US" sz="2700">
              <a:solidFill>
                <a:srgbClr val="008000"/>
              </a:solidFill>
            </a:endParaRPr>
          </a:p>
        </p:txBody>
      </p:sp>
      <p:sp>
        <p:nvSpPr>
          <p:cNvPr id="4107" name="Text Box 11"/>
          <p:cNvSpPr txBox="1">
            <a:spLocks noChangeArrowheads="1"/>
          </p:cNvSpPr>
          <p:nvPr/>
        </p:nvSpPr>
        <p:spPr bwMode="auto">
          <a:xfrm>
            <a:off x="0" y="3048000"/>
            <a:ext cx="9144000" cy="946150"/>
          </a:xfrm>
          <a:prstGeom prst="rect">
            <a:avLst/>
          </a:prstGeom>
          <a:noFill/>
          <a:ln w="9525">
            <a:noFill/>
            <a:miter lim="800000"/>
            <a:headEnd/>
            <a:tailEnd/>
          </a:ln>
          <a:effectLst/>
        </p:spPr>
        <p:txBody>
          <a:bodyPr>
            <a:spAutoFit/>
          </a:bodyPr>
          <a:lstStyle/>
          <a:p>
            <a:r>
              <a:rPr lang="en-US" b="1">
                <a:solidFill>
                  <a:srgbClr val="0000CC"/>
                </a:solidFill>
              </a:rPr>
              <a:t>b. </a:t>
            </a:r>
            <a:r>
              <a:rPr lang="en-US" b="1" i="1">
                <a:solidFill>
                  <a:srgbClr val="0000CC"/>
                </a:solidFill>
              </a:rPr>
              <a:t>Nhờ tinh thần ham học hỏi, sau này,</a:t>
            </a:r>
            <a:r>
              <a:rPr lang="en-US" b="1">
                <a:solidFill>
                  <a:srgbClr val="0000CC"/>
                </a:solidFill>
              </a:rPr>
              <a:t> I-ren trở thành một nhà khoa học nổi tiếng.</a:t>
            </a:r>
            <a:endParaRPr lang="en-US">
              <a:solidFill>
                <a:srgbClr val="0000CC"/>
              </a:solidFill>
            </a:endParaRPr>
          </a:p>
        </p:txBody>
      </p:sp>
      <p:pic>
        <p:nvPicPr>
          <p:cNvPr id="4108" name="Picture 12" descr="anh-1-1507186846653"/>
          <p:cNvPicPr>
            <a:picLocks noChangeAspect="1" noChangeArrowheads="1"/>
          </p:cNvPicPr>
          <p:nvPr/>
        </p:nvPicPr>
        <p:blipFill>
          <a:blip r:embed="rId2"/>
          <a:srcRect/>
          <a:stretch>
            <a:fillRect/>
          </a:stretch>
        </p:blipFill>
        <p:spPr bwMode="auto">
          <a:xfrm>
            <a:off x="5791200" y="3886200"/>
            <a:ext cx="3352800" cy="2971800"/>
          </a:xfrm>
          <a:prstGeom prst="rect">
            <a:avLst/>
          </a:prstGeom>
          <a:noFill/>
          <a:ln w="9525">
            <a:noFill/>
            <a:miter lim="800000"/>
            <a:headEnd/>
            <a:tailEnd/>
          </a:ln>
        </p:spPr>
      </p:pic>
      <p:sp>
        <p:nvSpPr>
          <p:cNvPr id="4110" name="Text Box 14"/>
          <p:cNvSpPr txBox="1">
            <a:spLocks noChangeArrowheads="1"/>
          </p:cNvSpPr>
          <p:nvPr/>
        </p:nvSpPr>
        <p:spPr bwMode="auto">
          <a:xfrm>
            <a:off x="228600" y="4343400"/>
            <a:ext cx="5562600" cy="1800225"/>
          </a:xfrm>
          <a:prstGeom prst="rect">
            <a:avLst/>
          </a:prstGeom>
          <a:noFill/>
          <a:ln w="9525">
            <a:noFill/>
            <a:miter lim="800000"/>
            <a:headEnd/>
            <a:tailEnd/>
          </a:ln>
          <a:effectLst/>
        </p:spPr>
        <p:txBody>
          <a:bodyPr>
            <a:spAutoFit/>
          </a:bodyPr>
          <a:lstStyle/>
          <a:p>
            <a:pPr>
              <a:spcBef>
                <a:spcPct val="50000"/>
              </a:spcBef>
            </a:pPr>
            <a:r>
              <a:rPr lang="en-US" b="1">
                <a:solidFill>
                  <a:srgbClr val="008000"/>
                </a:solidFill>
              </a:rPr>
              <a:t>* I-ren là một nhà hóa học và nhà vật lý học người Pháp. Bà sinh năm 1897, mất năm 1956. Bà được trao giải Nobel Hóa học năm 1935.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3"/>
                                        </p:tgtEl>
                                        <p:attrNameLst>
                                          <p:attrName>style.visibility</p:attrName>
                                        </p:attrNameLst>
                                      </p:cBhvr>
                                      <p:to>
                                        <p:strVal val="visible"/>
                                      </p:to>
                                    </p:set>
                                    <p:anim calcmode="discrete" valueType="clr">
                                      <p:cBhvr override="childStyle">
                                        <p:cTn id="7"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3"/>
                                        </p:tgtEl>
                                        <p:attrNameLst>
                                          <p:attrName>fillcolor</p:attrName>
                                        </p:attrNameLst>
                                      </p:cBhvr>
                                      <p:tavLst>
                                        <p:tav tm="0">
                                          <p:val>
                                            <p:clrVal>
                                              <a:schemeClr val="accent2"/>
                                            </p:clrVal>
                                          </p:val>
                                        </p:tav>
                                        <p:tav tm="50000">
                                          <p:val>
                                            <p:clrVal>
                                              <a:schemeClr val="hlink"/>
                                            </p:clrVal>
                                          </p:val>
                                        </p:tav>
                                      </p:tavLst>
                                    </p:anim>
                                    <p:set>
                                      <p:cBhvr>
                                        <p:cTn id="9" dur="80"/>
                                        <p:tgtEl>
                                          <p:spTgt spid="41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4"/>
                                        </p:tgtEl>
                                        <p:attrNameLst>
                                          <p:attrName>style.visibility</p:attrName>
                                        </p:attrNameLst>
                                      </p:cBhvr>
                                      <p:to>
                                        <p:strVal val="visible"/>
                                      </p:to>
                                    </p:set>
                                    <p:anim calcmode="discrete" valueType="clr">
                                      <p:cBhvr override="childStyle">
                                        <p:cTn id="14" dur="80"/>
                                        <p:tgtEl>
                                          <p:spTgt spid="410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4"/>
                                        </p:tgtEl>
                                        <p:attrNameLst>
                                          <p:attrName>fillcolor</p:attrName>
                                        </p:attrNameLst>
                                      </p:cBhvr>
                                      <p:tavLst>
                                        <p:tav tm="0">
                                          <p:val>
                                            <p:clrVal>
                                              <a:schemeClr val="accent2"/>
                                            </p:clrVal>
                                          </p:val>
                                        </p:tav>
                                        <p:tav tm="50000">
                                          <p:val>
                                            <p:clrVal>
                                              <a:schemeClr val="hlink"/>
                                            </p:clrVal>
                                          </p:val>
                                        </p:tav>
                                      </p:tavLst>
                                    </p:anim>
                                    <p:set>
                                      <p:cBhvr>
                                        <p:cTn id="16" dur="80"/>
                                        <p:tgtEl>
                                          <p:spTgt spid="410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106"/>
                                        </p:tgtEl>
                                        <p:attrNameLst>
                                          <p:attrName>style.visibility</p:attrName>
                                        </p:attrNameLst>
                                      </p:cBhvr>
                                      <p:to>
                                        <p:strVal val="visible"/>
                                      </p:to>
                                    </p:set>
                                    <p:anim calcmode="discrete" valueType="clr">
                                      <p:cBhvr override="childStyle">
                                        <p:cTn id="21"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106"/>
                                        </p:tgtEl>
                                        <p:attrNameLst>
                                          <p:attrName>fillcolor</p:attrName>
                                        </p:attrNameLst>
                                      </p:cBhvr>
                                      <p:tavLst>
                                        <p:tav tm="0">
                                          <p:val>
                                            <p:clrVal>
                                              <a:schemeClr val="accent2"/>
                                            </p:clrVal>
                                          </p:val>
                                        </p:tav>
                                        <p:tav tm="50000">
                                          <p:val>
                                            <p:clrVal>
                                              <a:schemeClr val="hlink"/>
                                            </p:clrVal>
                                          </p:val>
                                        </p:tav>
                                      </p:tavLst>
                                    </p:anim>
                                    <p:set>
                                      <p:cBhvr>
                                        <p:cTn id="23" dur="80"/>
                                        <p:tgtEl>
                                          <p:spTgt spid="410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105"/>
                                        </p:tgtEl>
                                        <p:attrNameLst>
                                          <p:attrName>style.visibility</p:attrName>
                                        </p:attrNameLst>
                                      </p:cBhvr>
                                      <p:to>
                                        <p:strVal val="visible"/>
                                      </p:to>
                                    </p:set>
                                    <p:anim calcmode="discrete" valueType="clr">
                                      <p:cBhvr override="childStyle">
                                        <p:cTn id="28" dur="80"/>
                                        <p:tgtEl>
                                          <p:spTgt spid="410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105"/>
                                        </p:tgtEl>
                                        <p:attrNameLst>
                                          <p:attrName>fillcolor</p:attrName>
                                        </p:attrNameLst>
                                      </p:cBhvr>
                                      <p:tavLst>
                                        <p:tav tm="0">
                                          <p:val>
                                            <p:clrVal>
                                              <a:schemeClr val="accent2"/>
                                            </p:clrVal>
                                          </p:val>
                                        </p:tav>
                                        <p:tav tm="50000">
                                          <p:val>
                                            <p:clrVal>
                                              <a:schemeClr val="hlink"/>
                                            </p:clrVal>
                                          </p:val>
                                        </p:tav>
                                      </p:tavLst>
                                    </p:anim>
                                    <p:set>
                                      <p:cBhvr>
                                        <p:cTn id="30" dur="80"/>
                                        <p:tgtEl>
                                          <p:spTgt spid="410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108"/>
                                        </p:tgtEl>
                                        <p:attrNameLst>
                                          <p:attrName>style.visibility</p:attrName>
                                        </p:attrNameLst>
                                      </p:cBhvr>
                                      <p:to>
                                        <p:strVal val="visible"/>
                                      </p:to>
                                    </p:set>
                                    <p:anim calcmode="lin" valueType="num">
                                      <p:cBhvr additive="base">
                                        <p:cTn id="35" dur="500" fill="hold"/>
                                        <p:tgtEl>
                                          <p:spTgt spid="4108"/>
                                        </p:tgtEl>
                                        <p:attrNameLst>
                                          <p:attrName>ppt_x</p:attrName>
                                        </p:attrNameLst>
                                      </p:cBhvr>
                                      <p:tavLst>
                                        <p:tav tm="0">
                                          <p:val>
                                            <p:strVal val="#ppt_x"/>
                                          </p:val>
                                        </p:tav>
                                        <p:tav tm="100000">
                                          <p:val>
                                            <p:strVal val="#ppt_x"/>
                                          </p:val>
                                        </p:tav>
                                      </p:tavLst>
                                    </p:anim>
                                    <p:anim calcmode="lin" valueType="num">
                                      <p:cBhvr additive="base">
                                        <p:cTn id="36"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10"/>
                                        </p:tgtEl>
                                        <p:attrNameLst>
                                          <p:attrName>style.visibility</p:attrName>
                                        </p:attrNameLst>
                                      </p:cBhvr>
                                      <p:to>
                                        <p:strVal val="visible"/>
                                      </p:to>
                                    </p:set>
                                    <p:anim calcmode="lin" valueType="num">
                                      <p:cBhvr additive="base">
                                        <p:cTn id="41" dur="500" fill="hold"/>
                                        <p:tgtEl>
                                          <p:spTgt spid="4110"/>
                                        </p:tgtEl>
                                        <p:attrNameLst>
                                          <p:attrName>ppt_x</p:attrName>
                                        </p:attrNameLst>
                                      </p:cBhvr>
                                      <p:tavLst>
                                        <p:tav tm="0">
                                          <p:val>
                                            <p:strVal val="#ppt_x"/>
                                          </p:val>
                                        </p:tav>
                                        <p:tav tm="100000">
                                          <p:val>
                                            <p:strVal val="#ppt_x"/>
                                          </p:val>
                                        </p:tav>
                                      </p:tavLst>
                                    </p:anim>
                                    <p:anim calcmode="lin" valueType="num">
                                      <p:cBhvr additive="base">
                                        <p:cTn id="42"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4" fill="hold" grpId="1" nodeType="clickEffect">
                                  <p:stCondLst>
                                    <p:cond delay="0"/>
                                  </p:stCondLst>
                                  <p:childTnLst>
                                    <p:anim calcmode="lin" valueType="num">
                                      <p:cBhvr additive="base">
                                        <p:cTn id="46" dur="500"/>
                                        <p:tgtEl>
                                          <p:spTgt spid="4110"/>
                                        </p:tgtEl>
                                        <p:attrNameLst>
                                          <p:attrName>ppt_x</p:attrName>
                                        </p:attrNameLst>
                                      </p:cBhvr>
                                      <p:tavLst>
                                        <p:tav tm="0">
                                          <p:val>
                                            <p:strVal val="ppt_x"/>
                                          </p:val>
                                        </p:tav>
                                        <p:tav tm="100000">
                                          <p:val>
                                            <p:strVal val="ppt_x"/>
                                          </p:val>
                                        </p:tav>
                                      </p:tavLst>
                                    </p:anim>
                                    <p:anim calcmode="lin" valueType="num">
                                      <p:cBhvr additive="base">
                                        <p:cTn id="47" dur="500"/>
                                        <p:tgtEl>
                                          <p:spTgt spid="4110"/>
                                        </p:tgtEl>
                                        <p:attrNameLst>
                                          <p:attrName>ppt_y</p:attrName>
                                        </p:attrNameLst>
                                      </p:cBhvr>
                                      <p:tavLst>
                                        <p:tav tm="0">
                                          <p:val>
                                            <p:strVal val="ppt_y"/>
                                          </p:val>
                                        </p:tav>
                                        <p:tav tm="100000">
                                          <p:val>
                                            <p:strVal val="1+ppt_h/2"/>
                                          </p:val>
                                        </p:tav>
                                      </p:tavLst>
                                    </p:anim>
                                    <p:set>
                                      <p:cBhvr>
                                        <p:cTn id="48" dur="1" fill="hold">
                                          <p:stCondLst>
                                            <p:cond delay="499"/>
                                          </p:stCondLst>
                                        </p:cTn>
                                        <p:tgtEl>
                                          <p:spTgt spid="4110"/>
                                        </p:tgtEl>
                                        <p:attrNameLst>
                                          <p:attrName>style.visibility</p:attrName>
                                        </p:attrNameLst>
                                      </p:cBhvr>
                                      <p:to>
                                        <p:strVal val="hidden"/>
                                      </p:to>
                                    </p:set>
                                  </p:childTnLst>
                                </p:cTn>
                              </p:par>
                            </p:childTnLst>
                          </p:cTn>
                        </p:par>
                        <p:par>
                          <p:cTn id="49" fill="hold" nodeType="afterGroup">
                            <p:stCondLst>
                              <p:cond delay="50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4107"/>
                                        </p:tgtEl>
                                        <p:attrNameLst>
                                          <p:attrName>style.visibility</p:attrName>
                                        </p:attrNameLst>
                                      </p:cBhvr>
                                      <p:to>
                                        <p:strVal val="visible"/>
                                      </p:to>
                                    </p:set>
                                    <p:anim calcmode="discrete" valueType="clr">
                                      <p:cBhvr override="childStyle">
                                        <p:cTn id="52"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4107"/>
                                        </p:tgtEl>
                                        <p:attrNameLst>
                                          <p:attrName>fillcolor</p:attrName>
                                        </p:attrNameLst>
                                      </p:cBhvr>
                                      <p:tavLst>
                                        <p:tav tm="0">
                                          <p:val>
                                            <p:clrVal>
                                              <a:schemeClr val="accent2"/>
                                            </p:clrVal>
                                          </p:val>
                                        </p:tav>
                                        <p:tav tm="50000">
                                          <p:val>
                                            <p:clrVal>
                                              <a:schemeClr val="hlink"/>
                                            </p:clrVal>
                                          </p:val>
                                        </p:tav>
                                      </p:tavLst>
                                    </p:anim>
                                    <p:set>
                                      <p:cBhvr>
                                        <p:cTn id="54" dur="80"/>
                                        <p:tgtEl>
                                          <p:spTgt spid="41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p:bldP spid="4107" grpId="0"/>
      <p:bldP spid="4110" grpId="0"/>
      <p:bldP spid="41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6147" name="Text Box 9"/>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6148" name="Text Box 10"/>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r>
              <a:rPr lang="en-US" b="1">
                <a:solidFill>
                  <a:srgbClr val="0000CC"/>
                </a:solidFill>
              </a:rPr>
              <a:t>I . Nhận xét:</a:t>
            </a:r>
            <a:endParaRPr lang="en-US">
              <a:solidFill>
                <a:srgbClr val="0000CC"/>
              </a:solidFill>
            </a:endParaRPr>
          </a:p>
        </p:txBody>
      </p:sp>
      <p:sp>
        <p:nvSpPr>
          <p:cNvPr id="6149" name="Text Box 11"/>
          <p:cNvSpPr txBox="1">
            <a:spLocks noChangeArrowheads="1"/>
          </p:cNvSpPr>
          <p:nvPr/>
        </p:nvSpPr>
        <p:spPr bwMode="auto">
          <a:xfrm>
            <a:off x="0" y="2362200"/>
            <a:ext cx="9144000" cy="519113"/>
          </a:xfrm>
          <a:prstGeom prst="rect">
            <a:avLst/>
          </a:prstGeom>
          <a:noFill/>
          <a:ln w="9525">
            <a:noFill/>
            <a:miter lim="800000"/>
            <a:headEnd/>
            <a:tailEnd/>
          </a:ln>
          <a:effectLst/>
        </p:spPr>
        <p:txBody>
          <a:bodyPr>
            <a:spAutoFit/>
          </a:bodyPr>
          <a:lstStyle/>
          <a:p>
            <a:pPr marL="342900" indent="-342900"/>
            <a:r>
              <a:rPr lang="en-US" b="1">
                <a:solidFill>
                  <a:srgbClr val="0000CC"/>
                </a:solidFill>
              </a:rPr>
              <a:t>a. I-ren trở thành một nhà khoa học nổi tiếng.</a:t>
            </a:r>
          </a:p>
        </p:txBody>
      </p:sp>
      <p:sp>
        <p:nvSpPr>
          <p:cNvPr id="6150" name="Text Box 12"/>
          <p:cNvSpPr txBox="1">
            <a:spLocks noChangeArrowheads="1"/>
          </p:cNvSpPr>
          <p:nvPr/>
        </p:nvSpPr>
        <p:spPr bwMode="auto">
          <a:xfrm>
            <a:off x="0" y="1752600"/>
            <a:ext cx="9144000" cy="519113"/>
          </a:xfrm>
          <a:prstGeom prst="rect">
            <a:avLst/>
          </a:prstGeom>
          <a:noFill/>
          <a:ln w="9525">
            <a:noFill/>
            <a:miter lim="800000"/>
            <a:headEnd/>
            <a:tailEnd/>
          </a:ln>
          <a:effectLst/>
        </p:spPr>
        <p:txBody>
          <a:bodyPr>
            <a:spAutoFit/>
          </a:bodyPr>
          <a:lstStyle/>
          <a:p>
            <a:r>
              <a:rPr lang="en-US" b="1">
                <a:solidFill>
                  <a:srgbClr val="008000"/>
                </a:solidFill>
              </a:rPr>
              <a:t>1. Đọc cặp câu sau và cho biết chúng có gì khác nhau?</a:t>
            </a:r>
            <a:endParaRPr lang="en-US">
              <a:solidFill>
                <a:srgbClr val="008000"/>
              </a:solidFill>
            </a:endParaRPr>
          </a:p>
        </p:txBody>
      </p:sp>
      <p:sp>
        <p:nvSpPr>
          <p:cNvPr id="6151" name="Text Box 13"/>
          <p:cNvSpPr txBox="1">
            <a:spLocks noChangeArrowheads="1"/>
          </p:cNvSpPr>
          <p:nvPr/>
        </p:nvSpPr>
        <p:spPr bwMode="auto">
          <a:xfrm>
            <a:off x="0" y="2895600"/>
            <a:ext cx="9144000" cy="946150"/>
          </a:xfrm>
          <a:prstGeom prst="rect">
            <a:avLst/>
          </a:prstGeom>
          <a:noFill/>
          <a:ln w="9525">
            <a:noFill/>
            <a:miter lim="800000"/>
            <a:headEnd/>
            <a:tailEnd/>
          </a:ln>
          <a:effectLst/>
        </p:spPr>
        <p:txBody>
          <a:bodyPr>
            <a:spAutoFit/>
          </a:bodyPr>
          <a:lstStyle/>
          <a:p>
            <a:r>
              <a:rPr lang="en-US" b="1">
                <a:solidFill>
                  <a:srgbClr val="0000CC"/>
                </a:solidFill>
              </a:rPr>
              <a:t>b. </a:t>
            </a:r>
            <a:r>
              <a:rPr lang="en-US" b="1" i="1">
                <a:solidFill>
                  <a:srgbClr val="0000CC"/>
                </a:solidFill>
              </a:rPr>
              <a:t>Nhờ tinh thần ham học hỏi, sau này,</a:t>
            </a:r>
            <a:r>
              <a:rPr lang="en-US" b="1">
                <a:solidFill>
                  <a:srgbClr val="0000CC"/>
                </a:solidFill>
              </a:rPr>
              <a:t> I-ren trở thành một nhà khoa học nổi tiếng.</a:t>
            </a:r>
            <a:endParaRPr lang="en-US">
              <a:solidFill>
                <a:srgbClr val="0000CC"/>
              </a:solidFill>
            </a:endParaRPr>
          </a:p>
        </p:txBody>
      </p:sp>
      <p:sp>
        <p:nvSpPr>
          <p:cNvPr id="5134" name="Text Box 14"/>
          <p:cNvSpPr txBox="1">
            <a:spLocks noChangeArrowheads="1"/>
          </p:cNvSpPr>
          <p:nvPr/>
        </p:nvSpPr>
        <p:spPr bwMode="auto">
          <a:xfrm>
            <a:off x="0" y="3810000"/>
            <a:ext cx="9144000" cy="946150"/>
          </a:xfrm>
          <a:prstGeom prst="rect">
            <a:avLst/>
          </a:prstGeom>
          <a:noFill/>
          <a:ln w="9525">
            <a:noFill/>
            <a:miter lim="800000"/>
            <a:headEnd/>
            <a:tailEnd/>
          </a:ln>
          <a:effectLst/>
        </p:spPr>
        <p:txBody>
          <a:bodyPr>
            <a:spAutoFit/>
          </a:bodyPr>
          <a:lstStyle/>
          <a:p>
            <a:pPr>
              <a:spcBef>
                <a:spcPct val="50000"/>
              </a:spcBef>
            </a:pPr>
            <a:r>
              <a:rPr lang="en-US" b="1">
                <a:solidFill>
                  <a:srgbClr val="008000"/>
                </a:solidFill>
              </a:rPr>
              <a:t>-</a:t>
            </a:r>
            <a:r>
              <a:rPr lang="en-US" b="1"/>
              <a:t> </a:t>
            </a:r>
            <a:r>
              <a:rPr lang="en-US" b="1">
                <a:solidFill>
                  <a:srgbClr val="008000"/>
                </a:solidFill>
              </a:rPr>
              <a:t>Câu b có thêm bộ phận in nghiêng:</a:t>
            </a:r>
            <a:r>
              <a:rPr lang="en-US" b="1"/>
              <a:t> </a:t>
            </a:r>
            <a:r>
              <a:rPr lang="en-US" b="1" i="1">
                <a:solidFill>
                  <a:srgbClr val="0000CC"/>
                </a:solidFill>
              </a:rPr>
              <a:t>Nhờ tinh thần ham học hỏi, sau này,</a:t>
            </a:r>
            <a:r>
              <a:rPr lang="en-US" b="1"/>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34"/>
                                        </p:tgtEl>
                                        <p:attrNameLst>
                                          <p:attrName>style.visibility</p:attrName>
                                        </p:attrNameLst>
                                      </p:cBhvr>
                                      <p:to>
                                        <p:strVal val="visible"/>
                                      </p:to>
                                    </p:set>
                                    <p:anim calcmode="discrete" valueType="clr">
                                      <p:cBhvr override="childStyle">
                                        <p:cTn id="7" dur="80"/>
                                        <p:tgtEl>
                                          <p:spTgt spid="51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4"/>
                                        </p:tgtEl>
                                        <p:attrNameLst>
                                          <p:attrName>fillcolor</p:attrName>
                                        </p:attrNameLst>
                                      </p:cBhvr>
                                      <p:tavLst>
                                        <p:tav tm="0">
                                          <p:val>
                                            <p:clrVal>
                                              <a:schemeClr val="accent2"/>
                                            </p:clrVal>
                                          </p:val>
                                        </p:tav>
                                        <p:tav tm="50000">
                                          <p:val>
                                            <p:clrVal>
                                              <a:schemeClr val="hlink"/>
                                            </p:clrVal>
                                          </p:val>
                                        </p:tav>
                                      </p:tavLst>
                                    </p:anim>
                                    <p:set>
                                      <p:cBhvr>
                                        <p:cTn id="9" dur="80"/>
                                        <p:tgtEl>
                                          <p:spTgt spid="51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7171" name="Text Box 6"/>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7172" name="Text Box 7"/>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r>
              <a:rPr lang="en-US" b="1">
                <a:solidFill>
                  <a:srgbClr val="0000CC"/>
                </a:solidFill>
              </a:rPr>
              <a:t>I . Nhận xét:</a:t>
            </a:r>
            <a:endParaRPr lang="en-US">
              <a:solidFill>
                <a:srgbClr val="0000CC"/>
              </a:solidFill>
            </a:endParaRPr>
          </a:p>
        </p:txBody>
      </p:sp>
      <p:sp>
        <p:nvSpPr>
          <p:cNvPr id="33800" name="Text Box 8"/>
          <p:cNvSpPr txBox="1">
            <a:spLocks noChangeArrowheads="1"/>
          </p:cNvSpPr>
          <p:nvPr/>
        </p:nvSpPr>
        <p:spPr bwMode="auto">
          <a:xfrm>
            <a:off x="0" y="1828800"/>
            <a:ext cx="9144000" cy="519113"/>
          </a:xfrm>
          <a:prstGeom prst="rect">
            <a:avLst/>
          </a:prstGeom>
          <a:noFill/>
          <a:ln w="9525">
            <a:noFill/>
            <a:miter lim="800000"/>
            <a:headEnd/>
            <a:tailEnd/>
          </a:ln>
          <a:effectLst/>
        </p:spPr>
        <p:txBody>
          <a:bodyPr>
            <a:spAutoFit/>
          </a:bodyPr>
          <a:lstStyle/>
          <a:p>
            <a:pPr algn="just" eaLnBrk="1" hangingPunct="1"/>
            <a:r>
              <a:rPr kumimoji="1" lang="en-US" b="1">
                <a:solidFill>
                  <a:srgbClr val="008000"/>
                </a:solidFill>
              </a:rPr>
              <a:t>2. Đặt câu hỏi cho các phần </a:t>
            </a:r>
            <a:r>
              <a:rPr kumimoji="1" lang="en-US" b="1" i="1">
                <a:solidFill>
                  <a:srgbClr val="008000"/>
                </a:solidFill>
              </a:rPr>
              <a:t>in nghiêng</a:t>
            </a:r>
            <a:r>
              <a:rPr kumimoji="1" lang="en-US" b="1">
                <a:solidFill>
                  <a:srgbClr val="008000"/>
                </a:solidFill>
              </a:rPr>
              <a:t>.</a:t>
            </a:r>
            <a:endParaRPr lang="en-US" b="1">
              <a:solidFill>
                <a:srgbClr val="008000"/>
              </a:solidFill>
            </a:endParaRPr>
          </a:p>
        </p:txBody>
      </p:sp>
      <p:sp>
        <p:nvSpPr>
          <p:cNvPr id="33801" name="Text Box 9"/>
          <p:cNvSpPr txBox="1">
            <a:spLocks noChangeArrowheads="1"/>
          </p:cNvSpPr>
          <p:nvPr/>
        </p:nvSpPr>
        <p:spPr bwMode="auto">
          <a:xfrm>
            <a:off x="0" y="2362200"/>
            <a:ext cx="9144000" cy="946150"/>
          </a:xfrm>
          <a:prstGeom prst="rect">
            <a:avLst/>
          </a:prstGeom>
          <a:noFill/>
          <a:ln w="9525">
            <a:noFill/>
            <a:miter lim="800000"/>
            <a:headEnd/>
            <a:tailEnd/>
          </a:ln>
          <a:effectLst/>
        </p:spPr>
        <p:txBody>
          <a:bodyPr>
            <a:spAutoFit/>
          </a:bodyPr>
          <a:lstStyle/>
          <a:p>
            <a:r>
              <a:rPr lang="en-US" b="1" i="1">
                <a:solidFill>
                  <a:srgbClr val="0000CC"/>
                </a:solidFill>
              </a:rPr>
              <a:t>- Nhờ tinh thần ham học hỏi, sau này </a:t>
            </a:r>
            <a:r>
              <a:rPr lang="en-US" b="1">
                <a:solidFill>
                  <a:srgbClr val="0000CC"/>
                </a:solidFill>
              </a:rPr>
              <a:t>I-ren trở thành một nhà khoa học nổi tiếng.</a:t>
            </a:r>
            <a:endParaRPr lang="en-US">
              <a:solidFill>
                <a:srgbClr val="0000CC"/>
              </a:solidFill>
            </a:endParaRPr>
          </a:p>
        </p:txBody>
      </p:sp>
      <p:sp>
        <p:nvSpPr>
          <p:cNvPr id="33802" name="Text Box 10"/>
          <p:cNvSpPr txBox="1">
            <a:spLocks noChangeArrowheads="1"/>
          </p:cNvSpPr>
          <p:nvPr/>
        </p:nvSpPr>
        <p:spPr bwMode="auto">
          <a:xfrm>
            <a:off x="0" y="3429000"/>
            <a:ext cx="9144000" cy="488950"/>
          </a:xfrm>
          <a:prstGeom prst="rect">
            <a:avLst/>
          </a:prstGeom>
          <a:noFill/>
          <a:ln w="9525">
            <a:noFill/>
            <a:miter lim="800000"/>
            <a:headEnd/>
            <a:tailEnd/>
          </a:ln>
          <a:effectLst/>
        </p:spPr>
        <p:txBody>
          <a:bodyPr>
            <a:spAutoFit/>
          </a:bodyPr>
          <a:lstStyle/>
          <a:p>
            <a:pPr>
              <a:spcBef>
                <a:spcPct val="50000"/>
              </a:spcBef>
            </a:pPr>
            <a:r>
              <a:rPr lang="en-US" sz="2600">
                <a:solidFill>
                  <a:srgbClr val="008000"/>
                </a:solidFill>
              </a:rPr>
              <a:t>* </a:t>
            </a:r>
            <a:r>
              <a:rPr lang="en-US" sz="2600" b="1">
                <a:solidFill>
                  <a:srgbClr val="008000"/>
                </a:solidFill>
              </a:rPr>
              <a:t>Vì sao, khi nào,</a:t>
            </a:r>
            <a:r>
              <a:rPr lang="en-US" sz="2600"/>
              <a:t> </a:t>
            </a:r>
            <a:r>
              <a:rPr lang="en-US" sz="2600" b="1">
                <a:solidFill>
                  <a:srgbClr val="008000"/>
                </a:solidFill>
              </a:rPr>
              <a:t>I-ren trở thành một nhà khoa học nổi tiếng?</a:t>
            </a:r>
          </a:p>
        </p:txBody>
      </p:sp>
      <p:sp>
        <p:nvSpPr>
          <p:cNvPr id="33803" name="Text Box 11"/>
          <p:cNvSpPr txBox="1">
            <a:spLocks noChangeArrowheads="1"/>
          </p:cNvSpPr>
          <p:nvPr/>
        </p:nvSpPr>
        <p:spPr bwMode="auto">
          <a:xfrm>
            <a:off x="0" y="4495800"/>
            <a:ext cx="9372600" cy="488950"/>
          </a:xfrm>
          <a:prstGeom prst="rect">
            <a:avLst/>
          </a:prstGeom>
          <a:noFill/>
          <a:ln w="9525">
            <a:noFill/>
            <a:miter lim="800000"/>
            <a:headEnd/>
            <a:tailEnd/>
          </a:ln>
          <a:effectLst/>
        </p:spPr>
        <p:txBody>
          <a:bodyPr>
            <a:spAutoFit/>
          </a:bodyPr>
          <a:lstStyle/>
          <a:p>
            <a:r>
              <a:rPr lang="en-US" sz="2600" b="1">
                <a:solidFill>
                  <a:srgbClr val="008000"/>
                </a:solidFill>
              </a:rPr>
              <a:t>* Nhờ đâu, bao giờ,</a:t>
            </a:r>
            <a:r>
              <a:rPr lang="en-US" sz="2600"/>
              <a:t> </a:t>
            </a:r>
            <a:r>
              <a:rPr lang="en-US" sz="2600" b="1">
                <a:solidFill>
                  <a:srgbClr val="008000"/>
                </a:solidFill>
              </a:rPr>
              <a:t>I-ren trở thành một nhà khoa học nổi tiếng?</a:t>
            </a:r>
          </a:p>
        </p:txBody>
      </p:sp>
      <p:sp>
        <p:nvSpPr>
          <p:cNvPr id="33805" name="Text Box 13"/>
          <p:cNvSpPr txBox="1">
            <a:spLocks noChangeArrowheads="1"/>
          </p:cNvSpPr>
          <p:nvPr/>
        </p:nvSpPr>
        <p:spPr bwMode="auto">
          <a:xfrm>
            <a:off x="0" y="5029200"/>
            <a:ext cx="9372600" cy="488950"/>
          </a:xfrm>
          <a:prstGeom prst="rect">
            <a:avLst/>
          </a:prstGeom>
          <a:noFill/>
          <a:ln w="9525">
            <a:noFill/>
            <a:miter lim="800000"/>
            <a:headEnd/>
            <a:tailEnd/>
          </a:ln>
          <a:effectLst/>
        </p:spPr>
        <p:txBody>
          <a:bodyPr>
            <a:spAutoFit/>
          </a:bodyPr>
          <a:lstStyle/>
          <a:p>
            <a:pPr>
              <a:spcBef>
                <a:spcPct val="50000"/>
              </a:spcBef>
            </a:pPr>
            <a:r>
              <a:rPr lang="en-US" sz="2600">
                <a:solidFill>
                  <a:srgbClr val="008000"/>
                </a:solidFill>
              </a:rPr>
              <a:t>* </a:t>
            </a:r>
            <a:r>
              <a:rPr lang="en-US" sz="2600" b="1">
                <a:solidFill>
                  <a:srgbClr val="008000"/>
                </a:solidFill>
              </a:rPr>
              <a:t>Nhờ đâu, khi nào, I-ren trở thành một nhà khoa học nổi tiếng?</a:t>
            </a:r>
          </a:p>
        </p:txBody>
      </p:sp>
      <p:sp>
        <p:nvSpPr>
          <p:cNvPr id="33806" name="Text Box 14"/>
          <p:cNvSpPr txBox="1">
            <a:spLocks noChangeArrowheads="1"/>
          </p:cNvSpPr>
          <p:nvPr/>
        </p:nvSpPr>
        <p:spPr bwMode="auto">
          <a:xfrm>
            <a:off x="0" y="3962400"/>
            <a:ext cx="9144000" cy="488950"/>
          </a:xfrm>
          <a:prstGeom prst="rect">
            <a:avLst/>
          </a:prstGeom>
          <a:noFill/>
          <a:ln w="9525">
            <a:noFill/>
            <a:miter lim="800000"/>
            <a:headEnd/>
            <a:tailEnd/>
          </a:ln>
          <a:effectLst/>
        </p:spPr>
        <p:txBody>
          <a:bodyPr>
            <a:spAutoFit/>
          </a:bodyPr>
          <a:lstStyle/>
          <a:p>
            <a:pPr>
              <a:spcBef>
                <a:spcPct val="50000"/>
              </a:spcBef>
            </a:pPr>
            <a:r>
              <a:rPr lang="en-US" sz="2600">
                <a:solidFill>
                  <a:srgbClr val="008000"/>
                </a:solidFill>
              </a:rPr>
              <a:t>* </a:t>
            </a:r>
            <a:r>
              <a:rPr lang="en-US" sz="2600" b="1">
                <a:solidFill>
                  <a:srgbClr val="008000"/>
                </a:solidFill>
              </a:rPr>
              <a:t>Vì sao,</a:t>
            </a:r>
            <a:r>
              <a:rPr lang="en-US" sz="2600"/>
              <a:t> </a:t>
            </a:r>
            <a:r>
              <a:rPr lang="en-US" sz="2600" b="1">
                <a:solidFill>
                  <a:srgbClr val="008000"/>
                </a:solidFill>
              </a:rPr>
              <a:t>bao giờ</a:t>
            </a:r>
            <a:r>
              <a:rPr lang="en-US" sz="2600"/>
              <a:t> ,</a:t>
            </a:r>
            <a:r>
              <a:rPr lang="en-US" sz="2600" b="1">
                <a:solidFill>
                  <a:srgbClr val="008000"/>
                </a:solidFill>
              </a:rPr>
              <a:t>I-ren trở thành một nhà khoa học nổi tiếng?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0"/>
                                        </p:tgtEl>
                                        <p:attrNameLst>
                                          <p:attrName>style.visibility</p:attrName>
                                        </p:attrNameLst>
                                      </p:cBhvr>
                                      <p:to>
                                        <p:strVal val="visible"/>
                                      </p:to>
                                    </p:set>
                                    <p:anim calcmode="discrete" valueType="clr">
                                      <p:cBhvr override="childStyle">
                                        <p:cTn id="7" dur="80"/>
                                        <p:tgtEl>
                                          <p:spTgt spid="338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0"/>
                                        </p:tgtEl>
                                        <p:attrNameLst>
                                          <p:attrName>fillcolor</p:attrName>
                                        </p:attrNameLst>
                                      </p:cBhvr>
                                      <p:tavLst>
                                        <p:tav tm="0">
                                          <p:val>
                                            <p:clrVal>
                                              <a:schemeClr val="accent2"/>
                                            </p:clrVal>
                                          </p:val>
                                        </p:tav>
                                        <p:tav tm="50000">
                                          <p:val>
                                            <p:clrVal>
                                              <a:schemeClr val="hlink"/>
                                            </p:clrVal>
                                          </p:val>
                                        </p:tav>
                                      </p:tavLst>
                                    </p:anim>
                                    <p:set>
                                      <p:cBhvr>
                                        <p:cTn id="9" dur="80"/>
                                        <p:tgtEl>
                                          <p:spTgt spid="338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3801"/>
                                        </p:tgtEl>
                                        <p:attrNameLst>
                                          <p:attrName>style.visibility</p:attrName>
                                        </p:attrNameLst>
                                      </p:cBhvr>
                                      <p:to>
                                        <p:strVal val="visible"/>
                                      </p:to>
                                    </p:set>
                                    <p:anim calcmode="discrete" valueType="clr">
                                      <p:cBhvr override="childStyle">
                                        <p:cTn id="14" dur="80"/>
                                        <p:tgtEl>
                                          <p:spTgt spid="3380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3801"/>
                                        </p:tgtEl>
                                        <p:attrNameLst>
                                          <p:attrName>fillcolor</p:attrName>
                                        </p:attrNameLst>
                                      </p:cBhvr>
                                      <p:tavLst>
                                        <p:tav tm="0">
                                          <p:val>
                                            <p:clrVal>
                                              <a:schemeClr val="accent2"/>
                                            </p:clrVal>
                                          </p:val>
                                        </p:tav>
                                        <p:tav tm="50000">
                                          <p:val>
                                            <p:clrVal>
                                              <a:schemeClr val="hlink"/>
                                            </p:clrVal>
                                          </p:val>
                                        </p:tav>
                                      </p:tavLst>
                                    </p:anim>
                                    <p:set>
                                      <p:cBhvr>
                                        <p:cTn id="16" dur="80"/>
                                        <p:tgtEl>
                                          <p:spTgt spid="3380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3802"/>
                                        </p:tgtEl>
                                        <p:attrNameLst>
                                          <p:attrName>style.visibility</p:attrName>
                                        </p:attrNameLst>
                                      </p:cBhvr>
                                      <p:to>
                                        <p:strVal val="visible"/>
                                      </p:to>
                                    </p:set>
                                    <p:anim calcmode="discrete" valueType="clr">
                                      <p:cBhvr override="childStyle">
                                        <p:cTn id="21"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3802"/>
                                        </p:tgtEl>
                                        <p:attrNameLst>
                                          <p:attrName>fillcolor</p:attrName>
                                        </p:attrNameLst>
                                      </p:cBhvr>
                                      <p:tavLst>
                                        <p:tav tm="0">
                                          <p:val>
                                            <p:clrVal>
                                              <a:schemeClr val="accent2"/>
                                            </p:clrVal>
                                          </p:val>
                                        </p:tav>
                                        <p:tav tm="50000">
                                          <p:val>
                                            <p:clrVal>
                                              <a:schemeClr val="hlink"/>
                                            </p:clrVal>
                                          </p:val>
                                        </p:tav>
                                      </p:tavLst>
                                    </p:anim>
                                    <p:set>
                                      <p:cBhvr>
                                        <p:cTn id="23" dur="80"/>
                                        <p:tgtEl>
                                          <p:spTgt spid="3380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3806"/>
                                        </p:tgtEl>
                                        <p:attrNameLst>
                                          <p:attrName>style.visibility</p:attrName>
                                        </p:attrNameLst>
                                      </p:cBhvr>
                                      <p:to>
                                        <p:strVal val="visible"/>
                                      </p:to>
                                    </p:set>
                                    <p:anim calcmode="discrete" valueType="clr">
                                      <p:cBhvr override="childStyle">
                                        <p:cTn id="28" dur="80"/>
                                        <p:tgtEl>
                                          <p:spTgt spid="3380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3806"/>
                                        </p:tgtEl>
                                        <p:attrNameLst>
                                          <p:attrName>fillcolor</p:attrName>
                                        </p:attrNameLst>
                                      </p:cBhvr>
                                      <p:tavLst>
                                        <p:tav tm="0">
                                          <p:val>
                                            <p:clrVal>
                                              <a:schemeClr val="accent2"/>
                                            </p:clrVal>
                                          </p:val>
                                        </p:tav>
                                        <p:tav tm="50000">
                                          <p:val>
                                            <p:clrVal>
                                              <a:schemeClr val="hlink"/>
                                            </p:clrVal>
                                          </p:val>
                                        </p:tav>
                                      </p:tavLst>
                                    </p:anim>
                                    <p:set>
                                      <p:cBhvr>
                                        <p:cTn id="30" dur="80"/>
                                        <p:tgtEl>
                                          <p:spTgt spid="3380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3803"/>
                                        </p:tgtEl>
                                        <p:attrNameLst>
                                          <p:attrName>style.visibility</p:attrName>
                                        </p:attrNameLst>
                                      </p:cBhvr>
                                      <p:to>
                                        <p:strVal val="visible"/>
                                      </p:to>
                                    </p:set>
                                    <p:anim calcmode="discrete" valueType="clr">
                                      <p:cBhvr override="childStyle">
                                        <p:cTn id="35" dur="80"/>
                                        <p:tgtEl>
                                          <p:spTgt spid="3380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3803"/>
                                        </p:tgtEl>
                                        <p:attrNameLst>
                                          <p:attrName>fillcolor</p:attrName>
                                        </p:attrNameLst>
                                      </p:cBhvr>
                                      <p:tavLst>
                                        <p:tav tm="0">
                                          <p:val>
                                            <p:clrVal>
                                              <a:schemeClr val="accent2"/>
                                            </p:clrVal>
                                          </p:val>
                                        </p:tav>
                                        <p:tav tm="50000">
                                          <p:val>
                                            <p:clrVal>
                                              <a:schemeClr val="hlink"/>
                                            </p:clrVal>
                                          </p:val>
                                        </p:tav>
                                      </p:tavLst>
                                    </p:anim>
                                    <p:set>
                                      <p:cBhvr>
                                        <p:cTn id="37" dur="80"/>
                                        <p:tgtEl>
                                          <p:spTgt spid="3380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3805"/>
                                        </p:tgtEl>
                                        <p:attrNameLst>
                                          <p:attrName>style.visibility</p:attrName>
                                        </p:attrNameLst>
                                      </p:cBhvr>
                                      <p:to>
                                        <p:strVal val="visible"/>
                                      </p:to>
                                    </p:set>
                                    <p:anim calcmode="discrete" valueType="clr">
                                      <p:cBhvr override="childStyle">
                                        <p:cTn id="42" dur="80"/>
                                        <p:tgtEl>
                                          <p:spTgt spid="3380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3805"/>
                                        </p:tgtEl>
                                        <p:attrNameLst>
                                          <p:attrName>fillcolor</p:attrName>
                                        </p:attrNameLst>
                                      </p:cBhvr>
                                      <p:tavLst>
                                        <p:tav tm="0">
                                          <p:val>
                                            <p:clrVal>
                                              <a:schemeClr val="accent2"/>
                                            </p:clrVal>
                                          </p:val>
                                        </p:tav>
                                        <p:tav tm="50000">
                                          <p:val>
                                            <p:clrVal>
                                              <a:schemeClr val="hlink"/>
                                            </p:clrVal>
                                          </p:val>
                                        </p:tav>
                                      </p:tavLst>
                                    </p:anim>
                                    <p:set>
                                      <p:cBhvr>
                                        <p:cTn id="44" dur="80"/>
                                        <p:tgtEl>
                                          <p:spTgt spid="338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P spid="33801" grpId="0"/>
      <p:bldP spid="33802" grpId="0"/>
      <p:bldP spid="33803" grpId="0"/>
      <p:bldP spid="33805" grpId="0"/>
      <p:bldP spid="338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571500" indent="-571500" algn="just" eaLnBrk="1" hangingPunct="1">
              <a:spcBef>
                <a:spcPct val="20000"/>
              </a:spcBef>
            </a:pPr>
            <a:r>
              <a:rPr lang="en-US" sz="3200">
                <a:latin typeface="Arial" pitchFamily="34" charset="0"/>
                <a:cs typeface="Arial" pitchFamily="34" charset="0"/>
              </a:rPr>
              <a:t>  </a:t>
            </a:r>
          </a:p>
        </p:txBody>
      </p:sp>
      <p:sp>
        <p:nvSpPr>
          <p:cNvPr id="9223" name="Text Box 7"/>
          <p:cNvSpPr txBox="1">
            <a:spLocks noChangeArrowheads="1"/>
          </p:cNvSpPr>
          <p:nvPr/>
        </p:nvSpPr>
        <p:spPr bwMode="auto">
          <a:xfrm>
            <a:off x="0" y="3124200"/>
            <a:ext cx="9144000" cy="946150"/>
          </a:xfrm>
          <a:prstGeom prst="rect">
            <a:avLst/>
          </a:prstGeom>
          <a:noFill/>
          <a:ln w="9525">
            <a:noFill/>
            <a:miter lim="800000"/>
            <a:headEnd/>
            <a:tailEnd/>
          </a:ln>
          <a:effectLst/>
        </p:spPr>
        <p:txBody>
          <a:bodyPr>
            <a:spAutoFit/>
          </a:bodyPr>
          <a:lstStyle/>
          <a:p>
            <a:pPr algn="just">
              <a:spcBef>
                <a:spcPct val="20000"/>
              </a:spcBef>
            </a:pPr>
            <a:r>
              <a:rPr lang="en-US" b="1">
                <a:solidFill>
                  <a:srgbClr val="008000"/>
                </a:solidFill>
              </a:rPr>
              <a:t>*  Phần in nghiêng </a:t>
            </a:r>
            <a:r>
              <a:rPr lang="en-US" b="1" i="1">
                <a:solidFill>
                  <a:srgbClr val="FF0066"/>
                </a:solidFill>
              </a:rPr>
              <a:t>nhờ tinh thần ham học hỏi</a:t>
            </a:r>
            <a:r>
              <a:rPr lang="en-US" b="1">
                <a:solidFill>
                  <a:srgbClr val="008000"/>
                </a:solidFill>
              </a:rPr>
              <a:t> : nguyên nhân I-ren trở thành nhà khoa học lớn. </a:t>
            </a:r>
            <a:endParaRPr lang="en-US">
              <a:solidFill>
                <a:srgbClr val="008000"/>
              </a:solidFill>
            </a:endParaRPr>
          </a:p>
        </p:txBody>
      </p:sp>
      <p:sp>
        <p:nvSpPr>
          <p:cNvPr id="9225" name="Text Box 9"/>
          <p:cNvSpPr txBox="1">
            <a:spLocks noChangeArrowheads="1"/>
          </p:cNvSpPr>
          <p:nvPr/>
        </p:nvSpPr>
        <p:spPr bwMode="auto">
          <a:xfrm>
            <a:off x="0" y="1752600"/>
            <a:ext cx="9144000" cy="519113"/>
          </a:xfrm>
          <a:prstGeom prst="rect">
            <a:avLst/>
          </a:prstGeom>
          <a:noFill/>
          <a:ln w="9525">
            <a:noFill/>
            <a:miter lim="800000"/>
            <a:headEnd/>
            <a:tailEnd/>
          </a:ln>
          <a:effectLst/>
        </p:spPr>
        <p:txBody>
          <a:bodyPr>
            <a:spAutoFit/>
          </a:bodyPr>
          <a:lstStyle/>
          <a:p>
            <a:pPr algn="just"/>
            <a:r>
              <a:rPr lang="en-US" b="1">
                <a:solidFill>
                  <a:srgbClr val="008000"/>
                </a:solidFill>
              </a:rPr>
              <a:t>3. Mỗi phần in nghiêng bổ sung cho câu b ý nghĩa gì?</a:t>
            </a:r>
            <a:endParaRPr lang="en-US">
              <a:solidFill>
                <a:srgbClr val="008000"/>
              </a:solidFill>
            </a:endParaRPr>
          </a:p>
        </p:txBody>
      </p:sp>
      <p:sp>
        <p:nvSpPr>
          <p:cNvPr id="8197" name="Text Box 10"/>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8198" name="Text Box 12"/>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8199" name="Text Box 13"/>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r>
              <a:rPr lang="en-US" b="1">
                <a:solidFill>
                  <a:srgbClr val="0000CC"/>
                </a:solidFill>
              </a:rPr>
              <a:t>I . Nhận xét:</a:t>
            </a:r>
            <a:endParaRPr lang="en-US">
              <a:solidFill>
                <a:srgbClr val="0000CC"/>
              </a:solidFill>
            </a:endParaRPr>
          </a:p>
        </p:txBody>
      </p:sp>
      <p:sp>
        <p:nvSpPr>
          <p:cNvPr id="9230" name="Text Box 14"/>
          <p:cNvSpPr txBox="1">
            <a:spLocks noChangeArrowheads="1"/>
          </p:cNvSpPr>
          <p:nvPr/>
        </p:nvSpPr>
        <p:spPr bwMode="auto">
          <a:xfrm>
            <a:off x="0" y="2209800"/>
            <a:ext cx="9144000" cy="946150"/>
          </a:xfrm>
          <a:prstGeom prst="rect">
            <a:avLst/>
          </a:prstGeom>
          <a:noFill/>
          <a:ln w="9525">
            <a:noFill/>
            <a:miter lim="800000"/>
            <a:headEnd/>
            <a:tailEnd/>
          </a:ln>
          <a:effectLst/>
        </p:spPr>
        <p:txBody>
          <a:bodyPr>
            <a:spAutoFit/>
          </a:bodyPr>
          <a:lstStyle/>
          <a:p>
            <a:r>
              <a:rPr lang="en-US" b="1" i="1">
                <a:solidFill>
                  <a:srgbClr val="0000CC"/>
                </a:solidFill>
              </a:rPr>
              <a:t>- Nhờ tinh thần ham học hỏi, sau này </a:t>
            </a:r>
            <a:r>
              <a:rPr lang="en-US" b="1">
                <a:solidFill>
                  <a:srgbClr val="0000CC"/>
                </a:solidFill>
              </a:rPr>
              <a:t>I-ren trở thành một nhà khoa học nổi tiếng.</a:t>
            </a:r>
            <a:endParaRPr lang="en-US">
              <a:solidFill>
                <a:srgbClr val="0000CC"/>
              </a:solidFill>
            </a:endParaRPr>
          </a:p>
        </p:txBody>
      </p:sp>
      <p:sp>
        <p:nvSpPr>
          <p:cNvPr id="9231" name="Text Box 15"/>
          <p:cNvSpPr txBox="1">
            <a:spLocks noChangeArrowheads="1"/>
          </p:cNvSpPr>
          <p:nvPr/>
        </p:nvSpPr>
        <p:spPr bwMode="auto">
          <a:xfrm>
            <a:off x="0" y="4038600"/>
            <a:ext cx="9144000" cy="946150"/>
          </a:xfrm>
          <a:prstGeom prst="rect">
            <a:avLst/>
          </a:prstGeom>
          <a:noFill/>
          <a:ln w="9525">
            <a:noFill/>
            <a:miter lim="800000"/>
            <a:headEnd/>
            <a:tailEnd/>
          </a:ln>
          <a:effectLst/>
        </p:spPr>
        <p:txBody>
          <a:bodyPr>
            <a:spAutoFit/>
          </a:bodyPr>
          <a:lstStyle/>
          <a:p>
            <a:pPr algn="just">
              <a:spcBef>
                <a:spcPct val="20000"/>
              </a:spcBef>
            </a:pPr>
            <a:r>
              <a:rPr lang="en-US" b="1" i="1">
                <a:solidFill>
                  <a:srgbClr val="008000"/>
                </a:solidFill>
              </a:rPr>
              <a:t>* </a:t>
            </a:r>
            <a:r>
              <a:rPr lang="en-US" b="1" i="1">
                <a:solidFill>
                  <a:srgbClr val="FF0066"/>
                </a:solidFill>
              </a:rPr>
              <a:t>sau này</a:t>
            </a:r>
            <a:r>
              <a:rPr lang="en-US" b="1" i="1">
                <a:solidFill>
                  <a:srgbClr val="008000"/>
                </a:solidFill>
              </a:rPr>
              <a:t> </a:t>
            </a:r>
            <a:r>
              <a:rPr lang="en-US" b="1">
                <a:solidFill>
                  <a:srgbClr val="008000"/>
                </a:solidFill>
              </a:rPr>
              <a:t>: xác định thời gian I-ren trở thành một nhà khoa học nổi tiếng.</a:t>
            </a:r>
            <a:endParaRPr lang="en-US">
              <a:solidFill>
                <a:srgbClr val="008000"/>
              </a:solidFill>
            </a:endParaRPr>
          </a:p>
        </p:txBody>
      </p:sp>
      <p:sp>
        <p:nvSpPr>
          <p:cNvPr id="9232" name="Text Box 16"/>
          <p:cNvSpPr txBox="1">
            <a:spLocks noChangeArrowheads="1"/>
          </p:cNvSpPr>
          <p:nvPr/>
        </p:nvSpPr>
        <p:spPr bwMode="auto">
          <a:xfrm>
            <a:off x="0" y="5029200"/>
            <a:ext cx="9144000" cy="519113"/>
          </a:xfrm>
          <a:prstGeom prst="rect">
            <a:avLst/>
          </a:prstGeom>
          <a:noFill/>
          <a:ln w="9525">
            <a:noFill/>
            <a:miter lim="800000"/>
            <a:headEnd/>
            <a:tailEnd/>
          </a:ln>
          <a:effectLst/>
        </p:spPr>
        <p:txBody>
          <a:bodyPr>
            <a:spAutoFit/>
          </a:bodyPr>
          <a:lstStyle/>
          <a:p>
            <a:pPr>
              <a:spcBef>
                <a:spcPct val="50000"/>
              </a:spcBef>
            </a:pPr>
            <a:r>
              <a:rPr lang="en-US" b="1">
                <a:solidFill>
                  <a:srgbClr val="0000CC"/>
                </a:solidFill>
              </a:rPr>
              <a:t>4. Hãy thay đổi vị trí của các từ in nghiêng trong câu trên.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5"/>
                                        </p:tgtEl>
                                        <p:attrNameLst>
                                          <p:attrName>style.visibility</p:attrName>
                                        </p:attrNameLst>
                                      </p:cBhvr>
                                      <p:to>
                                        <p:strVal val="visible"/>
                                      </p:to>
                                    </p:set>
                                    <p:anim calcmode="discrete" valueType="clr">
                                      <p:cBhvr override="childStyle">
                                        <p:cTn id="7" dur="80"/>
                                        <p:tgtEl>
                                          <p:spTgt spid="92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5"/>
                                        </p:tgtEl>
                                        <p:attrNameLst>
                                          <p:attrName>fillcolor</p:attrName>
                                        </p:attrNameLst>
                                      </p:cBhvr>
                                      <p:tavLst>
                                        <p:tav tm="0">
                                          <p:val>
                                            <p:clrVal>
                                              <a:schemeClr val="accent2"/>
                                            </p:clrVal>
                                          </p:val>
                                        </p:tav>
                                        <p:tav tm="50000">
                                          <p:val>
                                            <p:clrVal>
                                              <a:schemeClr val="hlink"/>
                                            </p:clrVal>
                                          </p:val>
                                        </p:tav>
                                      </p:tavLst>
                                    </p:anim>
                                    <p:set>
                                      <p:cBhvr>
                                        <p:cTn id="9" dur="80"/>
                                        <p:tgtEl>
                                          <p:spTgt spid="922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30"/>
                                        </p:tgtEl>
                                        <p:attrNameLst>
                                          <p:attrName>style.visibility</p:attrName>
                                        </p:attrNameLst>
                                      </p:cBhvr>
                                      <p:to>
                                        <p:strVal val="visible"/>
                                      </p:to>
                                    </p:set>
                                    <p:anim calcmode="discrete" valueType="clr">
                                      <p:cBhvr override="childStyle">
                                        <p:cTn id="14" dur="80"/>
                                        <p:tgtEl>
                                          <p:spTgt spid="923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30"/>
                                        </p:tgtEl>
                                        <p:attrNameLst>
                                          <p:attrName>fillcolor</p:attrName>
                                        </p:attrNameLst>
                                      </p:cBhvr>
                                      <p:tavLst>
                                        <p:tav tm="0">
                                          <p:val>
                                            <p:clrVal>
                                              <a:schemeClr val="accent2"/>
                                            </p:clrVal>
                                          </p:val>
                                        </p:tav>
                                        <p:tav tm="50000">
                                          <p:val>
                                            <p:clrVal>
                                              <a:schemeClr val="hlink"/>
                                            </p:clrVal>
                                          </p:val>
                                        </p:tav>
                                      </p:tavLst>
                                    </p:anim>
                                    <p:set>
                                      <p:cBhvr>
                                        <p:cTn id="16" dur="80"/>
                                        <p:tgtEl>
                                          <p:spTgt spid="923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223"/>
                                        </p:tgtEl>
                                        <p:attrNameLst>
                                          <p:attrName>style.visibility</p:attrName>
                                        </p:attrNameLst>
                                      </p:cBhvr>
                                      <p:to>
                                        <p:strVal val="visible"/>
                                      </p:to>
                                    </p:set>
                                    <p:anim calcmode="discrete" valueType="clr">
                                      <p:cBhvr override="childStyle">
                                        <p:cTn id="21"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23"/>
                                        </p:tgtEl>
                                        <p:attrNameLst>
                                          <p:attrName>fillcolor</p:attrName>
                                        </p:attrNameLst>
                                      </p:cBhvr>
                                      <p:tavLst>
                                        <p:tav tm="0">
                                          <p:val>
                                            <p:clrVal>
                                              <a:schemeClr val="accent2"/>
                                            </p:clrVal>
                                          </p:val>
                                        </p:tav>
                                        <p:tav tm="50000">
                                          <p:val>
                                            <p:clrVal>
                                              <a:schemeClr val="hlink"/>
                                            </p:clrVal>
                                          </p:val>
                                        </p:tav>
                                      </p:tavLst>
                                    </p:anim>
                                    <p:set>
                                      <p:cBhvr>
                                        <p:cTn id="23" dur="80"/>
                                        <p:tgtEl>
                                          <p:spTgt spid="922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231"/>
                                        </p:tgtEl>
                                        <p:attrNameLst>
                                          <p:attrName>style.visibility</p:attrName>
                                        </p:attrNameLst>
                                      </p:cBhvr>
                                      <p:to>
                                        <p:strVal val="visible"/>
                                      </p:to>
                                    </p:set>
                                    <p:anim calcmode="discrete" valueType="clr">
                                      <p:cBhvr override="childStyle">
                                        <p:cTn id="28" dur="80"/>
                                        <p:tgtEl>
                                          <p:spTgt spid="923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231"/>
                                        </p:tgtEl>
                                        <p:attrNameLst>
                                          <p:attrName>fillcolor</p:attrName>
                                        </p:attrNameLst>
                                      </p:cBhvr>
                                      <p:tavLst>
                                        <p:tav tm="0">
                                          <p:val>
                                            <p:clrVal>
                                              <a:schemeClr val="accent2"/>
                                            </p:clrVal>
                                          </p:val>
                                        </p:tav>
                                        <p:tav tm="50000">
                                          <p:val>
                                            <p:clrVal>
                                              <a:schemeClr val="hlink"/>
                                            </p:clrVal>
                                          </p:val>
                                        </p:tav>
                                      </p:tavLst>
                                    </p:anim>
                                    <p:set>
                                      <p:cBhvr>
                                        <p:cTn id="30" dur="80"/>
                                        <p:tgtEl>
                                          <p:spTgt spid="923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232"/>
                                        </p:tgtEl>
                                        <p:attrNameLst>
                                          <p:attrName>style.visibility</p:attrName>
                                        </p:attrNameLst>
                                      </p:cBhvr>
                                      <p:to>
                                        <p:strVal val="visible"/>
                                      </p:to>
                                    </p:set>
                                    <p:anim calcmode="discrete" valueType="clr">
                                      <p:cBhvr override="childStyle">
                                        <p:cTn id="35" dur="80"/>
                                        <p:tgtEl>
                                          <p:spTgt spid="923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232"/>
                                        </p:tgtEl>
                                        <p:attrNameLst>
                                          <p:attrName>fillcolor</p:attrName>
                                        </p:attrNameLst>
                                      </p:cBhvr>
                                      <p:tavLst>
                                        <p:tav tm="0">
                                          <p:val>
                                            <p:clrVal>
                                              <a:schemeClr val="accent2"/>
                                            </p:clrVal>
                                          </p:val>
                                        </p:tav>
                                        <p:tav tm="50000">
                                          <p:val>
                                            <p:clrVal>
                                              <a:schemeClr val="hlink"/>
                                            </p:clrVal>
                                          </p:val>
                                        </p:tav>
                                      </p:tavLst>
                                    </p:anim>
                                    <p:set>
                                      <p:cBhvr>
                                        <p:cTn id="37" dur="80"/>
                                        <p:tgtEl>
                                          <p:spTgt spid="92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5" grpId="0"/>
      <p:bldP spid="9230" grpId="0"/>
      <p:bldP spid="9231" grpId="0"/>
      <p:bldP spid="92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Text Box 10"/>
          <p:cNvSpPr txBox="1">
            <a:spLocks noChangeArrowheads="1"/>
          </p:cNvSpPr>
          <p:nvPr/>
        </p:nvSpPr>
        <p:spPr bwMode="auto">
          <a:xfrm>
            <a:off x="0" y="5334000"/>
            <a:ext cx="9144000" cy="806450"/>
          </a:xfrm>
          <a:prstGeom prst="rect">
            <a:avLst/>
          </a:prstGeom>
          <a:noFill/>
          <a:ln w="9525">
            <a:noFill/>
            <a:miter lim="800000"/>
            <a:headEnd/>
            <a:tailEnd/>
          </a:ln>
          <a:effectLst/>
        </p:spPr>
        <p:txBody>
          <a:bodyPr>
            <a:spAutoFit/>
          </a:bodyPr>
          <a:lstStyle/>
          <a:p>
            <a:pPr>
              <a:lnSpc>
                <a:spcPct val="90000"/>
              </a:lnSpc>
              <a:spcBef>
                <a:spcPct val="20000"/>
              </a:spcBef>
            </a:pPr>
            <a:r>
              <a:rPr lang="en-US" sz="2600" b="1">
                <a:solidFill>
                  <a:srgbClr val="008000"/>
                </a:solidFill>
              </a:rPr>
              <a:t>+ I-ren, </a:t>
            </a:r>
            <a:r>
              <a:rPr lang="en-US" sz="2600" b="1" i="1">
                <a:solidFill>
                  <a:srgbClr val="FF0066"/>
                </a:solidFill>
              </a:rPr>
              <a:t>nhờ tinh thần ham học hỏi, sau này</a:t>
            </a:r>
            <a:r>
              <a:rPr lang="en-US" sz="2600" b="1">
                <a:solidFill>
                  <a:srgbClr val="008000"/>
                </a:solidFill>
              </a:rPr>
              <a:t> trở thành một nhà khoa học nổi tiếng.</a:t>
            </a:r>
            <a:endParaRPr lang="en-US" sz="2600">
              <a:solidFill>
                <a:srgbClr val="008000"/>
              </a:solidFill>
            </a:endParaRPr>
          </a:p>
        </p:txBody>
      </p:sp>
      <p:sp>
        <p:nvSpPr>
          <p:cNvPr id="11275" name="Text Box 11"/>
          <p:cNvSpPr txBox="1">
            <a:spLocks noChangeArrowheads="1"/>
          </p:cNvSpPr>
          <p:nvPr/>
        </p:nvSpPr>
        <p:spPr bwMode="auto">
          <a:xfrm>
            <a:off x="0" y="4572000"/>
            <a:ext cx="9144000" cy="806450"/>
          </a:xfrm>
          <a:prstGeom prst="rect">
            <a:avLst/>
          </a:prstGeom>
          <a:noFill/>
          <a:ln w="9525">
            <a:noFill/>
            <a:miter lim="800000"/>
            <a:headEnd/>
            <a:tailEnd/>
          </a:ln>
          <a:effectLst/>
        </p:spPr>
        <p:txBody>
          <a:bodyPr>
            <a:spAutoFit/>
          </a:bodyPr>
          <a:lstStyle/>
          <a:p>
            <a:pPr>
              <a:lnSpc>
                <a:spcPct val="90000"/>
              </a:lnSpc>
            </a:pPr>
            <a:r>
              <a:rPr lang="en-US" sz="2600" b="1">
                <a:solidFill>
                  <a:srgbClr val="008000"/>
                </a:solidFill>
              </a:rPr>
              <a:t>+ </a:t>
            </a:r>
            <a:r>
              <a:rPr lang="en-US" sz="2600" b="1" i="1">
                <a:solidFill>
                  <a:srgbClr val="FF0066"/>
                </a:solidFill>
              </a:rPr>
              <a:t>Nhờ tinh thần ham học hỏi</a:t>
            </a:r>
            <a:r>
              <a:rPr lang="en-US" sz="2600" b="1">
                <a:solidFill>
                  <a:srgbClr val="FF0066"/>
                </a:solidFill>
              </a:rPr>
              <a:t>,</a:t>
            </a:r>
            <a:r>
              <a:rPr lang="en-US" sz="2600" b="1">
                <a:solidFill>
                  <a:srgbClr val="008000"/>
                </a:solidFill>
              </a:rPr>
              <a:t> I-ren </a:t>
            </a:r>
            <a:r>
              <a:rPr lang="en-US" sz="2600" b="1" i="1">
                <a:solidFill>
                  <a:srgbClr val="FF0066"/>
                </a:solidFill>
              </a:rPr>
              <a:t>sau này</a:t>
            </a:r>
            <a:r>
              <a:rPr lang="en-US" sz="2600" b="1">
                <a:solidFill>
                  <a:srgbClr val="008000"/>
                </a:solidFill>
              </a:rPr>
              <a:t> trở thành một nhà khoa học nổi tiếng.</a:t>
            </a:r>
            <a:endParaRPr lang="en-US" sz="2600">
              <a:solidFill>
                <a:srgbClr val="008000"/>
              </a:solidFill>
            </a:endParaRPr>
          </a:p>
        </p:txBody>
      </p:sp>
      <p:sp>
        <p:nvSpPr>
          <p:cNvPr id="11276" name="Text Box 12"/>
          <p:cNvSpPr txBox="1">
            <a:spLocks noChangeArrowheads="1"/>
          </p:cNvSpPr>
          <p:nvPr/>
        </p:nvSpPr>
        <p:spPr bwMode="auto">
          <a:xfrm>
            <a:off x="0" y="3810000"/>
            <a:ext cx="9144000" cy="806450"/>
          </a:xfrm>
          <a:prstGeom prst="rect">
            <a:avLst/>
          </a:prstGeom>
          <a:noFill/>
          <a:ln w="9525">
            <a:noFill/>
            <a:miter lim="800000"/>
            <a:headEnd/>
            <a:tailEnd/>
          </a:ln>
          <a:effectLst/>
        </p:spPr>
        <p:txBody>
          <a:bodyPr>
            <a:spAutoFit/>
          </a:bodyPr>
          <a:lstStyle/>
          <a:p>
            <a:pPr>
              <a:lnSpc>
                <a:spcPct val="90000"/>
              </a:lnSpc>
            </a:pPr>
            <a:r>
              <a:rPr lang="en-US" sz="2600" b="1">
                <a:solidFill>
                  <a:srgbClr val="008000"/>
                </a:solidFill>
              </a:rPr>
              <a:t>+ I-ren, </a:t>
            </a:r>
            <a:r>
              <a:rPr lang="en-US" sz="2600" b="1" i="1">
                <a:solidFill>
                  <a:srgbClr val="FF0066"/>
                </a:solidFill>
              </a:rPr>
              <a:t>sau này</a:t>
            </a:r>
            <a:r>
              <a:rPr lang="en-US" sz="2600" b="1">
                <a:solidFill>
                  <a:srgbClr val="008000"/>
                </a:solidFill>
              </a:rPr>
              <a:t> trở thành một nhà khoa học nổi tiếng </a:t>
            </a:r>
            <a:r>
              <a:rPr lang="en-US" sz="2600" b="1" i="1">
                <a:solidFill>
                  <a:srgbClr val="FF0066"/>
                </a:solidFill>
              </a:rPr>
              <a:t>nhờ tinh thần ham học hỏi.</a:t>
            </a:r>
            <a:endParaRPr lang="en-US" sz="2600">
              <a:solidFill>
                <a:srgbClr val="FF0066"/>
              </a:solidFill>
            </a:endParaRPr>
          </a:p>
        </p:txBody>
      </p:sp>
      <p:sp>
        <p:nvSpPr>
          <p:cNvPr id="11277" name="Text Box 13"/>
          <p:cNvSpPr txBox="1">
            <a:spLocks noChangeArrowheads="1"/>
          </p:cNvSpPr>
          <p:nvPr/>
        </p:nvSpPr>
        <p:spPr bwMode="auto">
          <a:xfrm>
            <a:off x="0" y="3048000"/>
            <a:ext cx="9144000" cy="806450"/>
          </a:xfrm>
          <a:prstGeom prst="rect">
            <a:avLst/>
          </a:prstGeom>
          <a:noFill/>
          <a:ln w="9525">
            <a:noFill/>
            <a:miter lim="800000"/>
            <a:headEnd/>
            <a:tailEnd/>
          </a:ln>
          <a:effectLst/>
        </p:spPr>
        <p:txBody>
          <a:bodyPr>
            <a:spAutoFit/>
          </a:bodyPr>
          <a:lstStyle/>
          <a:p>
            <a:pPr>
              <a:lnSpc>
                <a:spcPct val="90000"/>
              </a:lnSpc>
            </a:pPr>
            <a:r>
              <a:rPr lang="en-US" sz="2600" b="1">
                <a:solidFill>
                  <a:srgbClr val="008000"/>
                </a:solidFill>
              </a:rPr>
              <a:t>+ </a:t>
            </a:r>
            <a:r>
              <a:rPr lang="en-US" sz="2600" b="1" i="1">
                <a:solidFill>
                  <a:srgbClr val="FF0066"/>
                </a:solidFill>
              </a:rPr>
              <a:t>Sau này</a:t>
            </a:r>
            <a:r>
              <a:rPr lang="en-US" sz="2600" b="1">
                <a:solidFill>
                  <a:srgbClr val="FF0066"/>
                </a:solidFill>
              </a:rPr>
              <a:t>,</a:t>
            </a:r>
            <a:r>
              <a:rPr lang="en-US" sz="2600" b="1">
                <a:solidFill>
                  <a:srgbClr val="008000"/>
                </a:solidFill>
              </a:rPr>
              <a:t> I-ren trở thành một nhà khoa học nổi tiếng </a:t>
            </a:r>
            <a:r>
              <a:rPr lang="en-US" sz="2600" b="1" i="1">
                <a:solidFill>
                  <a:srgbClr val="FF0066"/>
                </a:solidFill>
              </a:rPr>
              <a:t>nhờ tinh thần ham học hỏi.</a:t>
            </a:r>
            <a:endParaRPr lang="en-US" sz="2600">
              <a:solidFill>
                <a:srgbClr val="FF0066"/>
              </a:solidFill>
            </a:endParaRPr>
          </a:p>
        </p:txBody>
      </p:sp>
      <p:sp>
        <p:nvSpPr>
          <p:cNvPr id="9222" name="Text Box 14"/>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9223" name="Text Box 15"/>
          <p:cNvSpPr txBox="1">
            <a:spLocks noChangeArrowheads="1"/>
          </p:cNvSpPr>
          <p:nvPr/>
        </p:nvSpPr>
        <p:spPr bwMode="auto">
          <a:xfrm>
            <a:off x="0" y="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Thứ tư ngày 4 tháng 4 năm 2018</a:t>
            </a:r>
          </a:p>
        </p:txBody>
      </p:sp>
      <p:sp>
        <p:nvSpPr>
          <p:cNvPr id="9224" name="Text Box 16"/>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9225" name="Text Box 17"/>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r>
              <a:rPr lang="en-US" b="1">
                <a:solidFill>
                  <a:srgbClr val="0000CC"/>
                </a:solidFill>
              </a:rPr>
              <a:t>I . Nhận xét:</a:t>
            </a:r>
            <a:endParaRPr lang="en-US">
              <a:solidFill>
                <a:srgbClr val="0000CC"/>
              </a:solidFill>
            </a:endParaRPr>
          </a:p>
        </p:txBody>
      </p:sp>
      <p:sp>
        <p:nvSpPr>
          <p:cNvPr id="9226" name="Text Box 18"/>
          <p:cNvSpPr txBox="1">
            <a:spLocks noChangeArrowheads="1"/>
          </p:cNvSpPr>
          <p:nvPr/>
        </p:nvSpPr>
        <p:spPr bwMode="auto">
          <a:xfrm>
            <a:off x="0" y="2209800"/>
            <a:ext cx="9144000" cy="885825"/>
          </a:xfrm>
          <a:prstGeom prst="rect">
            <a:avLst/>
          </a:prstGeom>
          <a:noFill/>
          <a:ln w="9525">
            <a:noFill/>
            <a:miter lim="800000"/>
            <a:headEnd/>
            <a:tailEnd/>
          </a:ln>
          <a:effectLst/>
        </p:spPr>
        <p:txBody>
          <a:bodyPr>
            <a:spAutoFit/>
          </a:bodyPr>
          <a:lstStyle/>
          <a:p>
            <a:r>
              <a:rPr lang="en-US" sz="2600" b="1" i="1">
                <a:solidFill>
                  <a:srgbClr val="0000CC"/>
                </a:solidFill>
              </a:rPr>
              <a:t>- Nhờ tinh thần ham học hỏi, sau này </a:t>
            </a:r>
            <a:r>
              <a:rPr lang="en-US" sz="2600" b="1">
                <a:solidFill>
                  <a:srgbClr val="0000CC"/>
                </a:solidFill>
              </a:rPr>
              <a:t>I-ren trở thành một nhà khoa học nổi tiếng.</a:t>
            </a:r>
            <a:endParaRPr lang="en-US" sz="2600">
              <a:solidFill>
                <a:srgbClr val="0000CC"/>
              </a:solidFill>
            </a:endParaRPr>
          </a:p>
        </p:txBody>
      </p:sp>
      <p:sp>
        <p:nvSpPr>
          <p:cNvPr id="9227" name="Text Box 19"/>
          <p:cNvSpPr txBox="1">
            <a:spLocks noChangeArrowheads="1"/>
          </p:cNvSpPr>
          <p:nvPr/>
        </p:nvSpPr>
        <p:spPr bwMode="auto">
          <a:xfrm>
            <a:off x="0" y="1752600"/>
            <a:ext cx="9144000" cy="488950"/>
          </a:xfrm>
          <a:prstGeom prst="rect">
            <a:avLst/>
          </a:prstGeom>
          <a:noFill/>
          <a:ln w="9525">
            <a:noFill/>
            <a:miter lim="800000"/>
            <a:headEnd/>
            <a:tailEnd/>
          </a:ln>
          <a:effectLst/>
        </p:spPr>
        <p:txBody>
          <a:bodyPr>
            <a:spAutoFit/>
          </a:bodyPr>
          <a:lstStyle/>
          <a:p>
            <a:pPr>
              <a:spcBef>
                <a:spcPct val="50000"/>
              </a:spcBef>
            </a:pPr>
            <a:r>
              <a:rPr lang="en-US" sz="2600" b="1">
                <a:solidFill>
                  <a:srgbClr val="008000"/>
                </a:solidFill>
              </a:rPr>
              <a:t>4. Hãy thay đổi vị trí của các từ in nghiêng trong câu trên.</a:t>
            </a:r>
          </a:p>
        </p:txBody>
      </p:sp>
      <p:sp>
        <p:nvSpPr>
          <p:cNvPr id="11284" name="Text Box 20"/>
          <p:cNvSpPr txBox="1">
            <a:spLocks noChangeArrowheads="1"/>
          </p:cNvSpPr>
          <p:nvPr/>
        </p:nvSpPr>
        <p:spPr bwMode="auto">
          <a:xfrm>
            <a:off x="0" y="6096000"/>
            <a:ext cx="5791200" cy="488950"/>
          </a:xfrm>
          <a:prstGeom prst="rect">
            <a:avLst/>
          </a:prstGeom>
          <a:noFill/>
          <a:ln w="9525">
            <a:noFill/>
            <a:miter lim="800000"/>
            <a:headEnd/>
            <a:tailEnd/>
          </a:ln>
          <a:effectLst/>
        </p:spPr>
        <p:txBody>
          <a:bodyPr>
            <a:spAutoFit/>
          </a:bodyPr>
          <a:lstStyle/>
          <a:p>
            <a:pPr>
              <a:spcBef>
                <a:spcPct val="50000"/>
              </a:spcBef>
            </a:pPr>
            <a:r>
              <a:rPr lang="en-US" sz="2600" b="1">
                <a:solidFill>
                  <a:srgbClr val="0000CC"/>
                </a:solidFill>
              </a:rPr>
              <a:t>5. Nghĩa của các câu trên thế nào?</a:t>
            </a:r>
          </a:p>
        </p:txBody>
      </p:sp>
      <p:sp>
        <p:nvSpPr>
          <p:cNvPr id="11285" name="Text Box 21"/>
          <p:cNvSpPr txBox="1">
            <a:spLocks noChangeArrowheads="1"/>
          </p:cNvSpPr>
          <p:nvPr/>
        </p:nvSpPr>
        <p:spPr bwMode="auto">
          <a:xfrm>
            <a:off x="5029200" y="6338888"/>
            <a:ext cx="4114800" cy="519112"/>
          </a:xfrm>
          <a:prstGeom prst="rect">
            <a:avLst/>
          </a:prstGeom>
          <a:noFill/>
          <a:ln w="9525">
            <a:noFill/>
            <a:miter lim="800000"/>
            <a:headEnd/>
            <a:tailEnd/>
          </a:ln>
          <a:effectLst/>
        </p:spPr>
        <p:txBody>
          <a:bodyPr>
            <a:spAutoFit/>
          </a:bodyPr>
          <a:lstStyle/>
          <a:p>
            <a:pPr>
              <a:spcBef>
                <a:spcPct val="50000"/>
              </a:spcBef>
            </a:pPr>
            <a:r>
              <a:rPr lang="en-US" b="1">
                <a:solidFill>
                  <a:srgbClr val="008000"/>
                </a:solidFill>
              </a:rPr>
              <a:t>* Không thay đổi.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7"/>
                                        </p:tgtEl>
                                        <p:attrNameLst>
                                          <p:attrName>style.visibility</p:attrName>
                                        </p:attrNameLst>
                                      </p:cBhvr>
                                      <p:to>
                                        <p:strVal val="visible"/>
                                      </p:to>
                                    </p:set>
                                    <p:anim calcmode="discrete" valueType="clr">
                                      <p:cBhvr override="childStyle">
                                        <p:cTn id="7" dur="80"/>
                                        <p:tgtEl>
                                          <p:spTgt spid="112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7"/>
                                        </p:tgtEl>
                                        <p:attrNameLst>
                                          <p:attrName>fillcolor</p:attrName>
                                        </p:attrNameLst>
                                      </p:cBhvr>
                                      <p:tavLst>
                                        <p:tav tm="0">
                                          <p:val>
                                            <p:clrVal>
                                              <a:schemeClr val="accent2"/>
                                            </p:clrVal>
                                          </p:val>
                                        </p:tav>
                                        <p:tav tm="50000">
                                          <p:val>
                                            <p:clrVal>
                                              <a:schemeClr val="hlink"/>
                                            </p:clrVal>
                                          </p:val>
                                        </p:tav>
                                      </p:tavLst>
                                    </p:anim>
                                    <p:set>
                                      <p:cBhvr>
                                        <p:cTn id="9" dur="80"/>
                                        <p:tgtEl>
                                          <p:spTgt spid="1127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76"/>
                                        </p:tgtEl>
                                        <p:attrNameLst>
                                          <p:attrName>style.visibility</p:attrName>
                                        </p:attrNameLst>
                                      </p:cBhvr>
                                      <p:to>
                                        <p:strVal val="visible"/>
                                      </p:to>
                                    </p:set>
                                    <p:anim calcmode="discrete" valueType="clr">
                                      <p:cBhvr override="childStyle">
                                        <p:cTn id="14" dur="80"/>
                                        <p:tgtEl>
                                          <p:spTgt spid="1127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76"/>
                                        </p:tgtEl>
                                        <p:attrNameLst>
                                          <p:attrName>fillcolor</p:attrName>
                                        </p:attrNameLst>
                                      </p:cBhvr>
                                      <p:tavLst>
                                        <p:tav tm="0">
                                          <p:val>
                                            <p:clrVal>
                                              <a:schemeClr val="accent2"/>
                                            </p:clrVal>
                                          </p:val>
                                        </p:tav>
                                        <p:tav tm="50000">
                                          <p:val>
                                            <p:clrVal>
                                              <a:schemeClr val="hlink"/>
                                            </p:clrVal>
                                          </p:val>
                                        </p:tav>
                                      </p:tavLst>
                                    </p:anim>
                                    <p:set>
                                      <p:cBhvr>
                                        <p:cTn id="16" dur="80"/>
                                        <p:tgtEl>
                                          <p:spTgt spid="1127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275"/>
                                        </p:tgtEl>
                                        <p:attrNameLst>
                                          <p:attrName>style.visibility</p:attrName>
                                        </p:attrNameLst>
                                      </p:cBhvr>
                                      <p:to>
                                        <p:strVal val="visible"/>
                                      </p:to>
                                    </p:set>
                                    <p:anim calcmode="discrete" valueType="clr">
                                      <p:cBhvr override="childStyle">
                                        <p:cTn id="21" dur="80"/>
                                        <p:tgtEl>
                                          <p:spTgt spid="1127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275"/>
                                        </p:tgtEl>
                                        <p:attrNameLst>
                                          <p:attrName>fillcolor</p:attrName>
                                        </p:attrNameLst>
                                      </p:cBhvr>
                                      <p:tavLst>
                                        <p:tav tm="0">
                                          <p:val>
                                            <p:clrVal>
                                              <a:schemeClr val="accent2"/>
                                            </p:clrVal>
                                          </p:val>
                                        </p:tav>
                                        <p:tav tm="50000">
                                          <p:val>
                                            <p:clrVal>
                                              <a:schemeClr val="hlink"/>
                                            </p:clrVal>
                                          </p:val>
                                        </p:tav>
                                      </p:tavLst>
                                    </p:anim>
                                    <p:set>
                                      <p:cBhvr>
                                        <p:cTn id="23" dur="80"/>
                                        <p:tgtEl>
                                          <p:spTgt spid="1127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274"/>
                                        </p:tgtEl>
                                        <p:attrNameLst>
                                          <p:attrName>style.visibility</p:attrName>
                                        </p:attrNameLst>
                                      </p:cBhvr>
                                      <p:to>
                                        <p:strVal val="visible"/>
                                      </p:to>
                                    </p:set>
                                    <p:anim calcmode="discrete" valueType="clr">
                                      <p:cBhvr override="childStyle">
                                        <p:cTn id="28" dur="80"/>
                                        <p:tgtEl>
                                          <p:spTgt spid="1127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274"/>
                                        </p:tgtEl>
                                        <p:attrNameLst>
                                          <p:attrName>fillcolor</p:attrName>
                                        </p:attrNameLst>
                                      </p:cBhvr>
                                      <p:tavLst>
                                        <p:tav tm="0">
                                          <p:val>
                                            <p:clrVal>
                                              <a:schemeClr val="accent2"/>
                                            </p:clrVal>
                                          </p:val>
                                        </p:tav>
                                        <p:tav tm="50000">
                                          <p:val>
                                            <p:clrVal>
                                              <a:schemeClr val="hlink"/>
                                            </p:clrVal>
                                          </p:val>
                                        </p:tav>
                                      </p:tavLst>
                                    </p:anim>
                                    <p:set>
                                      <p:cBhvr>
                                        <p:cTn id="30" dur="80"/>
                                        <p:tgtEl>
                                          <p:spTgt spid="11274"/>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284"/>
                                        </p:tgtEl>
                                        <p:attrNameLst>
                                          <p:attrName>style.visibility</p:attrName>
                                        </p:attrNameLst>
                                      </p:cBhvr>
                                      <p:to>
                                        <p:strVal val="visible"/>
                                      </p:to>
                                    </p:set>
                                    <p:anim calcmode="discrete" valueType="clr">
                                      <p:cBhvr override="childStyle">
                                        <p:cTn id="35" dur="80"/>
                                        <p:tgtEl>
                                          <p:spTgt spid="1128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284"/>
                                        </p:tgtEl>
                                        <p:attrNameLst>
                                          <p:attrName>fillcolor</p:attrName>
                                        </p:attrNameLst>
                                      </p:cBhvr>
                                      <p:tavLst>
                                        <p:tav tm="0">
                                          <p:val>
                                            <p:clrVal>
                                              <a:schemeClr val="accent2"/>
                                            </p:clrVal>
                                          </p:val>
                                        </p:tav>
                                        <p:tav tm="50000">
                                          <p:val>
                                            <p:clrVal>
                                              <a:schemeClr val="hlink"/>
                                            </p:clrVal>
                                          </p:val>
                                        </p:tav>
                                      </p:tavLst>
                                    </p:anim>
                                    <p:set>
                                      <p:cBhvr>
                                        <p:cTn id="37" dur="80"/>
                                        <p:tgtEl>
                                          <p:spTgt spid="11284"/>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1285"/>
                                        </p:tgtEl>
                                        <p:attrNameLst>
                                          <p:attrName>style.visibility</p:attrName>
                                        </p:attrNameLst>
                                      </p:cBhvr>
                                      <p:to>
                                        <p:strVal val="visible"/>
                                      </p:to>
                                    </p:set>
                                    <p:anim calcmode="discrete" valueType="clr">
                                      <p:cBhvr override="childStyle">
                                        <p:cTn id="42" dur="80"/>
                                        <p:tgtEl>
                                          <p:spTgt spid="1128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1285"/>
                                        </p:tgtEl>
                                        <p:attrNameLst>
                                          <p:attrName>fillcolor</p:attrName>
                                        </p:attrNameLst>
                                      </p:cBhvr>
                                      <p:tavLst>
                                        <p:tav tm="0">
                                          <p:val>
                                            <p:clrVal>
                                              <a:schemeClr val="accent2"/>
                                            </p:clrVal>
                                          </p:val>
                                        </p:tav>
                                        <p:tav tm="50000">
                                          <p:val>
                                            <p:clrVal>
                                              <a:schemeClr val="hlink"/>
                                            </p:clrVal>
                                          </p:val>
                                        </p:tav>
                                      </p:tavLst>
                                    </p:anim>
                                    <p:set>
                                      <p:cBhvr>
                                        <p:cTn id="44" dur="80"/>
                                        <p:tgtEl>
                                          <p:spTgt spid="112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75" grpId="0"/>
      <p:bldP spid="11276" grpId="0"/>
      <p:bldP spid="11277" grpId="0"/>
      <p:bldP spid="11284" grpId="0"/>
      <p:bldP spid="112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0" y="3124200"/>
            <a:ext cx="9144000" cy="806450"/>
          </a:xfrm>
          <a:prstGeom prst="rect">
            <a:avLst/>
          </a:prstGeom>
          <a:noFill/>
          <a:ln w="9525">
            <a:noFill/>
            <a:miter lim="800000"/>
            <a:headEnd/>
            <a:tailEnd/>
          </a:ln>
          <a:effectLst/>
        </p:spPr>
        <p:txBody>
          <a:bodyPr>
            <a:spAutoFit/>
          </a:bodyPr>
          <a:lstStyle/>
          <a:p>
            <a:pPr>
              <a:lnSpc>
                <a:spcPct val="90000"/>
              </a:lnSpc>
            </a:pPr>
            <a:r>
              <a:rPr lang="en-US" sz="2600" b="1">
                <a:solidFill>
                  <a:srgbClr val="0000CC"/>
                </a:solidFill>
              </a:rPr>
              <a:t>* Trạng ngữ là thành phần phụ trong câu xác định thời gian, nơi chốn, nguyên nhân, mục đích… của sự vật nêu trong câu.</a:t>
            </a:r>
            <a:endParaRPr lang="en-US" sz="2600">
              <a:solidFill>
                <a:srgbClr val="0000CC"/>
              </a:solidFill>
            </a:endParaRPr>
          </a:p>
        </p:txBody>
      </p:sp>
      <p:sp>
        <p:nvSpPr>
          <p:cNvPr id="13319" name="Text Box 7"/>
          <p:cNvSpPr txBox="1">
            <a:spLocks noChangeArrowheads="1"/>
          </p:cNvSpPr>
          <p:nvPr/>
        </p:nvSpPr>
        <p:spPr bwMode="auto">
          <a:xfrm>
            <a:off x="0" y="1752600"/>
            <a:ext cx="9144000" cy="488950"/>
          </a:xfrm>
          <a:prstGeom prst="rect">
            <a:avLst/>
          </a:prstGeom>
          <a:noFill/>
          <a:ln w="9525">
            <a:noFill/>
            <a:miter lim="800000"/>
            <a:headEnd/>
            <a:tailEnd/>
          </a:ln>
          <a:effectLst/>
        </p:spPr>
        <p:txBody>
          <a:bodyPr>
            <a:spAutoFit/>
          </a:bodyPr>
          <a:lstStyle/>
          <a:p>
            <a:r>
              <a:rPr lang="en-US" sz="2600" b="1">
                <a:solidFill>
                  <a:srgbClr val="008000"/>
                </a:solidFill>
              </a:rPr>
              <a:t>- Các phần in nghiêng được gọi là gì? </a:t>
            </a:r>
            <a:endParaRPr lang="en-US" sz="2600">
              <a:solidFill>
                <a:srgbClr val="008000"/>
              </a:solidFill>
            </a:endParaRPr>
          </a:p>
        </p:txBody>
      </p:sp>
      <p:sp>
        <p:nvSpPr>
          <p:cNvPr id="10244" name="Text Box 8"/>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Luyện từ và câu</a:t>
            </a:r>
          </a:p>
        </p:txBody>
      </p:sp>
      <p:sp>
        <p:nvSpPr>
          <p:cNvPr id="10245" name="Text Box 9"/>
          <p:cNvSpPr txBox="1">
            <a:spLocks noChangeArrowheads="1"/>
          </p:cNvSpPr>
          <p:nvPr/>
        </p:nvSpPr>
        <p:spPr bwMode="auto">
          <a:xfrm>
            <a:off x="0" y="0"/>
            <a:ext cx="9144000" cy="5191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0000FF"/>
                </a:solidFill>
              </a:rPr>
              <a:t>Thứ tư ngày 4 tháng 4 năm 2018</a:t>
            </a:r>
          </a:p>
        </p:txBody>
      </p:sp>
      <p:sp>
        <p:nvSpPr>
          <p:cNvPr id="10246" name="Text Box 10"/>
          <p:cNvSpPr txBox="1">
            <a:spLocks noChangeArrowheads="1"/>
          </p:cNvSpPr>
          <p:nvPr/>
        </p:nvSpPr>
        <p:spPr bwMode="auto">
          <a:xfrm>
            <a:off x="0" y="914400"/>
            <a:ext cx="9144000" cy="519113"/>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Thêm trạng ngữ cho câu.</a:t>
            </a:r>
          </a:p>
        </p:txBody>
      </p:sp>
      <p:sp>
        <p:nvSpPr>
          <p:cNvPr id="10247" name="Text Box 11"/>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r>
              <a:rPr lang="en-US" b="1">
                <a:solidFill>
                  <a:srgbClr val="0000CC"/>
                </a:solidFill>
              </a:rPr>
              <a:t>I . Nhận xét:</a:t>
            </a:r>
            <a:endParaRPr lang="en-US">
              <a:solidFill>
                <a:srgbClr val="0000CC"/>
              </a:solidFill>
            </a:endParaRPr>
          </a:p>
        </p:txBody>
      </p:sp>
      <p:sp>
        <p:nvSpPr>
          <p:cNvPr id="13324" name="Text Box 12"/>
          <p:cNvSpPr txBox="1">
            <a:spLocks noChangeArrowheads="1"/>
          </p:cNvSpPr>
          <p:nvPr/>
        </p:nvSpPr>
        <p:spPr bwMode="auto">
          <a:xfrm>
            <a:off x="0" y="2209800"/>
            <a:ext cx="9144000" cy="488950"/>
          </a:xfrm>
          <a:prstGeom prst="rect">
            <a:avLst/>
          </a:prstGeom>
          <a:noFill/>
          <a:ln w="9525">
            <a:noFill/>
            <a:miter lim="800000"/>
            <a:headEnd/>
            <a:tailEnd/>
          </a:ln>
          <a:effectLst/>
        </p:spPr>
        <p:txBody>
          <a:bodyPr>
            <a:spAutoFit/>
          </a:bodyPr>
          <a:lstStyle/>
          <a:p>
            <a:pPr>
              <a:spcBef>
                <a:spcPct val="50000"/>
              </a:spcBef>
            </a:pPr>
            <a:r>
              <a:rPr lang="en-US" sz="2600">
                <a:solidFill>
                  <a:srgbClr val="0000CC"/>
                </a:solidFill>
              </a:rPr>
              <a:t>* </a:t>
            </a:r>
            <a:r>
              <a:rPr lang="en-US" sz="2600" b="1">
                <a:solidFill>
                  <a:srgbClr val="0000CC"/>
                </a:solidFill>
              </a:rPr>
              <a:t>Các phần in nghiêng được gọi là </a:t>
            </a:r>
            <a:r>
              <a:rPr lang="en-US" sz="2600" b="1">
                <a:solidFill>
                  <a:srgbClr val="FF0066"/>
                </a:solidFill>
              </a:rPr>
              <a:t>trạng ngữ.</a:t>
            </a:r>
            <a:r>
              <a:rPr lang="en-US" sz="2600">
                <a:solidFill>
                  <a:srgbClr val="0000CC"/>
                </a:solidFill>
              </a:rPr>
              <a:t> </a:t>
            </a:r>
          </a:p>
        </p:txBody>
      </p:sp>
      <p:sp>
        <p:nvSpPr>
          <p:cNvPr id="13325" name="Text Box 13"/>
          <p:cNvSpPr txBox="1">
            <a:spLocks noChangeArrowheads="1"/>
          </p:cNvSpPr>
          <p:nvPr/>
        </p:nvSpPr>
        <p:spPr bwMode="auto">
          <a:xfrm>
            <a:off x="0" y="2667000"/>
            <a:ext cx="9144000" cy="488950"/>
          </a:xfrm>
          <a:prstGeom prst="rect">
            <a:avLst/>
          </a:prstGeom>
          <a:noFill/>
          <a:ln w="9525">
            <a:noFill/>
            <a:miter lim="800000"/>
            <a:headEnd/>
            <a:tailEnd/>
          </a:ln>
          <a:effectLst/>
        </p:spPr>
        <p:txBody>
          <a:bodyPr>
            <a:spAutoFit/>
          </a:bodyPr>
          <a:lstStyle/>
          <a:p>
            <a:pPr>
              <a:spcBef>
                <a:spcPct val="50000"/>
              </a:spcBef>
            </a:pPr>
            <a:r>
              <a:rPr lang="en-US" sz="2600" b="1">
                <a:solidFill>
                  <a:srgbClr val="008000"/>
                </a:solidFill>
              </a:rPr>
              <a:t>- Trạng ngữ là gì?</a:t>
            </a:r>
          </a:p>
        </p:txBody>
      </p:sp>
      <p:sp>
        <p:nvSpPr>
          <p:cNvPr id="13326" name="Text Box 14"/>
          <p:cNvSpPr txBox="1">
            <a:spLocks noChangeArrowheads="1"/>
          </p:cNvSpPr>
          <p:nvPr/>
        </p:nvSpPr>
        <p:spPr bwMode="auto">
          <a:xfrm>
            <a:off x="0" y="3962400"/>
            <a:ext cx="9144000" cy="488950"/>
          </a:xfrm>
          <a:prstGeom prst="rect">
            <a:avLst/>
          </a:prstGeom>
          <a:noFill/>
          <a:ln w="9525">
            <a:noFill/>
            <a:miter lim="800000"/>
            <a:headEnd/>
            <a:tailEnd/>
          </a:ln>
          <a:effectLst/>
        </p:spPr>
        <p:txBody>
          <a:bodyPr>
            <a:spAutoFit/>
          </a:bodyPr>
          <a:lstStyle/>
          <a:p>
            <a:pPr>
              <a:spcBef>
                <a:spcPct val="50000"/>
              </a:spcBef>
            </a:pPr>
            <a:r>
              <a:rPr lang="en-US" sz="2600" b="1">
                <a:solidFill>
                  <a:srgbClr val="008000"/>
                </a:solidFill>
              </a:rPr>
              <a:t>- Trạng ngữ trả lời cho các câu hỏi nào?</a:t>
            </a:r>
          </a:p>
        </p:txBody>
      </p:sp>
      <p:sp>
        <p:nvSpPr>
          <p:cNvPr id="13327" name="Text Box 15"/>
          <p:cNvSpPr txBox="1">
            <a:spLocks noChangeArrowheads="1"/>
          </p:cNvSpPr>
          <p:nvPr/>
        </p:nvSpPr>
        <p:spPr bwMode="auto">
          <a:xfrm>
            <a:off x="0" y="4495800"/>
            <a:ext cx="9144000" cy="885825"/>
          </a:xfrm>
          <a:prstGeom prst="rect">
            <a:avLst/>
          </a:prstGeom>
          <a:noFill/>
          <a:ln w="9525">
            <a:noFill/>
            <a:miter lim="800000"/>
            <a:headEnd/>
            <a:tailEnd/>
          </a:ln>
          <a:effectLst/>
        </p:spPr>
        <p:txBody>
          <a:bodyPr>
            <a:spAutoFit/>
          </a:bodyPr>
          <a:lstStyle/>
          <a:p>
            <a:pPr eaLnBrk="1" hangingPunct="1">
              <a:spcBef>
                <a:spcPct val="20000"/>
              </a:spcBef>
            </a:pPr>
            <a:r>
              <a:rPr lang="en-US" sz="2600" b="1">
                <a:solidFill>
                  <a:srgbClr val="0000CC"/>
                </a:solidFill>
              </a:rPr>
              <a:t>* Trạng ngữ trả lời cho câu hỏi: Khi nào? Ở đâu? Vì sao? Để làm gì?</a:t>
            </a:r>
            <a:endParaRPr lang="en-US" sz="2600">
              <a:solidFill>
                <a:srgbClr val="0000CC"/>
              </a:solidFill>
            </a:endParaRPr>
          </a:p>
        </p:txBody>
      </p:sp>
      <p:sp>
        <p:nvSpPr>
          <p:cNvPr id="13328" name="Text Box 16"/>
          <p:cNvSpPr txBox="1">
            <a:spLocks noChangeArrowheads="1"/>
          </p:cNvSpPr>
          <p:nvPr/>
        </p:nvSpPr>
        <p:spPr bwMode="auto">
          <a:xfrm>
            <a:off x="0" y="5410200"/>
            <a:ext cx="9144000" cy="488950"/>
          </a:xfrm>
          <a:prstGeom prst="rect">
            <a:avLst/>
          </a:prstGeom>
          <a:noFill/>
          <a:ln w="9525">
            <a:noFill/>
            <a:miter lim="800000"/>
            <a:headEnd/>
            <a:tailEnd/>
          </a:ln>
          <a:effectLst/>
        </p:spPr>
        <p:txBody>
          <a:bodyPr>
            <a:spAutoFit/>
          </a:bodyPr>
          <a:lstStyle/>
          <a:p>
            <a:r>
              <a:rPr lang="en-US" sz="2600" b="1">
                <a:solidFill>
                  <a:srgbClr val="008000"/>
                </a:solidFill>
              </a:rPr>
              <a:t>- Trạng ngữ đứng vị trí nào trong câu?</a:t>
            </a:r>
            <a:endParaRPr lang="en-US" sz="2600">
              <a:solidFill>
                <a:srgbClr val="008000"/>
              </a:solidFill>
            </a:endParaRPr>
          </a:p>
        </p:txBody>
      </p:sp>
      <p:sp>
        <p:nvSpPr>
          <p:cNvPr id="13329" name="Text Box 17"/>
          <p:cNvSpPr txBox="1">
            <a:spLocks noChangeArrowheads="1"/>
          </p:cNvSpPr>
          <p:nvPr/>
        </p:nvSpPr>
        <p:spPr bwMode="auto">
          <a:xfrm>
            <a:off x="0" y="5972175"/>
            <a:ext cx="9144000" cy="885825"/>
          </a:xfrm>
          <a:prstGeom prst="rect">
            <a:avLst/>
          </a:prstGeom>
          <a:noFill/>
          <a:ln w="9525">
            <a:noFill/>
            <a:miter lim="800000"/>
            <a:headEnd/>
            <a:tailEnd/>
          </a:ln>
          <a:effectLst/>
        </p:spPr>
        <p:txBody>
          <a:bodyPr>
            <a:spAutoFit/>
          </a:bodyPr>
          <a:lstStyle/>
          <a:p>
            <a:pPr>
              <a:spcBef>
                <a:spcPct val="50000"/>
              </a:spcBef>
            </a:pPr>
            <a:r>
              <a:rPr lang="en-US" sz="2600">
                <a:solidFill>
                  <a:srgbClr val="0000CC"/>
                </a:solidFill>
              </a:rPr>
              <a:t>* </a:t>
            </a:r>
            <a:r>
              <a:rPr lang="en-US" sz="2600" b="1">
                <a:solidFill>
                  <a:srgbClr val="0000CC"/>
                </a:solidFill>
              </a:rPr>
              <a:t>Trạng ngữ có thể đứng đầu câu, cuối câu hoặc chen giữa chủ ngữ và vị ngữ.</a:t>
            </a:r>
            <a:endParaRPr lang="en-US" sz="26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9"/>
                                        </p:tgtEl>
                                        <p:attrNameLst>
                                          <p:attrName>style.visibility</p:attrName>
                                        </p:attrNameLst>
                                      </p:cBhvr>
                                      <p:to>
                                        <p:strVal val="visible"/>
                                      </p:to>
                                    </p:set>
                                    <p:anim calcmode="discrete" valueType="clr">
                                      <p:cBhvr override="childStyle">
                                        <p:cTn id="7" dur="80"/>
                                        <p:tgtEl>
                                          <p:spTgt spid="133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9"/>
                                        </p:tgtEl>
                                        <p:attrNameLst>
                                          <p:attrName>fillcolor</p:attrName>
                                        </p:attrNameLst>
                                      </p:cBhvr>
                                      <p:tavLst>
                                        <p:tav tm="0">
                                          <p:val>
                                            <p:clrVal>
                                              <a:schemeClr val="accent2"/>
                                            </p:clrVal>
                                          </p:val>
                                        </p:tav>
                                        <p:tav tm="50000">
                                          <p:val>
                                            <p:clrVal>
                                              <a:schemeClr val="hlink"/>
                                            </p:clrVal>
                                          </p:val>
                                        </p:tav>
                                      </p:tavLst>
                                    </p:anim>
                                    <p:set>
                                      <p:cBhvr>
                                        <p:cTn id="9" dur="80"/>
                                        <p:tgtEl>
                                          <p:spTgt spid="133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24"/>
                                        </p:tgtEl>
                                        <p:attrNameLst>
                                          <p:attrName>style.visibility</p:attrName>
                                        </p:attrNameLst>
                                      </p:cBhvr>
                                      <p:to>
                                        <p:strVal val="visible"/>
                                      </p:to>
                                    </p:set>
                                    <p:anim calcmode="discrete" valueType="clr">
                                      <p:cBhvr override="childStyle">
                                        <p:cTn id="14" dur="80"/>
                                        <p:tgtEl>
                                          <p:spTgt spid="133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4"/>
                                        </p:tgtEl>
                                        <p:attrNameLst>
                                          <p:attrName>fillcolor</p:attrName>
                                        </p:attrNameLst>
                                      </p:cBhvr>
                                      <p:tavLst>
                                        <p:tav tm="0">
                                          <p:val>
                                            <p:clrVal>
                                              <a:schemeClr val="accent2"/>
                                            </p:clrVal>
                                          </p:val>
                                        </p:tav>
                                        <p:tav tm="50000">
                                          <p:val>
                                            <p:clrVal>
                                              <a:schemeClr val="hlink"/>
                                            </p:clrVal>
                                          </p:val>
                                        </p:tav>
                                      </p:tavLst>
                                    </p:anim>
                                    <p:set>
                                      <p:cBhvr>
                                        <p:cTn id="16" dur="80"/>
                                        <p:tgtEl>
                                          <p:spTgt spid="1332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325"/>
                                        </p:tgtEl>
                                        <p:attrNameLst>
                                          <p:attrName>style.visibility</p:attrName>
                                        </p:attrNameLst>
                                      </p:cBhvr>
                                      <p:to>
                                        <p:strVal val="visible"/>
                                      </p:to>
                                    </p:set>
                                    <p:anim calcmode="discrete" valueType="clr">
                                      <p:cBhvr override="childStyle">
                                        <p:cTn id="21" dur="80"/>
                                        <p:tgtEl>
                                          <p:spTgt spid="1332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325"/>
                                        </p:tgtEl>
                                        <p:attrNameLst>
                                          <p:attrName>fillcolor</p:attrName>
                                        </p:attrNameLst>
                                      </p:cBhvr>
                                      <p:tavLst>
                                        <p:tav tm="0">
                                          <p:val>
                                            <p:clrVal>
                                              <a:schemeClr val="accent2"/>
                                            </p:clrVal>
                                          </p:val>
                                        </p:tav>
                                        <p:tav tm="50000">
                                          <p:val>
                                            <p:clrVal>
                                              <a:schemeClr val="hlink"/>
                                            </p:clrVal>
                                          </p:val>
                                        </p:tav>
                                      </p:tavLst>
                                    </p:anim>
                                    <p:set>
                                      <p:cBhvr>
                                        <p:cTn id="23" dur="80"/>
                                        <p:tgtEl>
                                          <p:spTgt spid="1332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318"/>
                                        </p:tgtEl>
                                        <p:attrNameLst>
                                          <p:attrName>style.visibility</p:attrName>
                                        </p:attrNameLst>
                                      </p:cBhvr>
                                      <p:to>
                                        <p:strVal val="visible"/>
                                      </p:to>
                                    </p:set>
                                    <p:anim calcmode="discrete" valueType="clr">
                                      <p:cBhvr override="childStyle">
                                        <p:cTn id="28" dur="80"/>
                                        <p:tgtEl>
                                          <p:spTgt spid="133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318"/>
                                        </p:tgtEl>
                                        <p:attrNameLst>
                                          <p:attrName>fillcolor</p:attrName>
                                        </p:attrNameLst>
                                      </p:cBhvr>
                                      <p:tavLst>
                                        <p:tav tm="0">
                                          <p:val>
                                            <p:clrVal>
                                              <a:schemeClr val="accent2"/>
                                            </p:clrVal>
                                          </p:val>
                                        </p:tav>
                                        <p:tav tm="50000">
                                          <p:val>
                                            <p:clrVal>
                                              <a:schemeClr val="hlink"/>
                                            </p:clrVal>
                                          </p:val>
                                        </p:tav>
                                      </p:tavLst>
                                    </p:anim>
                                    <p:set>
                                      <p:cBhvr>
                                        <p:cTn id="30" dur="80"/>
                                        <p:tgtEl>
                                          <p:spTgt spid="13318"/>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326"/>
                                        </p:tgtEl>
                                        <p:attrNameLst>
                                          <p:attrName>style.visibility</p:attrName>
                                        </p:attrNameLst>
                                      </p:cBhvr>
                                      <p:to>
                                        <p:strVal val="visible"/>
                                      </p:to>
                                    </p:set>
                                    <p:anim calcmode="discrete" valueType="clr">
                                      <p:cBhvr override="childStyle">
                                        <p:cTn id="35" dur="80"/>
                                        <p:tgtEl>
                                          <p:spTgt spid="1332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326"/>
                                        </p:tgtEl>
                                        <p:attrNameLst>
                                          <p:attrName>fillcolor</p:attrName>
                                        </p:attrNameLst>
                                      </p:cBhvr>
                                      <p:tavLst>
                                        <p:tav tm="0">
                                          <p:val>
                                            <p:clrVal>
                                              <a:schemeClr val="accent2"/>
                                            </p:clrVal>
                                          </p:val>
                                        </p:tav>
                                        <p:tav tm="50000">
                                          <p:val>
                                            <p:clrVal>
                                              <a:schemeClr val="hlink"/>
                                            </p:clrVal>
                                          </p:val>
                                        </p:tav>
                                      </p:tavLst>
                                    </p:anim>
                                    <p:set>
                                      <p:cBhvr>
                                        <p:cTn id="37" dur="80"/>
                                        <p:tgtEl>
                                          <p:spTgt spid="13326"/>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327"/>
                                        </p:tgtEl>
                                        <p:attrNameLst>
                                          <p:attrName>style.visibility</p:attrName>
                                        </p:attrNameLst>
                                      </p:cBhvr>
                                      <p:to>
                                        <p:strVal val="visible"/>
                                      </p:to>
                                    </p:set>
                                    <p:anim calcmode="discrete" valueType="clr">
                                      <p:cBhvr override="childStyle">
                                        <p:cTn id="42" dur="80"/>
                                        <p:tgtEl>
                                          <p:spTgt spid="1332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327"/>
                                        </p:tgtEl>
                                        <p:attrNameLst>
                                          <p:attrName>fillcolor</p:attrName>
                                        </p:attrNameLst>
                                      </p:cBhvr>
                                      <p:tavLst>
                                        <p:tav tm="0">
                                          <p:val>
                                            <p:clrVal>
                                              <a:schemeClr val="accent2"/>
                                            </p:clrVal>
                                          </p:val>
                                        </p:tav>
                                        <p:tav tm="50000">
                                          <p:val>
                                            <p:clrVal>
                                              <a:schemeClr val="hlink"/>
                                            </p:clrVal>
                                          </p:val>
                                        </p:tav>
                                      </p:tavLst>
                                    </p:anim>
                                    <p:set>
                                      <p:cBhvr>
                                        <p:cTn id="44" dur="80"/>
                                        <p:tgtEl>
                                          <p:spTgt spid="13327"/>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3328"/>
                                        </p:tgtEl>
                                        <p:attrNameLst>
                                          <p:attrName>style.visibility</p:attrName>
                                        </p:attrNameLst>
                                      </p:cBhvr>
                                      <p:to>
                                        <p:strVal val="visible"/>
                                      </p:to>
                                    </p:set>
                                    <p:anim calcmode="discrete" valueType="clr">
                                      <p:cBhvr override="childStyle">
                                        <p:cTn id="49" dur="80"/>
                                        <p:tgtEl>
                                          <p:spTgt spid="1332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328"/>
                                        </p:tgtEl>
                                        <p:attrNameLst>
                                          <p:attrName>fillcolor</p:attrName>
                                        </p:attrNameLst>
                                      </p:cBhvr>
                                      <p:tavLst>
                                        <p:tav tm="0">
                                          <p:val>
                                            <p:clrVal>
                                              <a:schemeClr val="accent2"/>
                                            </p:clrVal>
                                          </p:val>
                                        </p:tav>
                                        <p:tav tm="50000">
                                          <p:val>
                                            <p:clrVal>
                                              <a:schemeClr val="hlink"/>
                                            </p:clrVal>
                                          </p:val>
                                        </p:tav>
                                      </p:tavLst>
                                    </p:anim>
                                    <p:set>
                                      <p:cBhvr>
                                        <p:cTn id="51" dur="80"/>
                                        <p:tgtEl>
                                          <p:spTgt spid="13328"/>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3329"/>
                                        </p:tgtEl>
                                        <p:attrNameLst>
                                          <p:attrName>style.visibility</p:attrName>
                                        </p:attrNameLst>
                                      </p:cBhvr>
                                      <p:to>
                                        <p:strVal val="visible"/>
                                      </p:to>
                                    </p:set>
                                    <p:anim calcmode="discrete" valueType="clr">
                                      <p:cBhvr override="childStyle">
                                        <p:cTn id="56" dur="80"/>
                                        <p:tgtEl>
                                          <p:spTgt spid="13329"/>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3329"/>
                                        </p:tgtEl>
                                        <p:attrNameLst>
                                          <p:attrName>fillcolor</p:attrName>
                                        </p:attrNameLst>
                                      </p:cBhvr>
                                      <p:tavLst>
                                        <p:tav tm="0">
                                          <p:val>
                                            <p:clrVal>
                                              <a:schemeClr val="accent2"/>
                                            </p:clrVal>
                                          </p:val>
                                        </p:tav>
                                        <p:tav tm="50000">
                                          <p:val>
                                            <p:clrVal>
                                              <a:schemeClr val="hlink"/>
                                            </p:clrVal>
                                          </p:val>
                                        </p:tav>
                                      </p:tavLst>
                                    </p:anim>
                                    <p:set>
                                      <p:cBhvr>
                                        <p:cTn id="58" dur="80"/>
                                        <p:tgtEl>
                                          <p:spTgt spid="133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4" grpId="0"/>
      <p:bldP spid="13325" grpId="0"/>
      <p:bldP spid="13326" grpId="0"/>
      <p:bldP spid="13327" grpId="0"/>
      <p:bldP spid="13328" grpId="0"/>
      <p:bldP spid="1332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TotalTime>
  <Words>1319</Words>
  <Application>Microsoft PowerPoint</Application>
  <PresentationFormat>On-screen Show (4:3)</PresentationFormat>
  <Paragraphs>130</Paragraphs>
  <Slides>14</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Arial</vt:lpstr>
      <vt:lpstr>VnBangkok</vt:lpstr>
      <vt:lpstr>Calibri</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 AN</dc:creator>
  <cp:lastModifiedBy>admin</cp:lastModifiedBy>
  <cp:revision>100</cp:revision>
  <cp:lastPrinted>1601-01-01T00:00:00Z</cp:lastPrinted>
  <dcterms:created xsi:type="dcterms:W3CDTF">2013-04-05T13:57:22Z</dcterms:created>
  <dcterms:modified xsi:type="dcterms:W3CDTF">2021-04-28T03:28:29Z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