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58" r:id="rId3"/>
    <p:sldId id="259" r:id="rId4"/>
    <p:sldId id="260" r:id="rId5"/>
    <p:sldId id="261" r:id="rId6"/>
    <p:sldId id="268" r:id="rId7"/>
    <p:sldId id="269" r:id="rId8"/>
    <p:sldId id="278" r:id="rId9"/>
    <p:sldId id="270" r:id="rId10"/>
    <p:sldId id="271" r:id="rId11"/>
    <p:sldId id="279" r:id="rId12"/>
    <p:sldId id="272" r:id="rId13"/>
    <p:sldId id="264" r:id="rId14"/>
    <p:sldId id="274" r:id="rId15"/>
    <p:sldId id="275" r:id="rId16"/>
    <p:sldId id="280" r:id="rId17"/>
    <p:sldId id="276" r:id="rId18"/>
    <p:sldId id="277" r:id="rId19"/>
    <p:sldId id="282" r:id="rId20"/>
    <p:sldId id="273" r:id="rId21"/>
    <p:sldId id="265" r:id="rId22"/>
    <p:sldId id="283" r:id="rId23"/>
    <p:sldId id="284" r:id="rId24"/>
    <p:sldId id="288" r:id="rId25"/>
    <p:sldId id="266" r:id="rId26"/>
    <p:sldId id="289" r:id="rId27"/>
    <p:sldId id="290" r:id="rId28"/>
    <p:sldId id="26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603" autoAdjust="0"/>
    <p:restoredTop sz="94660"/>
  </p:normalViewPr>
  <p:slideViewPr>
    <p:cSldViewPr snapToGrid="0">
      <p:cViewPr varScale="1">
        <p:scale>
          <a:sx n="72" d="100"/>
          <a:sy n="72" d="100"/>
        </p:scale>
        <p:origin x="55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58799B-AF79-4CA7-8FD6-FD36F6D6236A}" type="doc">
      <dgm:prSet loTypeId="urn:microsoft.com/office/officeart/2008/layout/RadialCluster" loCatId="cycle" qsTypeId="urn:microsoft.com/office/officeart/2005/8/quickstyle/simple5" qsCatId="simple" csTypeId="urn:microsoft.com/office/officeart/2005/8/colors/colorful5" csCatId="colorful" phldr="1"/>
      <dgm:spPr/>
      <dgm:t>
        <a:bodyPr/>
        <a:lstStyle/>
        <a:p>
          <a:endParaRPr lang="en-US"/>
        </a:p>
      </dgm:t>
    </dgm:pt>
    <dgm:pt modelId="{C7452F65-FBBE-498A-95C2-DCDF57D986FB}">
      <dgm:prSet phldrT="[Text]" custT="1"/>
      <dgm:spPr/>
      <dgm:t>
        <a:bodyPr/>
        <a:lstStyle/>
        <a:p>
          <a:r>
            <a:rPr lang="en-US" sz="2800" dirty="0" smtClean="0">
              <a:latin typeface="Times New Roman" panose="02020603050405020304" pitchFamily="18" charset="0"/>
              <a:cs typeface="Times New Roman" panose="02020603050405020304" pitchFamily="18" charset="0"/>
            </a:rPr>
            <a:t>THỰC HÀNH</a:t>
          </a:r>
          <a:endParaRPr lang="en-US" sz="2800" dirty="0">
            <a:latin typeface="Times New Roman" panose="02020603050405020304" pitchFamily="18" charset="0"/>
            <a:cs typeface="Times New Roman" panose="02020603050405020304" pitchFamily="18" charset="0"/>
          </a:endParaRPr>
        </a:p>
      </dgm:t>
    </dgm:pt>
    <dgm:pt modelId="{83C9C7E3-5CCA-49B0-955E-E059959C7EED}" type="parTrans" cxnId="{D3D1AB5D-3759-49F1-BE9B-2E84FD1A3766}">
      <dgm:prSet/>
      <dgm:spPr/>
      <dgm:t>
        <a:bodyPr/>
        <a:lstStyle/>
        <a:p>
          <a:endParaRPr lang="en-US"/>
        </a:p>
      </dgm:t>
    </dgm:pt>
    <dgm:pt modelId="{CEC9BAD1-DBFE-4516-B413-642FF5E22720}" type="sibTrans" cxnId="{D3D1AB5D-3759-49F1-BE9B-2E84FD1A3766}">
      <dgm:prSet/>
      <dgm:spPr/>
      <dgm:t>
        <a:bodyPr/>
        <a:lstStyle/>
        <a:p>
          <a:endParaRPr lang="en-US"/>
        </a:p>
      </dgm:t>
    </dgm:pt>
    <dgm:pt modelId="{9F1D3994-3801-4260-96C0-4F7DB2D4C8A6}">
      <dgm:prSet custT="1"/>
      <dgm:spPr/>
      <dgm:t>
        <a:bodyPr/>
        <a:lstStyle/>
        <a:p>
          <a:pPr algn="just"/>
          <a:r>
            <a:rPr lang="nl-NL" sz="2400" dirty="0" smtClean="0">
              <a:latin typeface="Times New Roman" panose="02020603050405020304" pitchFamily="18" charset="0"/>
              <a:cs typeface="Times New Roman" panose="02020603050405020304" pitchFamily="18" charset="0"/>
            </a:rPr>
            <a:t>Pha dung dịch ô- rê- dôn, cần đọc kĩ hướng dẫn cách pha trên gói và làm theo hướng dẫn.</a:t>
          </a:r>
          <a:endParaRPr lang="en-US" sz="2400" dirty="0">
            <a:latin typeface="Times New Roman" panose="02020603050405020304" pitchFamily="18" charset="0"/>
            <a:cs typeface="Times New Roman" panose="02020603050405020304" pitchFamily="18" charset="0"/>
          </a:endParaRPr>
        </a:p>
      </dgm:t>
    </dgm:pt>
    <dgm:pt modelId="{4D9E63C0-7D09-4DC3-B3CD-441F685BFA26}" type="parTrans" cxnId="{BA7747E3-61CD-4CF8-BD50-FCD00969229A}">
      <dgm:prSet/>
      <dgm:spPr/>
      <dgm:t>
        <a:bodyPr/>
        <a:lstStyle/>
        <a:p>
          <a:endParaRPr lang="en-US"/>
        </a:p>
      </dgm:t>
    </dgm:pt>
    <dgm:pt modelId="{FB3544C3-18F3-4EED-AADB-987DC50A7DBB}" type="sibTrans" cxnId="{BA7747E3-61CD-4CF8-BD50-FCD00969229A}">
      <dgm:prSet/>
      <dgm:spPr/>
      <dgm:t>
        <a:bodyPr/>
        <a:lstStyle/>
        <a:p>
          <a:endParaRPr lang="en-US"/>
        </a:p>
      </dgm:t>
    </dgm:pt>
    <dgm:pt modelId="{F52F8511-3327-43CB-A215-AD1314B02486}">
      <dgm:prSet custT="1"/>
      <dgm:spPr/>
      <dgm:t>
        <a:bodyPr/>
        <a:lstStyle/>
        <a:p>
          <a:pPr algn="ctr"/>
          <a:r>
            <a:rPr lang="nl-NL" sz="2400" dirty="0" smtClean="0">
              <a:latin typeface="Times New Roman" panose="02020603050405020304" pitchFamily="18" charset="0"/>
              <a:cs typeface="Times New Roman" panose="02020603050405020304" pitchFamily="18" charset="0"/>
            </a:rPr>
            <a:t>Nấu cháo muối (sắp xếp tranh) </a:t>
          </a:r>
          <a:endParaRPr lang="en-US" sz="2400" dirty="0">
            <a:latin typeface="Times New Roman" panose="02020603050405020304" pitchFamily="18" charset="0"/>
            <a:cs typeface="Times New Roman" panose="02020603050405020304" pitchFamily="18" charset="0"/>
          </a:endParaRPr>
        </a:p>
      </dgm:t>
    </dgm:pt>
    <dgm:pt modelId="{9CA93315-380A-4B5F-B9D7-2F4F0213E002}" type="parTrans" cxnId="{2C689F65-C570-404E-B19E-3AC54AEA6559}">
      <dgm:prSet/>
      <dgm:spPr/>
      <dgm:t>
        <a:bodyPr/>
        <a:lstStyle/>
        <a:p>
          <a:endParaRPr lang="en-US"/>
        </a:p>
      </dgm:t>
    </dgm:pt>
    <dgm:pt modelId="{0FB56126-8435-4BDA-A836-38CFDAA9D63D}" type="sibTrans" cxnId="{2C689F65-C570-404E-B19E-3AC54AEA6559}">
      <dgm:prSet/>
      <dgm:spPr/>
      <dgm:t>
        <a:bodyPr/>
        <a:lstStyle/>
        <a:p>
          <a:endParaRPr lang="en-US"/>
        </a:p>
      </dgm:t>
    </dgm:pt>
    <dgm:pt modelId="{97CCFC4B-C955-4765-A5E8-1D7A6378243B}" type="pres">
      <dgm:prSet presAssocID="{4058799B-AF79-4CA7-8FD6-FD36F6D6236A}" presName="Name0" presStyleCnt="0">
        <dgm:presLayoutVars>
          <dgm:chMax val="1"/>
          <dgm:chPref val="1"/>
          <dgm:dir/>
          <dgm:animOne val="branch"/>
          <dgm:animLvl val="lvl"/>
        </dgm:presLayoutVars>
      </dgm:prSet>
      <dgm:spPr/>
      <dgm:t>
        <a:bodyPr/>
        <a:lstStyle/>
        <a:p>
          <a:endParaRPr lang="en-US"/>
        </a:p>
      </dgm:t>
    </dgm:pt>
    <dgm:pt modelId="{EB9285A4-EE3A-40A5-82F3-24EBF699AADA}" type="pres">
      <dgm:prSet presAssocID="{C7452F65-FBBE-498A-95C2-DCDF57D986FB}" presName="singleCycle" presStyleCnt="0"/>
      <dgm:spPr/>
    </dgm:pt>
    <dgm:pt modelId="{7DD3F6A3-03EF-490D-904A-8504EAB76A5B}" type="pres">
      <dgm:prSet presAssocID="{C7452F65-FBBE-498A-95C2-DCDF57D986FB}" presName="singleCenter" presStyleLbl="node1" presStyleIdx="0" presStyleCnt="3" custScaleX="191644" custScaleY="40962" custLinFactNeighborX="0" custLinFactNeighborY="11898">
        <dgm:presLayoutVars>
          <dgm:chMax val="7"/>
          <dgm:chPref val="7"/>
        </dgm:presLayoutVars>
      </dgm:prSet>
      <dgm:spPr/>
      <dgm:t>
        <a:bodyPr/>
        <a:lstStyle/>
        <a:p>
          <a:endParaRPr lang="en-US"/>
        </a:p>
      </dgm:t>
    </dgm:pt>
    <dgm:pt modelId="{322167C1-EB07-49AD-8F1A-E54634BA4CBC}" type="pres">
      <dgm:prSet presAssocID="{9CA93315-380A-4B5F-B9D7-2F4F0213E002}" presName="Name56" presStyleLbl="parChTrans1D2" presStyleIdx="0" presStyleCnt="2"/>
      <dgm:spPr/>
      <dgm:t>
        <a:bodyPr/>
        <a:lstStyle/>
        <a:p>
          <a:endParaRPr lang="en-US"/>
        </a:p>
      </dgm:t>
    </dgm:pt>
    <dgm:pt modelId="{F4382566-103C-4686-B0D6-6B21157B105A}" type="pres">
      <dgm:prSet presAssocID="{F52F8511-3327-43CB-A215-AD1314B02486}" presName="text0" presStyleLbl="node1" presStyleIdx="1" presStyleCnt="3" custScaleX="362219" custRadScaleRad="154733" custRadScaleInc="142238">
        <dgm:presLayoutVars>
          <dgm:bulletEnabled val="1"/>
        </dgm:presLayoutVars>
      </dgm:prSet>
      <dgm:spPr/>
      <dgm:t>
        <a:bodyPr/>
        <a:lstStyle/>
        <a:p>
          <a:endParaRPr lang="en-US"/>
        </a:p>
      </dgm:t>
    </dgm:pt>
    <dgm:pt modelId="{DA764368-3233-4D18-A8F1-DF5BE1C4810D}" type="pres">
      <dgm:prSet presAssocID="{4D9E63C0-7D09-4DC3-B3CD-441F685BFA26}" presName="Name56" presStyleLbl="parChTrans1D2" presStyleIdx="1" presStyleCnt="2"/>
      <dgm:spPr/>
      <dgm:t>
        <a:bodyPr/>
        <a:lstStyle/>
        <a:p>
          <a:endParaRPr lang="en-US"/>
        </a:p>
      </dgm:t>
    </dgm:pt>
    <dgm:pt modelId="{25C150A6-5DEB-4047-9094-6087E29EEF38}" type="pres">
      <dgm:prSet presAssocID="{9F1D3994-3801-4260-96C0-4F7DB2D4C8A6}" presName="text0" presStyleLbl="node1" presStyleIdx="2" presStyleCnt="3" custScaleX="363003" custScaleY="186275" custRadScaleRad="165810" custRadScaleInc="49482">
        <dgm:presLayoutVars>
          <dgm:bulletEnabled val="1"/>
        </dgm:presLayoutVars>
      </dgm:prSet>
      <dgm:spPr/>
      <dgm:t>
        <a:bodyPr/>
        <a:lstStyle/>
        <a:p>
          <a:endParaRPr lang="en-US"/>
        </a:p>
      </dgm:t>
    </dgm:pt>
  </dgm:ptLst>
  <dgm:cxnLst>
    <dgm:cxn modelId="{2C689F65-C570-404E-B19E-3AC54AEA6559}" srcId="{C7452F65-FBBE-498A-95C2-DCDF57D986FB}" destId="{F52F8511-3327-43CB-A215-AD1314B02486}" srcOrd="0" destOrd="0" parTransId="{9CA93315-380A-4B5F-B9D7-2F4F0213E002}" sibTransId="{0FB56126-8435-4BDA-A836-38CFDAA9D63D}"/>
    <dgm:cxn modelId="{E9710FC3-872D-4646-BE78-B4BBD3E90221}" type="presOf" srcId="{9CA93315-380A-4B5F-B9D7-2F4F0213E002}" destId="{322167C1-EB07-49AD-8F1A-E54634BA4CBC}" srcOrd="0" destOrd="0" presId="urn:microsoft.com/office/officeart/2008/layout/RadialCluster"/>
    <dgm:cxn modelId="{D3D1AB5D-3759-49F1-BE9B-2E84FD1A3766}" srcId="{4058799B-AF79-4CA7-8FD6-FD36F6D6236A}" destId="{C7452F65-FBBE-498A-95C2-DCDF57D986FB}" srcOrd="0" destOrd="0" parTransId="{83C9C7E3-5CCA-49B0-955E-E059959C7EED}" sibTransId="{CEC9BAD1-DBFE-4516-B413-642FF5E22720}"/>
    <dgm:cxn modelId="{BF9F852E-50C3-4301-85CE-C5A29E47B6D3}" type="presOf" srcId="{4058799B-AF79-4CA7-8FD6-FD36F6D6236A}" destId="{97CCFC4B-C955-4765-A5E8-1D7A6378243B}" srcOrd="0" destOrd="0" presId="urn:microsoft.com/office/officeart/2008/layout/RadialCluster"/>
    <dgm:cxn modelId="{BA7747E3-61CD-4CF8-BD50-FCD00969229A}" srcId="{C7452F65-FBBE-498A-95C2-DCDF57D986FB}" destId="{9F1D3994-3801-4260-96C0-4F7DB2D4C8A6}" srcOrd="1" destOrd="0" parTransId="{4D9E63C0-7D09-4DC3-B3CD-441F685BFA26}" sibTransId="{FB3544C3-18F3-4EED-AADB-987DC50A7DBB}"/>
    <dgm:cxn modelId="{B96C1FEC-C3F1-48DA-AFCE-401D2C5E13F5}" type="presOf" srcId="{9F1D3994-3801-4260-96C0-4F7DB2D4C8A6}" destId="{25C150A6-5DEB-4047-9094-6087E29EEF38}" srcOrd="0" destOrd="0" presId="urn:microsoft.com/office/officeart/2008/layout/RadialCluster"/>
    <dgm:cxn modelId="{51811E69-4D6F-4B57-8213-8C882BFCDAEA}" type="presOf" srcId="{4D9E63C0-7D09-4DC3-B3CD-441F685BFA26}" destId="{DA764368-3233-4D18-A8F1-DF5BE1C4810D}" srcOrd="0" destOrd="0" presId="urn:microsoft.com/office/officeart/2008/layout/RadialCluster"/>
    <dgm:cxn modelId="{9A178B50-9F48-4C02-8E84-483199D0289A}" type="presOf" srcId="{F52F8511-3327-43CB-A215-AD1314B02486}" destId="{F4382566-103C-4686-B0D6-6B21157B105A}" srcOrd="0" destOrd="0" presId="urn:microsoft.com/office/officeart/2008/layout/RadialCluster"/>
    <dgm:cxn modelId="{8B17D845-76D4-4201-A523-7952D54F57CC}" type="presOf" srcId="{C7452F65-FBBE-498A-95C2-DCDF57D986FB}" destId="{7DD3F6A3-03EF-490D-904A-8504EAB76A5B}" srcOrd="0" destOrd="0" presId="urn:microsoft.com/office/officeart/2008/layout/RadialCluster"/>
    <dgm:cxn modelId="{FAA28EAE-441A-41E8-96A3-54561D5F35D4}" type="presParOf" srcId="{97CCFC4B-C955-4765-A5E8-1D7A6378243B}" destId="{EB9285A4-EE3A-40A5-82F3-24EBF699AADA}" srcOrd="0" destOrd="0" presId="urn:microsoft.com/office/officeart/2008/layout/RadialCluster"/>
    <dgm:cxn modelId="{BC23E808-8DC7-4F80-B6F2-24F0D6EAA123}" type="presParOf" srcId="{EB9285A4-EE3A-40A5-82F3-24EBF699AADA}" destId="{7DD3F6A3-03EF-490D-904A-8504EAB76A5B}" srcOrd="0" destOrd="0" presId="urn:microsoft.com/office/officeart/2008/layout/RadialCluster"/>
    <dgm:cxn modelId="{168A1068-EFBB-4DF8-A0D2-5C030EA196FA}" type="presParOf" srcId="{EB9285A4-EE3A-40A5-82F3-24EBF699AADA}" destId="{322167C1-EB07-49AD-8F1A-E54634BA4CBC}" srcOrd="1" destOrd="0" presId="urn:microsoft.com/office/officeart/2008/layout/RadialCluster"/>
    <dgm:cxn modelId="{1D2FAA1D-B285-4C2E-BCAC-C7F8E712E4C4}" type="presParOf" srcId="{EB9285A4-EE3A-40A5-82F3-24EBF699AADA}" destId="{F4382566-103C-4686-B0D6-6B21157B105A}" srcOrd="2" destOrd="0" presId="urn:microsoft.com/office/officeart/2008/layout/RadialCluster"/>
    <dgm:cxn modelId="{E22ED7D7-2F1C-4B17-8946-6FBDCF64C7B3}" type="presParOf" srcId="{EB9285A4-EE3A-40A5-82F3-24EBF699AADA}" destId="{DA764368-3233-4D18-A8F1-DF5BE1C4810D}" srcOrd="3" destOrd="0" presId="urn:microsoft.com/office/officeart/2008/layout/RadialCluster"/>
    <dgm:cxn modelId="{E6E418BB-C6DF-48E5-95AE-84BDF353A48C}" type="presParOf" srcId="{EB9285A4-EE3A-40A5-82F3-24EBF699AADA}" destId="{25C150A6-5DEB-4047-9094-6087E29EEF38}" srcOrd="4"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53D06C-20FE-4E19-8C5E-E5ED412A5725}" type="datetimeFigureOut">
              <a:rPr lang="en-US" smtClean="0"/>
              <a:t>11/20/2022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746931-AE2E-4901-869C-DF39308E49CF}" type="slidenum">
              <a:rPr lang="en-US" smtClean="0"/>
              <a:t>‹#›</a:t>
            </a:fld>
            <a:endParaRPr lang="en-US"/>
          </a:p>
        </p:txBody>
      </p:sp>
    </p:spTree>
    <p:extLst>
      <p:ext uri="{BB962C8B-B14F-4D97-AF65-F5344CB8AC3E}">
        <p14:creationId xmlns:p14="http://schemas.microsoft.com/office/powerpoint/2010/main" val="3260824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63615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幻灯片图像占位符 80897"/>
          <p:cNvSpPr>
            <a:spLocks noGrp="1" noRot="1" noChangeAspect="1" noTextEdit="1"/>
          </p:cNvSpPr>
          <p:nvPr>
            <p:ph type="sldImg"/>
          </p:nvPr>
        </p:nvSpPr>
        <p:spPr>
          <a:ln/>
        </p:spPr>
      </p:sp>
      <p:sp>
        <p:nvSpPr>
          <p:cNvPr id="80899" name="文本占位符 8089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2</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739007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99022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78E6CA3-9316-41D8-82C7-922D98043841}"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DF9724-7645-4CFD-892E-B4E8F0969824}" type="slidenum">
              <a:rPr lang="en-US" smtClean="0"/>
              <a:t>‹#›</a:t>
            </a:fld>
            <a:endParaRPr lang="en-US"/>
          </a:p>
        </p:txBody>
      </p:sp>
    </p:spTree>
    <p:extLst>
      <p:ext uri="{BB962C8B-B14F-4D97-AF65-F5344CB8AC3E}">
        <p14:creationId xmlns:p14="http://schemas.microsoft.com/office/powerpoint/2010/main" val="1820809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8E6CA3-9316-41D8-82C7-922D98043841}"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DF9724-7645-4CFD-892E-B4E8F0969824}" type="slidenum">
              <a:rPr lang="en-US" smtClean="0"/>
              <a:t>‹#›</a:t>
            </a:fld>
            <a:endParaRPr lang="en-US"/>
          </a:p>
        </p:txBody>
      </p:sp>
    </p:spTree>
    <p:extLst>
      <p:ext uri="{BB962C8B-B14F-4D97-AF65-F5344CB8AC3E}">
        <p14:creationId xmlns:p14="http://schemas.microsoft.com/office/powerpoint/2010/main" val="1668015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8E6CA3-9316-41D8-82C7-922D98043841}"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DF9724-7645-4CFD-892E-B4E8F0969824}" type="slidenum">
              <a:rPr lang="en-US" smtClean="0"/>
              <a:t>‹#›</a:t>
            </a:fld>
            <a:endParaRPr lang="en-US"/>
          </a:p>
        </p:txBody>
      </p:sp>
    </p:spTree>
    <p:extLst>
      <p:ext uri="{BB962C8B-B14F-4D97-AF65-F5344CB8AC3E}">
        <p14:creationId xmlns:p14="http://schemas.microsoft.com/office/powerpoint/2010/main" val="1601605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8E6CA3-9316-41D8-82C7-922D98043841}"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DF9724-7645-4CFD-892E-B4E8F0969824}" type="slidenum">
              <a:rPr lang="en-US" smtClean="0"/>
              <a:t>‹#›</a:t>
            </a:fld>
            <a:endParaRPr lang="en-US"/>
          </a:p>
        </p:txBody>
      </p:sp>
    </p:spTree>
    <p:extLst>
      <p:ext uri="{BB962C8B-B14F-4D97-AF65-F5344CB8AC3E}">
        <p14:creationId xmlns:p14="http://schemas.microsoft.com/office/powerpoint/2010/main" val="1609638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8E6CA3-9316-41D8-82C7-922D98043841}"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DF9724-7645-4CFD-892E-B4E8F0969824}" type="slidenum">
              <a:rPr lang="en-US" smtClean="0"/>
              <a:t>‹#›</a:t>
            </a:fld>
            <a:endParaRPr lang="en-US"/>
          </a:p>
        </p:txBody>
      </p:sp>
    </p:spTree>
    <p:extLst>
      <p:ext uri="{BB962C8B-B14F-4D97-AF65-F5344CB8AC3E}">
        <p14:creationId xmlns:p14="http://schemas.microsoft.com/office/powerpoint/2010/main" val="3012715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78E6CA3-9316-41D8-82C7-922D98043841}" type="datetimeFigureOut">
              <a:rPr lang="en-US" smtClean="0"/>
              <a:t>11/20/2022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DF9724-7645-4CFD-892E-B4E8F0969824}" type="slidenum">
              <a:rPr lang="en-US" smtClean="0"/>
              <a:t>‹#›</a:t>
            </a:fld>
            <a:endParaRPr lang="en-US"/>
          </a:p>
        </p:txBody>
      </p:sp>
    </p:spTree>
    <p:extLst>
      <p:ext uri="{BB962C8B-B14F-4D97-AF65-F5344CB8AC3E}">
        <p14:creationId xmlns:p14="http://schemas.microsoft.com/office/powerpoint/2010/main" val="3543573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8E6CA3-9316-41D8-82C7-922D98043841}" type="datetimeFigureOut">
              <a:rPr lang="en-US" smtClean="0"/>
              <a:t>11/20/2022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DF9724-7645-4CFD-892E-B4E8F0969824}" type="slidenum">
              <a:rPr lang="en-US" smtClean="0"/>
              <a:t>‹#›</a:t>
            </a:fld>
            <a:endParaRPr lang="en-US"/>
          </a:p>
        </p:txBody>
      </p:sp>
    </p:spTree>
    <p:extLst>
      <p:ext uri="{BB962C8B-B14F-4D97-AF65-F5344CB8AC3E}">
        <p14:creationId xmlns:p14="http://schemas.microsoft.com/office/powerpoint/2010/main" val="1144058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8E6CA3-9316-41D8-82C7-922D98043841}" type="datetimeFigureOut">
              <a:rPr lang="en-US" smtClean="0"/>
              <a:t>11/20/2022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DF9724-7645-4CFD-892E-B4E8F0969824}" type="slidenum">
              <a:rPr lang="en-US" smtClean="0"/>
              <a:t>‹#›</a:t>
            </a:fld>
            <a:endParaRPr lang="en-US"/>
          </a:p>
        </p:txBody>
      </p:sp>
    </p:spTree>
    <p:extLst>
      <p:ext uri="{BB962C8B-B14F-4D97-AF65-F5344CB8AC3E}">
        <p14:creationId xmlns:p14="http://schemas.microsoft.com/office/powerpoint/2010/main" val="4191695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8E6CA3-9316-41D8-82C7-922D98043841}" type="datetimeFigureOut">
              <a:rPr lang="en-US" smtClean="0"/>
              <a:t>11/20/2022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DF9724-7645-4CFD-892E-B4E8F0969824}" type="slidenum">
              <a:rPr lang="en-US" smtClean="0"/>
              <a:t>‹#›</a:t>
            </a:fld>
            <a:endParaRPr lang="en-US"/>
          </a:p>
        </p:txBody>
      </p:sp>
    </p:spTree>
    <p:extLst>
      <p:ext uri="{BB962C8B-B14F-4D97-AF65-F5344CB8AC3E}">
        <p14:creationId xmlns:p14="http://schemas.microsoft.com/office/powerpoint/2010/main" val="3617342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8E6CA3-9316-41D8-82C7-922D98043841}" type="datetimeFigureOut">
              <a:rPr lang="en-US" smtClean="0"/>
              <a:t>11/20/2022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DF9724-7645-4CFD-892E-B4E8F0969824}" type="slidenum">
              <a:rPr lang="en-US" smtClean="0"/>
              <a:t>‹#›</a:t>
            </a:fld>
            <a:endParaRPr lang="en-US"/>
          </a:p>
        </p:txBody>
      </p:sp>
    </p:spTree>
    <p:extLst>
      <p:ext uri="{BB962C8B-B14F-4D97-AF65-F5344CB8AC3E}">
        <p14:creationId xmlns:p14="http://schemas.microsoft.com/office/powerpoint/2010/main" val="448219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8E6CA3-9316-41D8-82C7-922D98043841}" type="datetimeFigureOut">
              <a:rPr lang="en-US" smtClean="0"/>
              <a:t>11/20/2022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DF9724-7645-4CFD-892E-B4E8F0969824}" type="slidenum">
              <a:rPr lang="en-US" smtClean="0"/>
              <a:t>‹#›</a:t>
            </a:fld>
            <a:endParaRPr lang="en-US"/>
          </a:p>
        </p:txBody>
      </p:sp>
    </p:spTree>
    <p:extLst>
      <p:ext uri="{BB962C8B-B14F-4D97-AF65-F5344CB8AC3E}">
        <p14:creationId xmlns:p14="http://schemas.microsoft.com/office/powerpoint/2010/main" val="2167103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8E6CA3-9316-41D8-82C7-922D98043841}" type="datetimeFigureOut">
              <a:rPr lang="en-US" smtClean="0"/>
              <a:t>11/20/2022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DF9724-7645-4CFD-892E-B4E8F0969824}" type="slidenum">
              <a:rPr lang="en-US" smtClean="0"/>
              <a:t>‹#›</a:t>
            </a:fld>
            <a:endParaRPr lang="en-US"/>
          </a:p>
        </p:txBody>
      </p:sp>
    </p:spTree>
    <p:extLst>
      <p:ext uri="{BB962C8B-B14F-4D97-AF65-F5344CB8AC3E}">
        <p14:creationId xmlns:p14="http://schemas.microsoft.com/office/powerpoint/2010/main" val="38332070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xml"/><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jpg"/><Relationship Id="rId5" Type="http://schemas.openxmlformats.org/officeDocument/2006/relationships/notesSlide" Target="../notesSlides/notesSlide1.xml"/><Relationship Id="rId4" Type="http://schemas.openxmlformats.org/officeDocument/2006/relationships/slideLayout" Target="../slideLayouts/slideLayout7.xml"/><Relationship Id="rId9"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jpeg"/><Relationship Id="rId1" Type="http://schemas.openxmlformats.org/officeDocument/2006/relationships/slideLayout" Target="../slideLayouts/slideLayout7.xml"/><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3.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1.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4"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8" cstate="print"/>
          <a:stretch>
            <a:fillRect/>
          </a:stretch>
        </p:blipFill>
        <p:spPr>
          <a:xfrm>
            <a:off x="-1831975" y="0"/>
            <a:ext cx="609459" cy="609459"/>
          </a:xfrm>
          <a:prstGeom prst="rect">
            <a:avLst/>
          </a:prstGeom>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7258" y="631871"/>
            <a:ext cx="974206" cy="957969"/>
          </a:xfrm>
          <a:prstGeom prst="rect">
            <a:avLst/>
          </a:prstGeom>
        </p:spPr>
      </p:pic>
      <p:sp>
        <p:nvSpPr>
          <p:cNvPr id="15" name="TextBox 14"/>
          <p:cNvSpPr txBox="1"/>
          <p:nvPr/>
        </p:nvSpPr>
        <p:spPr>
          <a:xfrm>
            <a:off x="1443245" y="1801709"/>
            <a:ext cx="9679304" cy="2326839"/>
          </a:xfrm>
          <a:prstGeom prst="rect">
            <a:avLst/>
          </a:prstGeom>
          <a:noFill/>
        </p:spPr>
        <p:txBody>
          <a:bodyPr wrap="square" rtlCol="0">
            <a:prstTxWarp prst="textPlain">
              <a:avLst/>
            </a:prstTxWarp>
            <a:spAutoFit/>
          </a:bodyPr>
          <a:lstStyle/>
          <a:p>
            <a:pPr algn="ctr"/>
            <a:r>
              <a:rPr lang="en-US" sz="4400" b="1" dirty="0" smtClean="0">
                <a:ln w="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CHÀO MỪNG THẦY CÔ ĐẾN THĂM LỚP</a:t>
            </a:r>
          </a:p>
          <a:p>
            <a:pPr algn="ctr"/>
            <a:r>
              <a:rPr lang="en-US" sz="4400" dirty="0" smtClean="0">
                <a:ln w="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endParaRPr lang="en-US" sz="4400" dirty="0" smtClean="0">
              <a:ln w="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4637212" y="4694222"/>
            <a:ext cx="4130040" cy="461665"/>
          </a:xfrm>
          <a:prstGeom prst="rect">
            <a:avLst/>
          </a:prstGeom>
          <a:noFill/>
        </p:spPr>
        <p:txBody>
          <a:bodyPr wrap="square" rtlCol="0">
            <a:spAutoFit/>
          </a:bodyPr>
          <a:lstStyle/>
          <a:p>
            <a:r>
              <a:rPr lang="en-US" sz="2400" b="1" dirty="0" smtClean="0">
                <a:solidFill>
                  <a:srgbClr val="0070C0"/>
                </a:solidFill>
                <a:latin typeface="Times New Roman" panose="02020603050405020304" pitchFamily="18" charset="0"/>
                <a:cs typeface="Times New Roman" panose="02020603050405020304" pitchFamily="18" charset="0"/>
              </a:rPr>
              <a:t>GVCN: </a:t>
            </a:r>
            <a:r>
              <a:rPr lang="en-US" sz="2400" b="1" dirty="0" err="1" smtClean="0">
                <a:solidFill>
                  <a:srgbClr val="0070C0"/>
                </a:solidFill>
                <a:latin typeface="Times New Roman" panose="02020603050405020304" pitchFamily="18" charset="0"/>
                <a:cs typeface="Times New Roman" panose="02020603050405020304" pitchFamily="18" charset="0"/>
              </a:rPr>
              <a:t>Phạm</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Trường</a:t>
            </a:r>
            <a:r>
              <a:rPr lang="en-US" sz="2400" b="1" dirty="0" smtClean="0">
                <a:solidFill>
                  <a:srgbClr val="0070C0"/>
                </a:solidFill>
                <a:latin typeface="Times New Roman" panose="02020603050405020304" pitchFamily="18" charset="0"/>
                <a:cs typeface="Times New Roman" panose="02020603050405020304" pitchFamily="18" charset="0"/>
              </a:rPr>
              <a:t> An</a:t>
            </a:r>
            <a:endParaRPr lang="en-US" sz="2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1193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cTn>
                              </p:par>
                              <p:par>
                                <p:cTn id="14" presetID="1" presetClass="mediacall" presetSubtype="0" fill="hold" nodeType="withEffect">
                                  <p:stCondLst>
                                    <p:cond delay="0"/>
                                  </p:stCondLst>
                                  <p:childTnLst>
                                    <p:cmd type="call" cmd="playFrom(0.0)">
                                      <p:cBhvr>
                                        <p:cTn id="15" dur="18223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6"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ình nền Tài Liệu Học Tập Mùa Học, đơn Giản, Màu Xanh Da Trời, Bông Hoa  Background Vector để tải xuống miễn phí - Png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8486"/>
            <a:ext cx="12192000" cy="68551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981808" y="808290"/>
            <a:ext cx="7293821" cy="523220"/>
          </a:xfrm>
          <a:prstGeom prst="rect">
            <a:avLst/>
          </a:prstGeom>
          <a:noFill/>
        </p:spPr>
        <p:txBody>
          <a:bodyPr wrap="square" rtlCol="0">
            <a:spAutoFit/>
          </a:bodyPr>
          <a:lstStyle/>
          <a:p>
            <a:r>
              <a:rPr lang="en-US" sz="2800" dirty="0" err="1" smtClean="0">
                <a:latin typeface="HP001 4 hàng" panose="020B0603050302020204" pitchFamily="34" charset="0"/>
              </a:rPr>
              <a:t>Thứ</a:t>
            </a:r>
            <a:r>
              <a:rPr lang="en-US" sz="2800" dirty="0" smtClean="0">
                <a:latin typeface="HP001 4 hàng" panose="020B0603050302020204" pitchFamily="34" charset="0"/>
              </a:rPr>
              <a:t> </a:t>
            </a:r>
            <a:r>
              <a:rPr lang="en-US" sz="2800" dirty="0" err="1" smtClean="0">
                <a:latin typeface="HP001 4 hàng" panose="020B0603050302020204" pitchFamily="34" charset="0"/>
              </a:rPr>
              <a:t>Sáu</a:t>
            </a:r>
            <a:r>
              <a:rPr lang="en-US" sz="2800" dirty="0" smtClean="0">
                <a:latin typeface="HP001 4 hàng" panose="020B0603050302020204" pitchFamily="34" charset="0"/>
              </a:rPr>
              <a:t>, </a:t>
            </a:r>
            <a:r>
              <a:rPr lang="en-US" sz="2800" dirty="0" err="1" smtClean="0">
                <a:latin typeface="HP001 4 hàng" panose="020B0603050302020204" pitchFamily="34" charset="0"/>
              </a:rPr>
              <a:t>ngày</a:t>
            </a:r>
            <a:r>
              <a:rPr lang="en-US" sz="2800" dirty="0" smtClean="0">
                <a:latin typeface="HP001 4 hàng" panose="020B0603050302020204" pitchFamily="34" charset="0"/>
              </a:rPr>
              <a:t> 28 </a:t>
            </a:r>
            <a:r>
              <a:rPr lang="en-US" sz="2800" dirty="0" err="1" smtClean="0">
                <a:latin typeface="HP001 4 hàng" panose="020B0603050302020204" pitchFamily="34" charset="0"/>
              </a:rPr>
              <a:t>tháng</a:t>
            </a:r>
            <a:r>
              <a:rPr lang="en-US" sz="2800" dirty="0" smtClean="0">
                <a:latin typeface="HP001 4 hàng" panose="020B0603050302020204" pitchFamily="34" charset="0"/>
              </a:rPr>
              <a:t> 10 </a:t>
            </a:r>
            <a:r>
              <a:rPr lang="en-US" sz="2800" dirty="0" err="1" smtClean="0">
                <a:latin typeface="HP001 4 hàng" panose="020B0603050302020204" pitchFamily="34" charset="0"/>
              </a:rPr>
              <a:t>năm</a:t>
            </a:r>
            <a:r>
              <a:rPr lang="en-US" sz="2800" dirty="0" smtClean="0">
                <a:latin typeface="HP001 4 hàng" panose="020B0603050302020204" pitchFamily="34" charset="0"/>
              </a:rPr>
              <a:t> 2022</a:t>
            </a:r>
            <a:endParaRPr lang="en-US" sz="2800" dirty="0">
              <a:latin typeface="HP001 4 hàng" panose="020B0603050302020204" pitchFamily="34" charset="0"/>
            </a:endParaRPr>
          </a:p>
        </p:txBody>
      </p:sp>
      <p:sp>
        <p:nvSpPr>
          <p:cNvPr id="6" name="Rectangle 5"/>
          <p:cNvSpPr/>
          <p:nvPr/>
        </p:nvSpPr>
        <p:spPr>
          <a:xfrm>
            <a:off x="5078626" y="1225905"/>
            <a:ext cx="2043166" cy="523220"/>
          </a:xfrm>
          <a:prstGeom prst="rect">
            <a:avLst/>
          </a:prstGeom>
        </p:spPr>
        <p:txBody>
          <a:bodyPr wrap="square">
            <a:spAutoFit/>
          </a:bodyPr>
          <a:lstStyle/>
          <a:p>
            <a:r>
              <a:rPr lang="en-US" sz="2800" u="sng" dirty="0" smtClean="0">
                <a:solidFill>
                  <a:srgbClr val="FF0000"/>
                </a:solidFill>
                <a:latin typeface="Times New Roman" panose="02020603050405020304" pitchFamily="18" charset="0"/>
                <a:cs typeface="Times New Roman" panose="02020603050405020304" pitchFamily="18" charset="0"/>
              </a:rPr>
              <a:t>KHOA HỌC</a:t>
            </a:r>
            <a:endParaRPr lang="en-US" sz="2800" u="sng"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584458" y="1693983"/>
            <a:ext cx="6691171"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rPr>
              <a:t>BÀI 16: ĂN UỐNG KHI BỊ BỆNH</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1174358" y="2098538"/>
            <a:ext cx="5755685" cy="461665"/>
          </a:xfrm>
          <a:prstGeom prst="rect">
            <a:avLst/>
          </a:prstGeom>
        </p:spPr>
        <p:txBody>
          <a:bodyPr wrap="square">
            <a:spAutoFit/>
          </a:bodyPr>
          <a:lstStyle/>
          <a:p>
            <a:pPr algn="just">
              <a:spcAft>
                <a:spcPts val="0"/>
              </a:spcAft>
            </a:pPr>
            <a:r>
              <a:rPr lang="nl-NL" sz="2400" b="1" dirty="0" smtClean="0">
                <a:solidFill>
                  <a:srgbClr val="FF0000"/>
                </a:solidFill>
                <a:effectLst/>
                <a:latin typeface="Times New Roman" panose="02020603050405020304" pitchFamily="18" charset="0"/>
                <a:ea typeface="Times New Roman" panose="02020603050405020304" pitchFamily="18" charset="0"/>
              </a:rPr>
              <a:t>Hoạt động 1: </a:t>
            </a:r>
            <a:r>
              <a:rPr lang="nl-NL" sz="2400" b="1" dirty="0" smtClean="0">
                <a:solidFill>
                  <a:srgbClr val="0070C0"/>
                </a:solidFill>
                <a:effectLst/>
                <a:latin typeface="Times New Roman" panose="02020603050405020304" pitchFamily="18" charset="0"/>
                <a:ea typeface="Times New Roman" panose="02020603050405020304" pitchFamily="18" charset="0"/>
              </a:rPr>
              <a:t>Chế độ ăn uống khi bị bệnh </a:t>
            </a:r>
            <a:endParaRPr lang="en-US" sz="2400" dirty="0">
              <a:solidFill>
                <a:srgbClr val="0070C0"/>
              </a:solidFill>
              <a:effectLst/>
              <a:latin typeface="Times New Roman" panose="02020603050405020304" pitchFamily="18" charset="0"/>
              <a:ea typeface="Times New Roman" panose="02020603050405020304" pitchFamily="18" charset="0"/>
            </a:endParaRPr>
          </a:p>
        </p:txBody>
      </p:sp>
      <p:sp>
        <p:nvSpPr>
          <p:cNvPr id="10" name="Rectangle 9"/>
          <p:cNvSpPr/>
          <p:nvPr/>
        </p:nvSpPr>
        <p:spPr>
          <a:xfrm>
            <a:off x="1734603" y="2631436"/>
            <a:ext cx="8218917" cy="461665"/>
          </a:xfrm>
          <a:prstGeom prst="rect">
            <a:avLst/>
          </a:prstGeom>
        </p:spPr>
        <p:txBody>
          <a:bodyPr wrap="none">
            <a:spAutoFit/>
          </a:bodyPr>
          <a:lstStyle/>
          <a:p>
            <a:r>
              <a:rPr lang="nl-NL" sz="2400" i="1" dirty="0" smtClean="0">
                <a:effectLst/>
                <a:latin typeface="Times New Roman" panose="02020603050405020304" pitchFamily="18" charset="0"/>
                <a:ea typeface="Times New Roman" panose="02020603050405020304" pitchFamily="18" charset="0"/>
              </a:rPr>
              <a:t>Câu 4: Đối người bệnh cần ăn kiêng thì nên cho ăn như thế nào?</a:t>
            </a:r>
            <a:endParaRPr lang="en-US" sz="2400" dirty="0"/>
          </a:p>
        </p:txBody>
      </p:sp>
      <p:pic>
        <p:nvPicPr>
          <p:cNvPr id="12" name="Picture 6" descr="Nhiễm trùng đường ruột là bệnh lý như thế nào? – GPP.V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9667">
                        <a14:foregroundMark x1="10167" y1="83500" x2="18500" y2="35750"/>
                        <a14:foregroundMark x1="2000" y1="46000" x2="27167" y2="43250"/>
                        <a14:foregroundMark x1="4000" y1="70000" x2="13333" y2="67000"/>
                        <a14:foregroundMark x1="18833" y1="77250" x2="30833" y2="63500"/>
                        <a14:foregroundMark x1="18667" y1="70000" x2="21000" y2="61750"/>
                        <a14:foregroundMark x1="6333" y1="79250" x2="8333" y2="71750"/>
                        <a14:foregroundMark x1="11167" y1="89250" x2="18833" y2="84500"/>
                        <a14:foregroundMark x1="50833" y1="89250" x2="58167" y2="79000"/>
                        <a14:foregroundMark x1="64833" y1="78000" x2="71667" y2="67000"/>
                        <a14:foregroundMark x1="74167" y1="96500" x2="83167" y2="84000"/>
                        <a14:foregroundMark x1="2000" y1="49500" x2="20667" y2="38500"/>
                        <a14:foregroundMark x1="8167" y1="33750" x2="10167" y2="33750"/>
                        <a14:foregroundMark x1="5167" y1="60000" x2="2000" y2="70250"/>
                        <a14:foregroundMark x1="27833" y1="71000" x2="33333" y2="67000"/>
                      </a14:backgroundRemoval>
                    </a14:imgEffect>
                  </a14:imgLayer>
                </a14:imgProps>
              </a:ext>
              <a:ext uri="{28A0092B-C50C-407E-A947-70E740481C1C}">
                <a14:useLocalDpi xmlns:a14="http://schemas.microsoft.com/office/drawing/2010/main" val="0"/>
              </a:ext>
            </a:extLst>
          </a:blip>
          <a:srcRect/>
          <a:stretch>
            <a:fillRect/>
          </a:stretch>
        </p:blipFill>
        <p:spPr bwMode="auto">
          <a:xfrm>
            <a:off x="2842054" y="3164333"/>
            <a:ext cx="6944497" cy="3248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9166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42"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anim calcmode="lin" valueType="num">
                                      <p:cBhvr>
                                        <p:cTn id="11" dur="1000" fill="hold"/>
                                        <p:tgtEl>
                                          <p:spTgt spid="12"/>
                                        </p:tgtEl>
                                        <p:attrNameLst>
                                          <p:attrName>ppt_x</p:attrName>
                                        </p:attrNameLst>
                                      </p:cBhvr>
                                      <p:tavLst>
                                        <p:tav tm="0">
                                          <p:val>
                                            <p:strVal val="#ppt_x"/>
                                          </p:val>
                                        </p:tav>
                                        <p:tav tm="100000">
                                          <p:val>
                                            <p:strVal val="#ppt_x"/>
                                          </p:val>
                                        </p:tav>
                                      </p:tavLst>
                                    </p:anim>
                                    <p:anim calcmode="lin" valueType="num">
                                      <p:cBhvr>
                                        <p:cTn id="1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ình nền Tài Liệu Học Tập Mùa Học, đơn Giản, Màu Xanh Da Trời, Bông Hoa  Background Vector để tải xuống miễn phí - Png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8486"/>
            <a:ext cx="12192000" cy="68551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981808" y="808290"/>
            <a:ext cx="7293821" cy="523220"/>
          </a:xfrm>
          <a:prstGeom prst="rect">
            <a:avLst/>
          </a:prstGeom>
          <a:noFill/>
        </p:spPr>
        <p:txBody>
          <a:bodyPr wrap="square" rtlCol="0">
            <a:spAutoFit/>
          </a:bodyPr>
          <a:lstStyle/>
          <a:p>
            <a:r>
              <a:rPr lang="en-US" sz="2800" dirty="0" err="1" smtClean="0">
                <a:latin typeface="HP001 4 hàng" panose="020B0603050302020204" pitchFamily="34" charset="0"/>
              </a:rPr>
              <a:t>Thứ</a:t>
            </a:r>
            <a:r>
              <a:rPr lang="en-US" sz="2800" dirty="0" smtClean="0">
                <a:latin typeface="HP001 4 hàng" panose="020B0603050302020204" pitchFamily="34" charset="0"/>
              </a:rPr>
              <a:t> </a:t>
            </a:r>
            <a:r>
              <a:rPr lang="en-US" sz="2800" dirty="0" err="1" smtClean="0">
                <a:latin typeface="HP001 4 hàng" panose="020B0603050302020204" pitchFamily="34" charset="0"/>
              </a:rPr>
              <a:t>Sáu</a:t>
            </a:r>
            <a:r>
              <a:rPr lang="en-US" sz="2800" dirty="0" smtClean="0">
                <a:latin typeface="HP001 4 hàng" panose="020B0603050302020204" pitchFamily="34" charset="0"/>
              </a:rPr>
              <a:t>, </a:t>
            </a:r>
            <a:r>
              <a:rPr lang="en-US" sz="2800" dirty="0" err="1" smtClean="0">
                <a:latin typeface="HP001 4 hàng" panose="020B0603050302020204" pitchFamily="34" charset="0"/>
              </a:rPr>
              <a:t>ngày</a:t>
            </a:r>
            <a:r>
              <a:rPr lang="en-US" sz="2800" dirty="0" smtClean="0">
                <a:latin typeface="HP001 4 hàng" panose="020B0603050302020204" pitchFamily="34" charset="0"/>
              </a:rPr>
              <a:t> 28 </a:t>
            </a:r>
            <a:r>
              <a:rPr lang="en-US" sz="2800" dirty="0" err="1" smtClean="0">
                <a:latin typeface="HP001 4 hàng" panose="020B0603050302020204" pitchFamily="34" charset="0"/>
              </a:rPr>
              <a:t>tháng</a:t>
            </a:r>
            <a:r>
              <a:rPr lang="en-US" sz="2800" dirty="0" smtClean="0">
                <a:latin typeface="HP001 4 hàng" panose="020B0603050302020204" pitchFamily="34" charset="0"/>
              </a:rPr>
              <a:t> 10 </a:t>
            </a:r>
            <a:r>
              <a:rPr lang="en-US" sz="2800" dirty="0" err="1" smtClean="0">
                <a:latin typeface="HP001 4 hàng" panose="020B0603050302020204" pitchFamily="34" charset="0"/>
              </a:rPr>
              <a:t>năm</a:t>
            </a:r>
            <a:r>
              <a:rPr lang="en-US" sz="2800" dirty="0" smtClean="0">
                <a:latin typeface="HP001 4 hàng" panose="020B0603050302020204" pitchFamily="34" charset="0"/>
              </a:rPr>
              <a:t> 2022</a:t>
            </a:r>
            <a:endParaRPr lang="en-US" sz="2800" dirty="0">
              <a:latin typeface="HP001 4 hàng" panose="020B0603050302020204" pitchFamily="34" charset="0"/>
            </a:endParaRPr>
          </a:p>
        </p:txBody>
      </p:sp>
      <p:sp>
        <p:nvSpPr>
          <p:cNvPr id="6" name="Rectangle 5"/>
          <p:cNvSpPr/>
          <p:nvPr/>
        </p:nvSpPr>
        <p:spPr>
          <a:xfrm>
            <a:off x="5078626" y="1225905"/>
            <a:ext cx="2043166" cy="523220"/>
          </a:xfrm>
          <a:prstGeom prst="rect">
            <a:avLst/>
          </a:prstGeom>
        </p:spPr>
        <p:txBody>
          <a:bodyPr wrap="square">
            <a:spAutoFit/>
          </a:bodyPr>
          <a:lstStyle/>
          <a:p>
            <a:r>
              <a:rPr lang="en-US" sz="2800" u="sng" dirty="0" smtClean="0">
                <a:solidFill>
                  <a:srgbClr val="FF0000"/>
                </a:solidFill>
                <a:latin typeface="Times New Roman" panose="02020603050405020304" pitchFamily="18" charset="0"/>
                <a:cs typeface="Times New Roman" panose="02020603050405020304" pitchFamily="18" charset="0"/>
              </a:rPr>
              <a:t>KHOA HỌC</a:t>
            </a:r>
            <a:endParaRPr lang="en-US" sz="2800" u="sng"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584458" y="1693983"/>
            <a:ext cx="6691171"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rPr>
              <a:t>BÀI 16: ĂN UỐNG KHI BỊ BỆNH</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1174358" y="2098538"/>
            <a:ext cx="5755685" cy="461665"/>
          </a:xfrm>
          <a:prstGeom prst="rect">
            <a:avLst/>
          </a:prstGeom>
        </p:spPr>
        <p:txBody>
          <a:bodyPr wrap="square">
            <a:spAutoFit/>
          </a:bodyPr>
          <a:lstStyle/>
          <a:p>
            <a:pPr algn="just">
              <a:spcAft>
                <a:spcPts val="0"/>
              </a:spcAft>
            </a:pPr>
            <a:r>
              <a:rPr lang="nl-NL" sz="2400" b="1" dirty="0" smtClean="0">
                <a:solidFill>
                  <a:srgbClr val="FF0000"/>
                </a:solidFill>
                <a:effectLst/>
                <a:latin typeface="Times New Roman" panose="02020603050405020304" pitchFamily="18" charset="0"/>
                <a:ea typeface="Times New Roman" panose="02020603050405020304" pitchFamily="18" charset="0"/>
              </a:rPr>
              <a:t>Hoạt động 1: </a:t>
            </a:r>
            <a:r>
              <a:rPr lang="nl-NL" sz="2400" b="1" dirty="0" smtClean="0">
                <a:solidFill>
                  <a:srgbClr val="0070C0"/>
                </a:solidFill>
                <a:effectLst/>
                <a:latin typeface="Times New Roman" panose="02020603050405020304" pitchFamily="18" charset="0"/>
                <a:ea typeface="Times New Roman" panose="02020603050405020304" pitchFamily="18" charset="0"/>
              </a:rPr>
              <a:t>Chế độ ăn uống khi bị bệnh </a:t>
            </a:r>
            <a:endParaRPr lang="en-US" sz="2400" dirty="0">
              <a:solidFill>
                <a:srgbClr val="0070C0"/>
              </a:solidFill>
              <a:effectLst/>
              <a:latin typeface="Times New Roman" panose="02020603050405020304" pitchFamily="18" charset="0"/>
              <a:ea typeface="Times New Roman" panose="02020603050405020304" pitchFamily="18" charset="0"/>
            </a:endParaRPr>
          </a:p>
        </p:txBody>
      </p:sp>
      <p:sp>
        <p:nvSpPr>
          <p:cNvPr id="10" name="Rectangle 9"/>
          <p:cNvSpPr/>
          <p:nvPr/>
        </p:nvSpPr>
        <p:spPr>
          <a:xfrm>
            <a:off x="1734603" y="2631436"/>
            <a:ext cx="8218917" cy="461665"/>
          </a:xfrm>
          <a:prstGeom prst="rect">
            <a:avLst/>
          </a:prstGeom>
        </p:spPr>
        <p:txBody>
          <a:bodyPr wrap="none">
            <a:spAutoFit/>
          </a:bodyPr>
          <a:lstStyle/>
          <a:p>
            <a:r>
              <a:rPr lang="nl-NL" sz="2400" i="1" dirty="0" smtClean="0">
                <a:effectLst/>
                <a:latin typeface="Times New Roman" panose="02020603050405020304" pitchFamily="18" charset="0"/>
                <a:ea typeface="Times New Roman" panose="02020603050405020304" pitchFamily="18" charset="0"/>
              </a:rPr>
              <a:t>Câu 4: Đối người bệnh cần ăn kiêng thì nên cho ăn như thế nào?</a:t>
            </a:r>
            <a:endParaRPr lang="en-US" sz="2400" dirty="0"/>
          </a:p>
        </p:txBody>
      </p:sp>
      <p:pic>
        <p:nvPicPr>
          <p:cNvPr id="9" name="Picture 2" descr="Bí quyết xây dựng khẩu phần ăn hợp lý nh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9999" y="3164334"/>
            <a:ext cx="4951793" cy="31379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rotWithShape="1">
          <a:blip r:embed="rId4" cstate="print">
            <a:clrChange>
              <a:clrFrom>
                <a:srgbClr val="F6F6F6"/>
              </a:clrFrom>
              <a:clrTo>
                <a:srgbClr val="F6F6F6">
                  <a:alpha val="0"/>
                </a:srgbClr>
              </a:clrTo>
            </a:clrChange>
            <a:extLst>
              <a:ext uri="{28A0092B-C50C-407E-A947-70E740481C1C}">
                <a14:useLocalDpi xmlns:a14="http://schemas.microsoft.com/office/drawing/2010/main" val="0"/>
              </a:ext>
            </a:extLst>
          </a:blip>
          <a:srcRect t="1223" b="8889"/>
          <a:stretch/>
        </p:blipFill>
        <p:spPr bwMode="auto">
          <a:xfrm>
            <a:off x="7650292" y="2894655"/>
            <a:ext cx="3422468" cy="367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63125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ình nền Tài Liệu Học Tập Mùa Học, đơn Giản, Màu Xanh Da Trời, Bông Hoa  Background Vector để tải xuống miễn phí - Png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9" y="2866"/>
            <a:ext cx="12192000" cy="68551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981808" y="808290"/>
            <a:ext cx="7293821" cy="523220"/>
          </a:xfrm>
          <a:prstGeom prst="rect">
            <a:avLst/>
          </a:prstGeom>
          <a:noFill/>
        </p:spPr>
        <p:txBody>
          <a:bodyPr wrap="square" rtlCol="0">
            <a:spAutoFit/>
          </a:bodyPr>
          <a:lstStyle/>
          <a:p>
            <a:r>
              <a:rPr lang="en-US" sz="2800" dirty="0" err="1" smtClean="0">
                <a:latin typeface="HP001 4 hàng" panose="020B0603050302020204" pitchFamily="34" charset="0"/>
              </a:rPr>
              <a:t>Thứ</a:t>
            </a:r>
            <a:r>
              <a:rPr lang="en-US" sz="2800" dirty="0" smtClean="0">
                <a:latin typeface="HP001 4 hàng" panose="020B0603050302020204" pitchFamily="34" charset="0"/>
              </a:rPr>
              <a:t> </a:t>
            </a:r>
            <a:r>
              <a:rPr lang="en-US" sz="2800" dirty="0" err="1" smtClean="0">
                <a:latin typeface="HP001 4 hàng" panose="020B0603050302020204" pitchFamily="34" charset="0"/>
              </a:rPr>
              <a:t>Sáu</a:t>
            </a:r>
            <a:r>
              <a:rPr lang="en-US" sz="2800" dirty="0" smtClean="0">
                <a:latin typeface="HP001 4 hàng" panose="020B0603050302020204" pitchFamily="34" charset="0"/>
              </a:rPr>
              <a:t>, </a:t>
            </a:r>
            <a:r>
              <a:rPr lang="en-US" sz="2800" dirty="0" err="1" smtClean="0">
                <a:latin typeface="HP001 4 hàng" panose="020B0603050302020204" pitchFamily="34" charset="0"/>
              </a:rPr>
              <a:t>ngày</a:t>
            </a:r>
            <a:r>
              <a:rPr lang="en-US" sz="2800" dirty="0" smtClean="0">
                <a:latin typeface="HP001 4 hàng" panose="020B0603050302020204" pitchFamily="34" charset="0"/>
              </a:rPr>
              <a:t> 28 </a:t>
            </a:r>
            <a:r>
              <a:rPr lang="en-US" sz="2800" dirty="0" err="1" smtClean="0">
                <a:latin typeface="HP001 4 hàng" panose="020B0603050302020204" pitchFamily="34" charset="0"/>
              </a:rPr>
              <a:t>tháng</a:t>
            </a:r>
            <a:r>
              <a:rPr lang="en-US" sz="2800" dirty="0" smtClean="0">
                <a:latin typeface="HP001 4 hàng" panose="020B0603050302020204" pitchFamily="34" charset="0"/>
              </a:rPr>
              <a:t> 10 </a:t>
            </a:r>
            <a:r>
              <a:rPr lang="en-US" sz="2800" dirty="0" err="1" smtClean="0">
                <a:latin typeface="HP001 4 hàng" panose="020B0603050302020204" pitchFamily="34" charset="0"/>
              </a:rPr>
              <a:t>năm</a:t>
            </a:r>
            <a:r>
              <a:rPr lang="en-US" sz="2800" dirty="0" smtClean="0">
                <a:latin typeface="HP001 4 hàng" panose="020B0603050302020204" pitchFamily="34" charset="0"/>
              </a:rPr>
              <a:t> 2022</a:t>
            </a:r>
            <a:endParaRPr lang="en-US" sz="2800" dirty="0">
              <a:latin typeface="HP001 4 hàng" panose="020B0603050302020204" pitchFamily="34" charset="0"/>
            </a:endParaRPr>
          </a:p>
        </p:txBody>
      </p:sp>
      <p:sp>
        <p:nvSpPr>
          <p:cNvPr id="6" name="Rectangle 5"/>
          <p:cNvSpPr/>
          <p:nvPr/>
        </p:nvSpPr>
        <p:spPr>
          <a:xfrm>
            <a:off x="5078626" y="1225905"/>
            <a:ext cx="2043166" cy="523220"/>
          </a:xfrm>
          <a:prstGeom prst="rect">
            <a:avLst/>
          </a:prstGeom>
        </p:spPr>
        <p:txBody>
          <a:bodyPr wrap="square">
            <a:spAutoFit/>
          </a:bodyPr>
          <a:lstStyle/>
          <a:p>
            <a:r>
              <a:rPr lang="en-US" sz="2800" u="sng" dirty="0" smtClean="0">
                <a:solidFill>
                  <a:srgbClr val="FF0000"/>
                </a:solidFill>
                <a:latin typeface="Times New Roman" panose="02020603050405020304" pitchFamily="18" charset="0"/>
                <a:cs typeface="Times New Roman" panose="02020603050405020304" pitchFamily="18" charset="0"/>
              </a:rPr>
              <a:t>KHOA HỌC</a:t>
            </a:r>
            <a:endParaRPr lang="en-US" sz="2800" u="sng"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584458" y="1693983"/>
            <a:ext cx="6691171"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rPr>
              <a:t>BÀI 16: ĂN UỐNG KHI BỊ BỆNH</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1174358" y="2098538"/>
            <a:ext cx="5755685" cy="461665"/>
          </a:xfrm>
          <a:prstGeom prst="rect">
            <a:avLst/>
          </a:prstGeom>
        </p:spPr>
        <p:txBody>
          <a:bodyPr wrap="square">
            <a:spAutoFit/>
          </a:bodyPr>
          <a:lstStyle/>
          <a:p>
            <a:pPr algn="just">
              <a:spcAft>
                <a:spcPts val="0"/>
              </a:spcAft>
            </a:pPr>
            <a:r>
              <a:rPr lang="nl-NL" sz="2400" b="1" dirty="0" smtClean="0">
                <a:solidFill>
                  <a:srgbClr val="FF0000"/>
                </a:solidFill>
                <a:effectLst/>
                <a:latin typeface="Times New Roman" panose="02020603050405020304" pitchFamily="18" charset="0"/>
                <a:ea typeface="Times New Roman" panose="02020603050405020304" pitchFamily="18" charset="0"/>
              </a:rPr>
              <a:t>Hoạt động 1: </a:t>
            </a:r>
            <a:r>
              <a:rPr lang="nl-NL" sz="2400" b="1" dirty="0" smtClean="0">
                <a:solidFill>
                  <a:srgbClr val="0070C0"/>
                </a:solidFill>
                <a:effectLst/>
                <a:latin typeface="Times New Roman" panose="02020603050405020304" pitchFamily="18" charset="0"/>
                <a:ea typeface="Times New Roman" panose="02020603050405020304" pitchFamily="18" charset="0"/>
              </a:rPr>
              <a:t>Chế độ ăn uống khi bị bệnh </a:t>
            </a:r>
            <a:endParaRPr lang="en-US" sz="2400" dirty="0">
              <a:solidFill>
                <a:srgbClr val="0070C0"/>
              </a:solidFill>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1664582" y="2494117"/>
            <a:ext cx="9304638" cy="830997"/>
          </a:xfrm>
          <a:prstGeom prst="rect">
            <a:avLst/>
          </a:prstGeom>
        </p:spPr>
        <p:txBody>
          <a:bodyPr wrap="square">
            <a:spAutoFit/>
          </a:bodyPr>
          <a:lstStyle/>
          <a:p>
            <a:pPr algn="just">
              <a:spcAft>
                <a:spcPts val="0"/>
              </a:spcAft>
            </a:pPr>
            <a:r>
              <a:rPr lang="nl-NL" sz="2400" i="1" dirty="0" smtClean="0">
                <a:effectLst/>
                <a:latin typeface="Times New Roman" panose="02020603050405020304" pitchFamily="18" charset="0"/>
                <a:ea typeface="Times New Roman" panose="02020603050405020304" pitchFamily="18" charset="0"/>
              </a:rPr>
              <a:t>Câu 5: Làm thế nào để chống mất nước cho bệnh nhân bị tiêu chảy, đặc biệt là trẻ em?</a:t>
            </a:r>
            <a:endParaRPr lang="en-US" sz="24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4052200" y="3014064"/>
            <a:ext cx="4707860" cy="138499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just"/>
            <a:r>
              <a:rPr lang="nl-NL" sz="2800" dirty="0">
                <a:latin typeface="Times New Roman" panose="02020603050405020304" pitchFamily="18" charset="0"/>
                <a:ea typeface="Times New Roman" panose="02020603050405020304" pitchFamily="18" charset="0"/>
              </a:rPr>
              <a:t>Ă</a:t>
            </a:r>
            <a:r>
              <a:rPr lang="nl-NL" sz="2800" dirty="0" smtClean="0">
                <a:latin typeface="Times New Roman" panose="02020603050405020304" pitchFamily="18" charset="0"/>
                <a:ea typeface="Times New Roman" panose="02020603050405020304" pitchFamily="18" charset="0"/>
              </a:rPr>
              <a:t>n </a:t>
            </a:r>
            <a:r>
              <a:rPr lang="nl-NL" sz="2800" dirty="0">
                <a:latin typeface="Times New Roman" panose="02020603050405020304" pitchFamily="18" charset="0"/>
                <a:ea typeface="Times New Roman" panose="02020603050405020304" pitchFamily="18" charset="0"/>
              </a:rPr>
              <a:t>bình thường, đủ chất, ngoài ra cho uống dung dịch ô- rê- dôn, uống nước cháo muối. </a:t>
            </a:r>
            <a:endParaRPr lang="en-US" sz="2800" dirty="0"/>
          </a:p>
        </p:txBody>
      </p:sp>
      <p:pic>
        <p:nvPicPr>
          <p:cNvPr id="5122" name="Picture 2" descr="Bữa ăn đầy đủ chất dinh dưỡng gồm những gì để cơ thể khỏe mạ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060" y="3347577"/>
            <a:ext cx="3388089" cy="264866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Thuốc Oresol: Công Dụng, Cách Dùng Và Những Khuyến Cá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5690" y="4566145"/>
            <a:ext cx="3600879" cy="229185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hế độ dinh dưỡng cho trẻ trong thời gian bé bị tiêu chả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6097" y="3300454"/>
            <a:ext cx="3196419" cy="2695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407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wipe(down)">
                                      <p:cBhvr>
                                        <p:cTn id="17" dur="500"/>
                                        <p:tgtEl>
                                          <p:spTgt spid="51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126"/>
                                        </p:tgtEl>
                                        <p:attrNameLst>
                                          <p:attrName>style.visibility</p:attrName>
                                        </p:attrNameLst>
                                      </p:cBhvr>
                                      <p:to>
                                        <p:strVal val="visible"/>
                                      </p:to>
                                    </p:set>
                                    <p:animEffect transition="in" filter="wipe(down)">
                                      <p:cBhvr>
                                        <p:cTn id="22" dur="500"/>
                                        <p:tgtEl>
                                          <p:spTgt spid="5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128"/>
                                        </p:tgtEl>
                                        <p:attrNameLst>
                                          <p:attrName>style.visibility</p:attrName>
                                        </p:attrNameLst>
                                      </p:cBhvr>
                                      <p:to>
                                        <p:strVal val="visible"/>
                                      </p:to>
                                    </p:set>
                                    <p:animEffect transition="in" filter="wipe(down)">
                                      <p:cBhvr>
                                        <p:cTn id="27"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ình nền Tài Liệu Học Tập Mùa Học, đơn Giản, Màu Xanh Da Trời, Bông Hoa  Background Vector để tải xuống miễn phí - Png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62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42445" y="1090282"/>
            <a:ext cx="7293821" cy="523220"/>
          </a:xfrm>
          <a:prstGeom prst="rect">
            <a:avLst/>
          </a:prstGeom>
          <a:noFill/>
        </p:spPr>
        <p:txBody>
          <a:bodyPr wrap="square" rtlCol="0">
            <a:spAutoFit/>
          </a:bodyPr>
          <a:lstStyle/>
          <a:p>
            <a:r>
              <a:rPr lang="en-US" sz="2800" dirty="0" err="1" smtClean="0">
                <a:latin typeface="HP001 4 hàng" panose="020B0603050302020204" pitchFamily="34" charset="0"/>
              </a:rPr>
              <a:t>Thứ</a:t>
            </a:r>
            <a:r>
              <a:rPr lang="en-US" sz="2800" dirty="0" smtClean="0">
                <a:latin typeface="HP001 4 hàng" panose="020B0603050302020204" pitchFamily="34" charset="0"/>
              </a:rPr>
              <a:t> </a:t>
            </a:r>
            <a:r>
              <a:rPr lang="en-US" sz="2800" dirty="0" err="1" smtClean="0">
                <a:latin typeface="HP001 4 hàng" panose="020B0603050302020204" pitchFamily="34" charset="0"/>
              </a:rPr>
              <a:t>Sáu</a:t>
            </a:r>
            <a:r>
              <a:rPr lang="en-US" sz="2800" dirty="0" smtClean="0">
                <a:latin typeface="HP001 4 hàng" panose="020B0603050302020204" pitchFamily="34" charset="0"/>
              </a:rPr>
              <a:t>, </a:t>
            </a:r>
            <a:r>
              <a:rPr lang="en-US" sz="2800" dirty="0" err="1" smtClean="0">
                <a:latin typeface="HP001 4 hàng" panose="020B0603050302020204" pitchFamily="34" charset="0"/>
              </a:rPr>
              <a:t>ngày</a:t>
            </a:r>
            <a:r>
              <a:rPr lang="en-US" sz="2800" dirty="0" smtClean="0">
                <a:latin typeface="HP001 4 hàng" panose="020B0603050302020204" pitchFamily="34" charset="0"/>
              </a:rPr>
              <a:t> 28 </a:t>
            </a:r>
            <a:r>
              <a:rPr lang="en-US" sz="2800" dirty="0" err="1" smtClean="0">
                <a:latin typeface="HP001 4 hàng" panose="020B0603050302020204" pitchFamily="34" charset="0"/>
              </a:rPr>
              <a:t>tháng</a:t>
            </a:r>
            <a:r>
              <a:rPr lang="en-US" sz="2800" dirty="0" smtClean="0">
                <a:latin typeface="HP001 4 hàng" panose="020B0603050302020204" pitchFamily="34" charset="0"/>
              </a:rPr>
              <a:t> 10 </a:t>
            </a:r>
            <a:r>
              <a:rPr lang="en-US" sz="2800" dirty="0" err="1" smtClean="0">
                <a:latin typeface="HP001 4 hàng" panose="020B0603050302020204" pitchFamily="34" charset="0"/>
              </a:rPr>
              <a:t>năm</a:t>
            </a:r>
            <a:r>
              <a:rPr lang="en-US" sz="2800" dirty="0" smtClean="0">
                <a:latin typeface="HP001 4 hàng" panose="020B0603050302020204" pitchFamily="34" charset="0"/>
              </a:rPr>
              <a:t> 2022</a:t>
            </a:r>
            <a:endParaRPr lang="en-US" sz="2800" dirty="0">
              <a:latin typeface="HP001 4 hàng" panose="020B0603050302020204" pitchFamily="34" charset="0"/>
            </a:endParaRPr>
          </a:p>
        </p:txBody>
      </p:sp>
      <p:sp>
        <p:nvSpPr>
          <p:cNvPr id="6" name="Rectangle 5"/>
          <p:cNvSpPr/>
          <p:nvPr/>
        </p:nvSpPr>
        <p:spPr>
          <a:xfrm>
            <a:off x="5070206" y="1484713"/>
            <a:ext cx="2051587" cy="523220"/>
          </a:xfrm>
          <a:prstGeom prst="rect">
            <a:avLst/>
          </a:prstGeom>
        </p:spPr>
        <p:txBody>
          <a:bodyPr wrap="none">
            <a:spAutoFit/>
          </a:bodyPr>
          <a:lstStyle/>
          <a:p>
            <a:r>
              <a:rPr lang="en-US" sz="2800" u="sng" dirty="0" smtClean="0">
                <a:solidFill>
                  <a:srgbClr val="FF0000"/>
                </a:solidFill>
                <a:latin typeface="Times New Roman" panose="02020603050405020304" pitchFamily="18" charset="0"/>
                <a:cs typeface="Times New Roman" panose="02020603050405020304" pitchFamily="18" charset="0"/>
              </a:rPr>
              <a:t>KHOA HỌC</a:t>
            </a:r>
            <a:endParaRPr lang="en-US" sz="2800" u="sng"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776207" y="2016806"/>
            <a:ext cx="6691171"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rPr>
              <a:t>BÀI 16: ĂN UỐNG KHI BỊ BỆNH</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1067678" y="2411237"/>
            <a:ext cx="9399700" cy="1200329"/>
          </a:xfrm>
          <a:prstGeom prst="rect">
            <a:avLst/>
          </a:prstGeom>
        </p:spPr>
        <p:txBody>
          <a:bodyPr wrap="square">
            <a:spAutoFit/>
          </a:bodyPr>
          <a:lstStyle/>
          <a:p>
            <a:pPr algn="just"/>
            <a:r>
              <a:rPr lang="nl-NL" sz="2400" b="1" dirty="0" smtClean="0">
                <a:solidFill>
                  <a:srgbClr val="FF0000"/>
                </a:solidFill>
                <a:latin typeface="Times New Roman" panose="02020603050405020304" pitchFamily="18" charset="0"/>
                <a:cs typeface="Times New Roman" panose="02020603050405020304" pitchFamily="18" charset="0"/>
              </a:rPr>
              <a:t>Hoạt động 2</a:t>
            </a:r>
            <a:r>
              <a:rPr lang="nl-NL" sz="2400" b="1" dirty="0">
                <a:solidFill>
                  <a:srgbClr val="FF0000"/>
                </a:solidFill>
                <a:latin typeface="Times New Roman" panose="02020603050405020304" pitchFamily="18" charset="0"/>
                <a:cs typeface="Times New Roman" panose="02020603050405020304" pitchFamily="18" charset="0"/>
              </a:rPr>
              <a:t>: </a:t>
            </a:r>
            <a:r>
              <a:rPr lang="nl-NL" sz="2400" b="1" dirty="0">
                <a:solidFill>
                  <a:srgbClr val="0070C0"/>
                </a:solidFill>
                <a:latin typeface="Times New Roman" panose="02020603050405020304" pitchFamily="18" charset="0"/>
                <a:cs typeface="Times New Roman" panose="02020603050405020304" pitchFamily="18" charset="0"/>
              </a:rPr>
              <a:t>Thực hành pha dung dịch Ô- rê- dôn và chuẩn bị vật liệu nấu cháo muối  </a:t>
            </a:r>
            <a:endParaRPr lang="en-US" sz="2400" dirty="0">
              <a:solidFill>
                <a:srgbClr val="0070C0"/>
              </a:solidFill>
              <a:latin typeface="Times New Roman" panose="02020603050405020304" pitchFamily="18" charset="0"/>
              <a:cs typeface="Times New Roman" panose="02020603050405020304" pitchFamily="18" charset="0"/>
            </a:endParaRPr>
          </a:p>
          <a:p>
            <a:pPr algn="just">
              <a:spcAft>
                <a:spcPts val="0"/>
              </a:spcAft>
            </a:pPr>
            <a:r>
              <a:rPr lang="nl-NL" sz="2400" b="1" dirty="0" smtClean="0">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06001514"/>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ình nền Tài Liệu Học Tập Mùa Học, đơn Giản, Màu Xanh Da Trời, Bông Hoa  Background Vector để tải xuống miễn phí - Png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76833" y="219648"/>
            <a:ext cx="7272936" cy="523220"/>
          </a:xfrm>
          <a:prstGeom prst="rect">
            <a:avLst/>
          </a:prstGeom>
          <a:noFill/>
        </p:spPr>
        <p:txBody>
          <a:bodyPr wrap="square" rtlCol="0">
            <a:spAutoFit/>
          </a:bodyPr>
          <a:lstStyle/>
          <a:p>
            <a:r>
              <a:rPr lang="en-US" sz="2800" dirty="0" err="1" smtClean="0">
                <a:latin typeface="HP001 4 hàng" panose="020B0603050302020204" pitchFamily="34" charset="0"/>
              </a:rPr>
              <a:t>Thứ</a:t>
            </a:r>
            <a:r>
              <a:rPr lang="en-US" sz="2800" dirty="0" smtClean="0">
                <a:latin typeface="HP001 4 hàng" panose="020B0603050302020204" pitchFamily="34" charset="0"/>
              </a:rPr>
              <a:t> </a:t>
            </a:r>
            <a:r>
              <a:rPr lang="en-US" sz="2800" dirty="0" err="1" smtClean="0">
                <a:latin typeface="HP001 4 hàng" panose="020B0603050302020204" pitchFamily="34" charset="0"/>
              </a:rPr>
              <a:t>Sáu</a:t>
            </a:r>
            <a:r>
              <a:rPr lang="en-US" sz="2800" dirty="0" smtClean="0">
                <a:latin typeface="HP001 4 hàng" panose="020B0603050302020204" pitchFamily="34" charset="0"/>
              </a:rPr>
              <a:t>, </a:t>
            </a:r>
            <a:r>
              <a:rPr lang="en-US" sz="2800" dirty="0" err="1" smtClean="0">
                <a:latin typeface="HP001 4 hàng" panose="020B0603050302020204" pitchFamily="34" charset="0"/>
              </a:rPr>
              <a:t>ngày</a:t>
            </a:r>
            <a:r>
              <a:rPr lang="en-US" sz="2800" dirty="0" smtClean="0">
                <a:latin typeface="HP001 4 hàng" panose="020B0603050302020204" pitchFamily="34" charset="0"/>
              </a:rPr>
              <a:t> 28 </a:t>
            </a:r>
            <a:r>
              <a:rPr lang="en-US" sz="2800" dirty="0" err="1" smtClean="0">
                <a:latin typeface="HP001 4 hàng" panose="020B0603050302020204" pitchFamily="34" charset="0"/>
              </a:rPr>
              <a:t>tháng</a:t>
            </a:r>
            <a:r>
              <a:rPr lang="en-US" sz="2800" dirty="0" smtClean="0">
                <a:latin typeface="HP001 4 hàng" panose="020B0603050302020204" pitchFamily="34" charset="0"/>
              </a:rPr>
              <a:t> 10 </a:t>
            </a:r>
            <a:r>
              <a:rPr lang="en-US" sz="2800" dirty="0" err="1" smtClean="0">
                <a:latin typeface="HP001 4 hàng" panose="020B0603050302020204" pitchFamily="34" charset="0"/>
              </a:rPr>
              <a:t>năm</a:t>
            </a:r>
            <a:r>
              <a:rPr lang="en-US" sz="2800" dirty="0" smtClean="0">
                <a:latin typeface="HP001 4 hàng" panose="020B0603050302020204" pitchFamily="34" charset="0"/>
              </a:rPr>
              <a:t> 2022</a:t>
            </a:r>
            <a:endParaRPr lang="en-US" sz="2800" dirty="0">
              <a:latin typeface="HP001 4 hàng" panose="020B0603050302020204" pitchFamily="34" charset="0"/>
            </a:endParaRPr>
          </a:p>
        </p:txBody>
      </p:sp>
      <p:sp>
        <p:nvSpPr>
          <p:cNvPr id="6" name="Rectangle 5"/>
          <p:cNvSpPr/>
          <p:nvPr/>
        </p:nvSpPr>
        <p:spPr>
          <a:xfrm>
            <a:off x="5070206" y="588277"/>
            <a:ext cx="2051587" cy="523220"/>
          </a:xfrm>
          <a:prstGeom prst="rect">
            <a:avLst/>
          </a:prstGeom>
        </p:spPr>
        <p:txBody>
          <a:bodyPr wrap="none">
            <a:spAutoFit/>
          </a:bodyPr>
          <a:lstStyle/>
          <a:p>
            <a:r>
              <a:rPr lang="en-US" sz="2800" u="sng" dirty="0" smtClean="0">
                <a:solidFill>
                  <a:srgbClr val="FF0000"/>
                </a:solidFill>
                <a:latin typeface="Times New Roman" panose="02020603050405020304" pitchFamily="18" charset="0"/>
                <a:cs typeface="Times New Roman" panose="02020603050405020304" pitchFamily="18" charset="0"/>
              </a:rPr>
              <a:t>KHOA HỌC</a:t>
            </a:r>
            <a:endParaRPr lang="en-US" sz="2800" u="sng"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658598" y="962516"/>
            <a:ext cx="6691171"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rPr>
              <a:t>BÀI 16: ĂN UỐNG KHI BỊ BỆNH</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8" name="Content Placeholder 5" descr="Picture1.jpg"/>
          <p:cNvPicPr>
            <a:picLocks noChangeAspect="1"/>
          </p:cNvPicPr>
          <p:nvPr/>
        </p:nvPicPr>
        <p:blipFill>
          <a:blip r:embed="rId3"/>
          <a:srcRect t="38571"/>
          <a:stretch>
            <a:fillRect/>
          </a:stretch>
        </p:blipFill>
        <p:spPr bwMode="auto">
          <a:xfrm>
            <a:off x="0" y="3039762"/>
            <a:ext cx="5634681" cy="3818238"/>
          </a:xfrm>
          <a:prstGeom prst="rect">
            <a:avLst/>
          </a:prstGeom>
          <a:solidFill>
            <a:srgbClr val="CCECFF"/>
          </a:solidFill>
          <a:ln w="9525">
            <a:noFill/>
            <a:miter lim="800000"/>
            <a:headEnd/>
            <a:tailEnd/>
          </a:ln>
        </p:spPr>
      </p:pic>
      <p:pic>
        <p:nvPicPr>
          <p:cNvPr id="9" name="Content Placeholder 5" descr="Picture2.jpg"/>
          <p:cNvPicPr>
            <a:picLocks noChangeAspect="1"/>
          </p:cNvPicPr>
          <p:nvPr/>
        </p:nvPicPr>
        <p:blipFill>
          <a:blip r:embed="rId4"/>
          <a:srcRect t="36429"/>
          <a:stretch>
            <a:fillRect/>
          </a:stretch>
        </p:blipFill>
        <p:spPr bwMode="auto">
          <a:xfrm>
            <a:off x="5634680" y="3039762"/>
            <a:ext cx="6030098" cy="3805988"/>
          </a:xfrm>
          <a:prstGeom prst="rect">
            <a:avLst/>
          </a:prstGeom>
          <a:noFill/>
          <a:ln w="9525">
            <a:noFill/>
            <a:miter lim="800000"/>
            <a:headEnd/>
            <a:tailEnd/>
          </a:ln>
        </p:spPr>
      </p:pic>
      <p:sp>
        <p:nvSpPr>
          <p:cNvPr id="2" name="Rounded Rectangular Callout 1"/>
          <p:cNvSpPr/>
          <p:nvPr/>
        </p:nvSpPr>
        <p:spPr>
          <a:xfrm>
            <a:off x="994827" y="1520050"/>
            <a:ext cx="3323749" cy="1445401"/>
          </a:xfrm>
          <a:prstGeom prst="wedgeRoundRectCallout">
            <a:avLst>
              <a:gd name="adj1" fmla="val -16000"/>
              <a:gd name="adj2" fmla="val 48822"/>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err="1" smtClean="0">
                <a:latin typeface="Times New Roman" panose="02020603050405020304" pitchFamily="18" charset="0"/>
                <a:cs typeface="Times New Roman" panose="02020603050405020304" pitchFamily="18" charset="0"/>
              </a:rPr>
              <a:t>Thưa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sĩ</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cháu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uống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như</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thế</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tiêu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chảy</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4" name="Rounded Rectangular Callout 3"/>
          <p:cNvSpPr/>
          <p:nvPr/>
        </p:nvSpPr>
        <p:spPr>
          <a:xfrm>
            <a:off x="5070205" y="1643829"/>
            <a:ext cx="5279563" cy="1342570"/>
          </a:xfrm>
          <a:prstGeom prst="wedgeRoundRectCallout">
            <a:avLst>
              <a:gd name="adj1" fmla="val -20506"/>
              <a:gd name="adj2" fmla="val 52610"/>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marL="285750" indent="-285750" algn="just">
              <a:buFontTx/>
              <a:buChar char="-"/>
            </a:pP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cháu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uống</a:t>
            </a:r>
            <a:r>
              <a:rPr lang="en-US" sz="2400" dirty="0" smtClean="0">
                <a:latin typeface="Times New Roman" panose="02020603050405020304" pitchFamily="18" charset="0"/>
                <a:cs typeface="Times New Roman" panose="02020603050405020304" pitchFamily="18" charset="0"/>
              </a:rPr>
              <a:t> dung </a:t>
            </a:r>
            <a:r>
              <a:rPr lang="en-US" sz="2400" dirty="0" err="1" smtClean="0">
                <a:latin typeface="Times New Roman" panose="02020603050405020304" pitchFamily="18" charset="0"/>
                <a:cs typeface="Times New Roman" panose="02020603050405020304" pitchFamily="18" charset="0"/>
              </a:rPr>
              <a:t>dịch</a:t>
            </a:r>
            <a:r>
              <a:rPr lang="en-US" sz="2400" dirty="0" smtClean="0">
                <a:latin typeface="Times New Roman" panose="02020603050405020304" pitchFamily="18" charset="0"/>
                <a:cs typeface="Times New Roman" panose="02020603050405020304" pitchFamily="18" charset="0"/>
              </a:rPr>
              <a:t> ô-</a:t>
            </a:r>
            <a:r>
              <a:rPr lang="en-US" sz="2400" dirty="0" err="1" smtClean="0">
                <a:latin typeface="Times New Roman" panose="02020603050405020304" pitchFamily="18" charset="0"/>
                <a:cs typeface="Times New Roman" panose="02020603050405020304" pitchFamily="18" charset="0"/>
              </a:rPr>
              <a:t>rê</a:t>
            </a:r>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dôn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hoặc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nước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cháu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muối</a:t>
            </a:r>
            <a:r>
              <a:rPr lang="en-US" sz="2400" dirty="0" smtClean="0">
                <a:latin typeface="Times New Roman" panose="02020603050405020304" pitchFamily="18" charset="0"/>
                <a:cs typeface="Times New Roman" panose="02020603050405020304" pitchFamily="18" charset="0"/>
              </a:rPr>
              <a:t>.-</a:t>
            </a:r>
          </a:p>
          <a:p>
            <a:pPr marL="285750" indent="-285750" algn="just">
              <a:buFontTx/>
              <a:buChar char="-"/>
            </a:pP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phòng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suy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dưỡng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vẫn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cháu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đầy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đủ</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9289093"/>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ình nền Tài Liệu Học Tập Mùa Học, đơn Giản, Màu Xanh Da Trời, Bông Hoa  Background Vector để tải xuống miễn phí - Png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62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73557" y="816282"/>
            <a:ext cx="7293821" cy="523220"/>
          </a:xfrm>
          <a:prstGeom prst="rect">
            <a:avLst/>
          </a:prstGeom>
          <a:noFill/>
        </p:spPr>
        <p:txBody>
          <a:bodyPr wrap="square" rtlCol="0">
            <a:spAutoFit/>
          </a:bodyPr>
          <a:lstStyle/>
          <a:p>
            <a:r>
              <a:rPr lang="en-US" sz="2800" dirty="0" err="1" smtClean="0">
                <a:latin typeface="HP001 4 hàng" panose="020B0603050302020204" pitchFamily="34" charset="0"/>
              </a:rPr>
              <a:t>Thứ</a:t>
            </a:r>
            <a:r>
              <a:rPr lang="en-US" sz="2800" dirty="0" smtClean="0">
                <a:latin typeface="HP001 4 hàng" panose="020B0603050302020204" pitchFamily="34" charset="0"/>
              </a:rPr>
              <a:t> </a:t>
            </a:r>
            <a:r>
              <a:rPr lang="en-US" sz="2800" dirty="0" err="1" smtClean="0">
                <a:latin typeface="HP001 4 hàng" panose="020B0603050302020204" pitchFamily="34" charset="0"/>
              </a:rPr>
              <a:t>Sáu</a:t>
            </a:r>
            <a:r>
              <a:rPr lang="en-US" sz="2800" dirty="0" smtClean="0">
                <a:latin typeface="HP001 4 hàng" panose="020B0603050302020204" pitchFamily="34" charset="0"/>
              </a:rPr>
              <a:t>, </a:t>
            </a:r>
            <a:r>
              <a:rPr lang="en-US" sz="2800" dirty="0" err="1" smtClean="0">
                <a:latin typeface="HP001 4 hàng" panose="020B0603050302020204" pitchFamily="34" charset="0"/>
              </a:rPr>
              <a:t>ngày</a:t>
            </a:r>
            <a:r>
              <a:rPr lang="en-US" sz="2800" dirty="0" smtClean="0">
                <a:latin typeface="HP001 4 hàng" panose="020B0603050302020204" pitchFamily="34" charset="0"/>
              </a:rPr>
              <a:t> 28 </a:t>
            </a:r>
            <a:r>
              <a:rPr lang="en-US" sz="2800" dirty="0" err="1" smtClean="0">
                <a:latin typeface="HP001 4 hàng" panose="020B0603050302020204" pitchFamily="34" charset="0"/>
              </a:rPr>
              <a:t>tháng</a:t>
            </a:r>
            <a:r>
              <a:rPr lang="en-US" sz="2800" dirty="0" smtClean="0">
                <a:latin typeface="HP001 4 hàng" panose="020B0603050302020204" pitchFamily="34" charset="0"/>
              </a:rPr>
              <a:t> 10 </a:t>
            </a:r>
            <a:r>
              <a:rPr lang="en-US" sz="2800" dirty="0" err="1" smtClean="0">
                <a:latin typeface="HP001 4 hàng" panose="020B0603050302020204" pitchFamily="34" charset="0"/>
              </a:rPr>
              <a:t>năm</a:t>
            </a:r>
            <a:r>
              <a:rPr lang="en-US" sz="2800" dirty="0" smtClean="0">
                <a:latin typeface="HP001 4 hàng" panose="020B0603050302020204" pitchFamily="34" charset="0"/>
              </a:rPr>
              <a:t> 2022</a:t>
            </a:r>
            <a:endParaRPr lang="en-US" sz="2800" dirty="0">
              <a:latin typeface="HP001 4 hàng" panose="020B0603050302020204" pitchFamily="34" charset="0"/>
            </a:endParaRPr>
          </a:p>
        </p:txBody>
      </p:sp>
      <p:sp>
        <p:nvSpPr>
          <p:cNvPr id="6" name="Rectangle 5"/>
          <p:cNvSpPr/>
          <p:nvPr/>
        </p:nvSpPr>
        <p:spPr>
          <a:xfrm>
            <a:off x="5280271" y="1296371"/>
            <a:ext cx="2051587" cy="523220"/>
          </a:xfrm>
          <a:prstGeom prst="rect">
            <a:avLst/>
          </a:prstGeom>
        </p:spPr>
        <p:txBody>
          <a:bodyPr wrap="none">
            <a:spAutoFit/>
          </a:bodyPr>
          <a:lstStyle/>
          <a:p>
            <a:r>
              <a:rPr lang="en-US" sz="2800" u="sng" dirty="0" smtClean="0">
                <a:solidFill>
                  <a:srgbClr val="FF0000"/>
                </a:solidFill>
                <a:latin typeface="Times New Roman" panose="02020603050405020304" pitchFamily="18" charset="0"/>
                <a:cs typeface="Times New Roman" panose="02020603050405020304" pitchFamily="18" charset="0"/>
              </a:rPr>
              <a:t>KHOA HỌC</a:t>
            </a:r>
            <a:endParaRPr lang="en-US" sz="2800" u="sng"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776207" y="1819591"/>
            <a:ext cx="6691171"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rPr>
              <a:t>BÀI 16: ĂN UỐNG KHI BỊ BỆNH</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1240672" y="2189469"/>
            <a:ext cx="9399700" cy="1200329"/>
          </a:xfrm>
          <a:prstGeom prst="rect">
            <a:avLst/>
          </a:prstGeom>
        </p:spPr>
        <p:txBody>
          <a:bodyPr wrap="square">
            <a:spAutoFit/>
          </a:bodyPr>
          <a:lstStyle/>
          <a:p>
            <a:pPr algn="just"/>
            <a:r>
              <a:rPr lang="nl-NL" sz="2400" b="1" dirty="0" smtClean="0">
                <a:solidFill>
                  <a:srgbClr val="FF0000"/>
                </a:solidFill>
                <a:latin typeface="Times New Roman" panose="02020603050405020304" pitchFamily="18" charset="0"/>
                <a:cs typeface="Times New Roman" panose="02020603050405020304" pitchFamily="18" charset="0"/>
              </a:rPr>
              <a:t>Hoạt động 2</a:t>
            </a:r>
            <a:r>
              <a:rPr lang="nl-NL" sz="2400" b="1" dirty="0">
                <a:solidFill>
                  <a:srgbClr val="FF0000"/>
                </a:solidFill>
                <a:latin typeface="Times New Roman" panose="02020603050405020304" pitchFamily="18" charset="0"/>
                <a:cs typeface="Times New Roman" panose="02020603050405020304" pitchFamily="18" charset="0"/>
              </a:rPr>
              <a:t>: </a:t>
            </a:r>
            <a:r>
              <a:rPr lang="nl-NL" sz="2400" b="1" dirty="0">
                <a:solidFill>
                  <a:srgbClr val="0070C0"/>
                </a:solidFill>
                <a:latin typeface="Times New Roman" panose="02020603050405020304" pitchFamily="18" charset="0"/>
                <a:cs typeface="Times New Roman" panose="02020603050405020304" pitchFamily="18" charset="0"/>
              </a:rPr>
              <a:t>Thực hành pha dung dịch Ô- rê- dôn và chuẩn bị vật liệu nấu cháo muối  </a:t>
            </a:r>
            <a:endParaRPr lang="en-US" sz="2400" dirty="0">
              <a:solidFill>
                <a:srgbClr val="0070C0"/>
              </a:solidFill>
              <a:latin typeface="Times New Roman" panose="02020603050405020304" pitchFamily="18" charset="0"/>
              <a:cs typeface="Times New Roman" panose="02020603050405020304" pitchFamily="18" charset="0"/>
            </a:endParaRPr>
          </a:p>
          <a:p>
            <a:pPr algn="just">
              <a:spcAft>
                <a:spcPts val="0"/>
              </a:spcAft>
            </a:pPr>
            <a:r>
              <a:rPr lang="nl-NL" sz="2400" b="1" dirty="0" smtClean="0">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
        <p:nvSpPr>
          <p:cNvPr id="3" name="Cloud Callout 2"/>
          <p:cNvSpPr/>
          <p:nvPr/>
        </p:nvSpPr>
        <p:spPr>
          <a:xfrm>
            <a:off x="4196200" y="2719603"/>
            <a:ext cx="5248534" cy="1618735"/>
          </a:xfrm>
          <a:prstGeom prst="cloudCallout">
            <a:avLst/>
          </a:prstGeom>
        </p:spPr>
        <p:style>
          <a:lnRef idx="1">
            <a:schemeClr val="accent2"/>
          </a:lnRef>
          <a:fillRef idx="3">
            <a:schemeClr val="accent2"/>
          </a:fillRef>
          <a:effectRef idx="2">
            <a:schemeClr val="accent2"/>
          </a:effectRef>
          <a:fontRef idx="minor">
            <a:schemeClr val="lt1"/>
          </a:fontRef>
        </p:style>
        <p:txBody>
          <a:bodyPr rtlCol="0" anchor="ctr"/>
          <a:lstStyle/>
          <a:p>
            <a:r>
              <a:rPr lang="nl-NL" sz="2400" i="1" dirty="0">
                <a:latin typeface="Times New Roman" panose="02020603050405020304" pitchFamily="18" charset="0"/>
                <a:cs typeface="Times New Roman" panose="02020603050405020304" pitchFamily="18" charset="0"/>
              </a:rPr>
              <a:t>Bác sĩ đã khuyên người bị bệnh cần ăn uống như thế nào ?</a:t>
            </a:r>
            <a:endParaRPr lang="en-US" sz="2400" dirty="0">
              <a:latin typeface="Times New Roman" panose="02020603050405020304" pitchFamily="18" charset="0"/>
              <a:cs typeface="Times New Roman" panose="02020603050405020304" pitchFamily="18" charset="0"/>
            </a:endParaRPr>
          </a:p>
        </p:txBody>
      </p:sp>
      <p:sp>
        <p:nvSpPr>
          <p:cNvPr id="4" name="Rounded Rectangle 3"/>
          <p:cNvSpPr/>
          <p:nvPr/>
        </p:nvSpPr>
        <p:spPr>
          <a:xfrm>
            <a:off x="2845154" y="4690188"/>
            <a:ext cx="6190735" cy="108739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nl-NL" sz="2800" dirty="0">
                <a:latin typeface="Times New Roman" panose="02020603050405020304" pitchFamily="18" charset="0"/>
                <a:cs typeface="Times New Roman" panose="02020603050405020304" pitchFamily="18" charset="0"/>
              </a:rPr>
              <a:t>Phải cho cháu uống dung dịch ô- rê- dôn hoặc nước cháo muối.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46435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ình nền Tài Liệu Học Tập Mùa Học, đơn Giản, Màu Xanh Da Trời, Bông Hoa  Background Vector để tải xuống miễn phí - Png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38"/>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210627" y="747612"/>
            <a:ext cx="7293821" cy="523220"/>
          </a:xfrm>
          <a:prstGeom prst="rect">
            <a:avLst/>
          </a:prstGeom>
          <a:noFill/>
        </p:spPr>
        <p:txBody>
          <a:bodyPr wrap="square" rtlCol="0">
            <a:spAutoFit/>
          </a:bodyPr>
          <a:lstStyle/>
          <a:p>
            <a:r>
              <a:rPr lang="en-US" sz="2800" dirty="0" err="1" smtClean="0">
                <a:latin typeface="HP001 4 hàng" panose="020B0603050302020204" pitchFamily="34" charset="0"/>
              </a:rPr>
              <a:t>Thứ</a:t>
            </a:r>
            <a:r>
              <a:rPr lang="en-US" sz="2800" dirty="0" smtClean="0">
                <a:latin typeface="HP001 4 hàng" panose="020B0603050302020204" pitchFamily="34" charset="0"/>
              </a:rPr>
              <a:t> </a:t>
            </a:r>
            <a:r>
              <a:rPr lang="en-US" sz="2800" dirty="0" err="1" smtClean="0">
                <a:latin typeface="HP001 4 hàng" panose="020B0603050302020204" pitchFamily="34" charset="0"/>
              </a:rPr>
              <a:t>Sáu</a:t>
            </a:r>
            <a:r>
              <a:rPr lang="en-US" sz="2800" dirty="0" smtClean="0">
                <a:latin typeface="HP001 4 hàng" panose="020B0603050302020204" pitchFamily="34" charset="0"/>
              </a:rPr>
              <a:t>, </a:t>
            </a:r>
            <a:r>
              <a:rPr lang="en-US" sz="2800" dirty="0" err="1" smtClean="0">
                <a:latin typeface="HP001 4 hàng" panose="020B0603050302020204" pitchFamily="34" charset="0"/>
              </a:rPr>
              <a:t>ngày</a:t>
            </a:r>
            <a:r>
              <a:rPr lang="en-US" sz="2800" dirty="0" smtClean="0">
                <a:latin typeface="HP001 4 hàng" panose="020B0603050302020204" pitchFamily="34" charset="0"/>
              </a:rPr>
              <a:t> 28 </a:t>
            </a:r>
            <a:r>
              <a:rPr lang="en-US" sz="2800" dirty="0" err="1" smtClean="0">
                <a:latin typeface="HP001 4 hàng" panose="020B0603050302020204" pitchFamily="34" charset="0"/>
              </a:rPr>
              <a:t>tháng</a:t>
            </a:r>
            <a:r>
              <a:rPr lang="en-US" sz="2800" dirty="0" smtClean="0">
                <a:latin typeface="HP001 4 hàng" panose="020B0603050302020204" pitchFamily="34" charset="0"/>
              </a:rPr>
              <a:t> 10 </a:t>
            </a:r>
            <a:r>
              <a:rPr lang="en-US" sz="2800" dirty="0" err="1" smtClean="0">
                <a:latin typeface="HP001 4 hàng" panose="020B0603050302020204" pitchFamily="34" charset="0"/>
              </a:rPr>
              <a:t>năm</a:t>
            </a:r>
            <a:r>
              <a:rPr lang="en-US" sz="2800" dirty="0" smtClean="0">
                <a:latin typeface="HP001 4 hàng" panose="020B0603050302020204" pitchFamily="34" charset="0"/>
              </a:rPr>
              <a:t> 2022</a:t>
            </a:r>
            <a:endParaRPr lang="en-US" sz="2800" dirty="0">
              <a:latin typeface="HP001 4 hàng" panose="020B0603050302020204" pitchFamily="34" charset="0"/>
            </a:endParaRPr>
          </a:p>
        </p:txBody>
      </p:sp>
      <p:sp>
        <p:nvSpPr>
          <p:cNvPr id="6" name="Rectangle 5"/>
          <p:cNvSpPr/>
          <p:nvPr/>
        </p:nvSpPr>
        <p:spPr>
          <a:xfrm>
            <a:off x="5243201" y="1132998"/>
            <a:ext cx="2051587" cy="523220"/>
          </a:xfrm>
          <a:prstGeom prst="rect">
            <a:avLst/>
          </a:prstGeom>
        </p:spPr>
        <p:txBody>
          <a:bodyPr wrap="none">
            <a:spAutoFit/>
          </a:bodyPr>
          <a:lstStyle/>
          <a:p>
            <a:r>
              <a:rPr lang="en-US" sz="2800" u="sng" dirty="0" smtClean="0">
                <a:solidFill>
                  <a:srgbClr val="FF0000"/>
                </a:solidFill>
                <a:latin typeface="Times New Roman" panose="02020603050405020304" pitchFamily="18" charset="0"/>
                <a:cs typeface="Times New Roman" panose="02020603050405020304" pitchFamily="18" charset="0"/>
              </a:rPr>
              <a:t>KHOA HỌC</a:t>
            </a:r>
            <a:endParaRPr lang="en-US" sz="2800" u="sng"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085126" y="1572670"/>
            <a:ext cx="6691171"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rPr>
              <a:t>BÀI 16: ĂN UỐNG KHI BỊ BỆNH</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1228316" y="1970349"/>
            <a:ext cx="9399700" cy="1200329"/>
          </a:xfrm>
          <a:prstGeom prst="rect">
            <a:avLst/>
          </a:prstGeom>
        </p:spPr>
        <p:txBody>
          <a:bodyPr wrap="square">
            <a:spAutoFit/>
          </a:bodyPr>
          <a:lstStyle/>
          <a:p>
            <a:pPr algn="just"/>
            <a:r>
              <a:rPr lang="nl-NL" sz="2400" b="1" dirty="0" smtClean="0">
                <a:solidFill>
                  <a:srgbClr val="FF0000"/>
                </a:solidFill>
                <a:latin typeface="Times New Roman" panose="02020603050405020304" pitchFamily="18" charset="0"/>
                <a:cs typeface="Times New Roman" panose="02020603050405020304" pitchFamily="18" charset="0"/>
              </a:rPr>
              <a:t>Hoạt động 2</a:t>
            </a:r>
            <a:r>
              <a:rPr lang="nl-NL" sz="2400" b="1" dirty="0">
                <a:solidFill>
                  <a:srgbClr val="FF0000"/>
                </a:solidFill>
                <a:latin typeface="Times New Roman" panose="02020603050405020304" pitchFamily="18" charset="0"/>
                <a:cs typeface="Times New Roman" panose="02020603050405020304" pitchFamily="18" charset="0"/>
              </a:rPr>
              <a:t>: </a:t>
            </a:r>
            <a:r>
              <a:rPr lang="nl-NL" sz="2400" b="1" dirty="0">
                <a:solidFill>
                  <a:srgbClr val="0070C0"/>
                </a:solidFill>
                <a:latin typeface="Times New Roman" panose="02020603050405020304" pitchFamily="18" charset="0"/>
                <a:cs typeface="Times New Roman" panose="02020603050405020304" pitchFamily="18" charset="0"/>
              </a:rPr>
              <a:t>Thực hành pha dung dịch Ô- rê- dôn và chuẩn bị vật liệu nấu cháo muối  </a:t>
            </a:r>
            <a:endParaRPr lang="en-US" sz="2400" dirty="0">
              <a:solidFill>
                <a:srgbClr val="0070C0"/>
              </a:solidFill>
              <a:latin typeface="Times New Roman" panose="02020603050405020304" pitchFamily="18" charset="0"/>
              <a:cs typeface="Times New Roman" panose="02020603050405020304" pitchFamily="18" charset="0"/>
            </a:endParaRPr>
          </a:p>
          <a:p>
            <a:pPr algn="just">
              <a:spcAft>
                <a:spcPts val="0"/>
              </a:spcAft>
            </a:pPr>
            <a:r>
              <a:rPr lang="nl-NL" sz="2400" b="1" dirty="0" smtClean="0">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pic>
        <p:nvPicPr>
          <p:cNvPr id="9" name="Picture 6" descr="Thuốc Oresol: Công Dụng, Cách Dùng Và Những Khuyến Cá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4855" y="2356090"/>
            <a:ext cx="2925377" cy="22918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rang35.31.jpg"/>
          <p:cNvPicPr>
            <a:picLocks noChangeAspect="1" noChangeArrowheads="1"/>
          </p:cNvPicPr>
          <p:nvPr/>
        </p:nvPicPr>
        <p:blipFill>
          <a:blip r:embed="rId4"/>
          <a:srcRect/>
          <a:stretch>
            <a:fillRect/>
          </a:stretch>
        </p:blipFill>
        <p:spPr bwMode="auto">
          <a:xfrm>
            <a:off x="86497" y="2873155"/>
            <a:ext cx="5098966" cy="3898348"/>
          </a:xfrm>
          <a:prstGeom prst="rect">
            <a:avLst/>
          </a:prstGeom>
          <a:noFill/>
          <a:ln w="9525">
            <a:noFill/>
            <a:miter lim="800000"/>
            <a:headEnd/>
            <a:tailEnd/>
          </a:ln>
        </p:spPr>
      </p:pic>
      <p:sp>
        <p:nvSpPr>
          <p:cNvPr id="11" name="Rectangle 3"/>
          <p:cNvSpPr>
            <a:spLocks noChangeArrowheads="1"/>
          </p:cNvSpPr>
          <p:nvPr/>
        </p:nvSpPr>
        <p:spPr bwMode="auto">
          <a:xfrm>
            <a:off x="5271960" y="2914876"/>
            <a:ext cx="4518637" cy="1384995"/>
          </a:xfrm>
          <a:prstGeom prst="rect">
            <a:avLst/>
          </a:prstGeom>
          <a:noFill/>
          <a:ln w="9525">
            <a:noFill/>
            <a:miter lim="800000"/>
            <a:headEnd/>
            <a:tailEnd/>
          </a:ln>
        </p:spPr>
        <p:txBody>
          <a:bodyPr wrap="square">
            <a:spAutoFit/>
          </a:bodyPr>
          <a:lstStyle/>
          <a:p>
            <a:pPr algn="just" eaLnBrk="0" fontAlgn="base" hangingPunct="0">
              <a:spcBef>
                <a:spcPct val="0"/>
              </a:spcBef>
              <a:spcAft>
                <a:spcPct val="0"/>
              </a:spcAft>
            </a:pPr>
            <a:r>
              <a:rPr lang="en-US" sz="2800" b="1" dirty="0">
                <a:solidFill>
                  <a:srgbClr val="0000FF"/>
                </a:solidFill>
                <a:latin typeface="Times New Roman" pitchFamily="18" charset="0"/>
                <a:cs typeface="Times New Roman" pitchFamily="18" charset="0"/>
              </a:rPr>
              <a:t>- L</a:t>
            </a:r>
            <a:r>
              <a:rPr lang="vi-VN" sz="2800" b="1" dirty="0">
                <a:solidFill>
                  <a:srgbClr val="0000FF"/>
                </a:solidFill>
                <a:latin typeface="Times New Roman" pitchFamily="18" charset="0"/>
                <a:cs typeface="Times New Roman" pitchFamily="18" charset="0"/>
              </a:rPr>
              <a:t>à gói bột trắng có chứa muối natri, muối kali và đường glucoz. </a:t>
            </a:r>
            <a:endParaRPr lang="en-US" sz="2800" dirty="0">
              <a:solidFill>
                <a:srgbClr val="0000FF"/>
              </a:solidFill>
              <a:latin typeface="Times New Roman" pitchFamily="18" charset="0"/>
              <a:cs typeface="Times New Roman" pitchFamily="18" charset="0"/>
            </a:endParaRPr>
          </a:p>
        </p:txBody>
      </p:sp>
      <p:sp>
        <p:nvSpPr>
          <p:cNvPr id="12" name="Text Box 12"/>
          <p:cNvSpPr txBox="1">
            <a:spLocks noChangeArrowheads="1"/>
          </p:cNvSpPr>
          <p:nvPr/>
        </p:nvSpPr>
        <p:spPr bwMode="auto">
          <a:xfrm>
            <a:off x="5243201" y="4351408"/>
            <a:ext cx="6528742" cy="1384995"/>
          </a:xfrm>
          <a:prstGeom prst="rect">
            <a:avLst/>
          </a:prstGeom>
          <a:solidFill>
            <a:schemeClr val="bg1"/>
          </a:solidFill>
          <a:ln w="9525">
            <a:noFill/>
            <a:miter lim="800000"/>
            <a:headEnd/>
            <a:tailEnd/>
          </a:ln>
          <a:effectLst/>
        </p:spPr>
        <p:txBody>
          <a:bodyPr wrap="square">
            <a:spAutoFit/>
          </a:bodyPr>
          <a:lstStyle/>
          <a:p>
            <a:pPr algn="just" eaLnBrk="0" fontAlgn="base" hangingPunct="0">
              <a:spcBef>
                <a:spcPct val="50000"/>
              </a:spcBef>
              <a:spcAft>
                <a:spcPct val="0"/>
              </a:spcAft>
            </a:pPr>
            <a:r>
              <a:rPr lang="vi-VN" sz="2800" b="1" dirty="0">
                <a:solidFill>
                  <a:srgbClr val="0000FF"/>
                </a:solidFill>
                <a:latin typeface="Times New Roman" pitchFamily="18" charset="0"/>
              </a:rPr>
              <a:t>- </a:t>
            </a:r>
            <a:r>
              <a:rPr lang="en-US" sz="2800" b="1" dirty="0">
                <a:solidFill>
                  <a:srgbClr val="0000FF"/>
                </a:solidFill>
                <a:latin typeface="Times New Roman" pitchFamily="18" charset="0"/>
              </a:rPr>
              <a:t>Tác dụng </a:t>
            </a:r>
            <a:r>
              <a:rPr lang="vi-VN" sz="2800" b="1" dirty="0">
                <a:solidFill>
                  <a:srgbClr val="0000FF"/>
                </a:solidFill>
                <a:latin typeface="Times New Roman" pitchFamily="18" charset="0"/>
              </a:rPr>
              <a:t>là bù nước và các chất điện giải trong dung dịch sinh lý của cơ thể bị mất đi khi tiêu chảy. </a:t>
            </a:r>
            <a:endParaRPr lang="en-US" sz="2800" dirty="0">
              <a:solidFill>
                <a:srgbClr val="0000FF"/>
              </a:solidFill>
              <a:latin typeface="Times New Roman" pitchFamily="18" charset="0"/>
            </a:endParaRPr>
          </a:p>
        </p:txBody>
      </p:sp>
    </p:spTree>
    <p:extLst>
      <p:ext uri="{BB962C8B-B14F-4D97-AF65-F5344CB8AC3E}">
        <p14:creationId xmlns:p14="http://schemas.microsoft.com/office/powerpoint/2010/main" val="11944831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
                                        </p:tgtEl>
                                        <p:attrNameLst>
                                          <p:attrName>style.visibility</p:attrName>
                                        </p:attrNameLst>
                                      </p:cBhvr>
                                      <p:to>
                                        <p:strVal val="visible"/>
                                      </p:to>
                                    </p:set>
                                    <p:anim calcmode="discrete" valueType="clr">
                                      <p:cBhvr override="childStyle">
                                        <p:cTn id="7"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
                                        </p:tgtEl>
                                        <p:attrNameLst>
                                          <p:attrName>fillcolor</p:attrName>
                                        </p:attrNameLst>
                                      </p:cBhvr>
                                      <p:tavLst>
                                        <p:tav tm="0">
                                          <p:val>
                                            <p:clrVal>
                                              <a:schemeClr val="accent2"/>
                                            </p:clrVal>
                                          </p:val>
                                        </p:tav>
                                        <p:tav tm="50000">
                                          <p:val>
                                            <p:clrVal>
                                              <a:schemeClr val="hlink"/>
                                            </p:clrVal>
                                          </p:val>
                                        </p:tav>
                                      </p:tavLst>
                                    </p:anim>
                                    <p:set>
                                      <p:cBhvr>
                                        <p:cTn id="9" dur="80"/>
                                        <p:tgtEl>
                                          <p:spTgt spid="11"/>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2"/>
                                        </p:tgtEl>
                                        <p:attrNameLst>
                                          <p:attrName>style.visibility</p:attrName>
                                        </p:attrNameLst>
                                      </p:cBhvr>
                                      <p:to>
                                        <p:strVal val="visible"/>
                                      </p:to>
                                    </p:set>
                                    <p:anim calcmode="discrete" valueType="clr">
                                      <p:cBhvr override="childStyle">
                                        <p:cTn id="14"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2"/>
                                        </p:tgtEl>
                                        <p:attrNameLst>
                                          <p:attrName>fillcolor</p:attrName>
                                        </p:attrNameLst>
                                      </p:cBhvr>
                                      <p:tavLst>
                                        <p:tav tm="0">
                                          <p:val>
                                            <p:clrVal>
                                              <a:schemeClr val="accent2"/>
                                            </p:clrVal>
                                          </p:val>
                                        </p:tav>
                                        <p:tav tm="50000">
                                          <p:val>
                                            <p:clrVal>
                                              <a:schemeClr val="hlink"/>
                                            </p:clrVal>
                                          </p:val>
                                        </p:tav>
                                      </p:tavLst>
                                    </p:anim>
                                    <p:set>
                                      <p:cBhvr>
                                        <p:cTn id="16" dur="80"/>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ình nền Tài Liệu Học Tập Mùa Học, đơn Giản, Màu Xanh Da Trời, Bông Hoa  Background Vector để tải xuống miễn phí - Png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62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73557" y="816282"/>
            <a:ext cx="7293821" cy="523220"/>
          </a:xfrm>
          <a:prstGeom prst="rect">
            <a:avLst/>
          </a:prstGeom>
          <a:noFill/>
        </p:spPr>
        <p:txBody>
          <a:bodyPr wrap="square" rtlCol="0">
            <a:spAutoFit/>
          </a:bodyPr>
          <a:lstStyle/>
          <a:p>
            <a:r>
              <a:rPr lang="en-US" sz="2800" dirty="0" err="1" smtClean="0">
                <a:latin typeface="HP001 4 hàng" panose="020B0603050302020204" pitchFamily="34" charset="0"/>
              </a:rPr>
              <a:t>Thứ</a:t>
            </a:r>
            <a:r>
              <a:rPr lang="en-US" sz="2800" dirty="0" smtClean="0">
                <a:latin typeface="HP001 4 hàng" panose="020B0603050302020204" pitchFamily="34" charset="0"/>
              </a:rPr>
              <a:t> </a:t>
            </a:r>
            <a:r>
              <a:rPr lang="en-US" sz="2800" dirty="0" err="1" smtClean="0">
                <a:latin typeface="HP001 4 hàng" panose="020B0603050302020204" pitchFamily="34" charset="0"/>
              </a:rPr>
              <a:t>Sáu</a:t>
            </a:r>
            <a:r>
              <a:rPr lang="en-US" sz="2800" dirty="0" smtClean="0">
                <a:latin typeface="HP001 4 hàng" panose="020B0603050302020204" pitchFamily="34" charset="0"/>
              </a:rPr>
              <a:t>, </a:t>
            </a:r>
            <a:r>
              <a:rPr lang="en-US" sz="2800" dirty="0" err="1" smtClean="0">
                <a:latin typeface="HP001 4 hàng" panose="020B0603050302020204" pitchFamily="34" charset="0"/>
              </a:rPr>
              <a:t>ngày</a:t>
            </a:r>
            <a:r>
              <a:rPr lang="en-US" sz="2800" dirty="0" smtClean="0">
                <a:latin typeface="HP001 4 hàng" panose="020B0603050302020204" pitchFamily="34" charset="0"/>
              </a:rPr>
              <a:t> 28 </a:t>
            </a:r>
            <a:r>
              <a:rPr lang="en-US" sz="2800" dirty="0" err="1" smtClean="0">
                <a:latin typeface="HP001 4 hàng" panose="020B0603050302020204" pitchFamily="34" charset="0"/>
              </a:rPr>
              <a:t>tháng</a:t>
            </a:r>
            <a:r>
              <a:rPr lang="en-US" sz="2800" dirty="0" smtClean="0">
                <a:latin typeface="HP001 4 hàng" panose="020B0603050302020204" pitchFamily="34" charset="0"/>
              </a:rPr>
              <a:t> 10 </a:t>
            </a:r>
            <a:r>
              <a:rPr lang="en-US" sz="2800" dirty="0" err="1" smtClean="0">
                <a:latin typeface="HP001 4 hàng" panose="020B0603050302020204" pitchFamily="34" charset="0"/>
              </a:rPr>
              <a:t>năm</a:t>
            </a:r>
            <a:r>
              <a:rPr lang="en-US" sz="2800" dirty="0" smtClean="0">
                <a:latin typeface="HP001 4 hàng" panose="020B0603050302020204" pitchFamily="34" charset="0"/>
              </a:rPr>
              <a:t> 2022</a:t>
            </a:r>
            <a:endParaRPr lang="en-US" sz="2800" dirty="0">
              <a:latin typeface="HP001 4 hàng" panose="020B0603050302020204" pitchFamily="34" charset="0"/>
            </a:endParaRPr>
          </a:p>
        </p:txBody>
      </p:sp>
      <p:sp>
        <p:nvSpPr>
          <p:cNvPr id="6" name="Rectangle 5"/>
          <p:cNvSpPr/>
          <p:nvPr/>
        </p:nvSpPr>
        <p:spPr>
          <a:xfrm>
            <a:off x="5280271" y="1296371"/>
            <a:ext cx="2051587" cy="523220"/>
          </a:xfrm>
          <a:prstGeom prst="rect">
            <a:avLst/>
          </a:prstGeom>
        </p:spPr>
        <p:txBody>
          <a:bodyPr wrap="none">
            <a:spAutoFit/>
          </a:bodyPr>
          <a:lstStyle/>
          <a:p>
            <a:r>
              <a:rPr lang="en-US" sz="2800" u="sng" dirty="0" smtClean="0">
                <a:solidFill>
                  <a:srgbClr val="FF0000"/>
                </a:solidFill>
                <a:latin typeface="Times New Roman" panose="02020603050405020304" pitchFamily="18" charset="0"/>
                <a:cs typeface="Times New Roman" panose="02020603050405020304" pitchFamily="18" charset="0"/>
              </a:rPr>
              <a:t>KHOA HỌC</a:t>
            </a:r>
            <a:endParaRPr lang="en-US" sz="2800" u="sng"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776207" y="1819591"/>
            <a:ext cx="6691171"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rPr>
              <a:t>BÀI 16: ĂN UỐNG KHI BỊ BỆNH</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1240672" y="2189469"/>
            <a:ext cx="9399700" cy="1200329"/>
          </a:xfrm>
          <a:prstGeom prst="rect">
            <a:avLst/>
          </a:prstGeom>
        </p:spPr>
        <p:txBody>
          <a:bodyPr wrap="square">
            <a:spAutoFit/>
          </a:bodyPr>
          <a:lstStyle/>
          <a:p>
            <a:pPr algn="just"/>
            <a:r>
              <a:rPr lang="nl-NL" sz="2400" b="1" dirty="0" smtClean="0">
                <a:solidFill>
                  <a:srgbClr val="FF0000"/>
                </a:solidFill>
                <a:latin typeface="Times New Roman" panose="02020603050405020304" pitchFamily="18" charset="0"/>
                <a:cs typeface="Times New Roman" panose="02020603050405020304" pitchFamily="18" charset="0"/>
              </a:rPr>
              <a:t>Hoạt động 2</a:t>
            </a:r>
            <a:r>
              <a:rPr lang="nl-NL" sz="2400" b="1" dirty="0">
                <a:solidFill>
                  <a:srgbClr val="FF0000"/>
                </a:solidFill>
                <a:latin typeface="Times New Roman" panose="02020603050405020304" pitchFamily="18" charset="0"/>
                <a:cs typeface="Times New Roman" panose="02020603050405020304" pitchFamily="18" charset="0"/>
              </a:rPr>
              <a:t>: </a:t>
            </a:r>
            <a:r>
              <a:rPr lang="nl-NL" sz="2400" b="1" dirty="0">
                <a:solidFill>
                  <a:srgbClr val="0070C0"/>
                </a:solidFill>
                <a:latin typeface="Times New Roman" panose="02020603050405020304" pitchFamily="18" charset="0"/>
                <a:cs typeface="Times New Roman" panose="02020603050405020304" pitchFamily="18" charset="0"/>
              </a:rPr>
              <a:t>Thực hành pha dung dịch Ô- rê- dôn và chuẩn bị vật liệu nấu cháo muối  </a:t>
            </a:r>
            <a:endParaRPr lang="en-US" sz="2400" dirty="0">
              <a:solidFill>
                <a:srgbClr val="0070C0"/>
              </a:solidFill>
              <a:latin typeface="Times New Roman" panose="02020603050405020304" pitchFamily="18" charset="0"/>
              <a:cs typeface="Times New Roman" panose="02020603050405020304" pitchFamily="18" charset="0"/>
            </a:endParaRPr>
          </a:p>
          <a:p>
            <a:pPr algn="just">
              <a:spcAft>
                <a:spcPts val="0"/>
              </a:spcAft>
            </a:pPr>
            <a:r>
              <a:rPr lang="nl-NL" sz="2400" b="1" dirty="0" smtClean="0">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graphicFrame>
        <p:nvGraphicFramePr>
          <p:cNvPr id="8" name="Diagram 7"/>
          <p:cNvGraphicFramePr/>
          <p:nvPr>
            <p:extLst>
              <p:ext uri="{D42A27DB-BD31-4B8C-83A1-F6EECF244321}">
                <p14:modId xmlns:p14="http://schemas.microsoft.com/office/powerpoint/2010/main" val="2673080019"/>
              </p:ext>
            </p:extLst>
          </p:nvPr>
        </p:nvGraphicFramePr>
        <p:xfrm>
          <a:off x="1240672" y="436886"/>
          <a:ext cx="9716245" cy="51009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p:cNvSpPr txBox="1"/>
          <p:nvPr/>
        </p:nvSpPr>
        <p:spPr>
          <a:xfrm>
            <a:off x="4146137" y="3594531"/>
            <a:ext cx="4389120"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THẢO LUẬN NHÓM 4</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36964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1"/>
                                        </p:tgtEl>
                                        <p:attrNameLst>
                                          <p:attrName>ppt_w</p:attrName>
                                        </p:attrNameLst>
                                      </p:cBhvr>
                                      <p:tavLst>
                                        <p:tav tm="0">
                                          <p:val>
                                            <p:strVal val="ppt_w"/>
                                          </p:val>
                                        </p:tav>
                                        <p:tav tm="100000">
                                          <p:val>
                                            <p:fltVal val="0"/>
                                          </p:val>
                                        </p:tav>
                                      </p:tavLst>
                                    </p:anim>
                                    <p:anim calcmode="lin" valueType="num">
                                      <p:cBhvr>
                                        <p:cTn id="7" dur="500"/>
                                        <p:tgtEl>
                                          <p:spTgt spid="11"/>
                                        </p:tgtEl>
                                        <p:attrNameLst>
                                          <p:attrName>ppt_h</p:attrName>
                                        </p:attrNameLst>
                                      </p:cBhvr>
                                      <p:tavLst>
                                        <p:tav tm="0">
                                          <p:val>
                                            <p:strVal val="ppt_h"/>
                                          </p:val>
                                        </p:tav>
                                        <p:tav tm="100000">
                                          <p:val>
                                            <p:fltVal val="0"/>
                                          </p:val>
                                        </p:tav>
                                      </p:tavLst>
                                    </p:anim>
                                    <p:animEffect transition="out" filter="fade">
                                      <p:cBhvr>
                                        <p:cTn id="8" dur="500"/>
                                        <p:tgtEl>
                                          <p:spTgt spid="11"/>
                                        </p:tgtEl>
                                      </p:cBhvr>
                                    </p:animEffect>
                                    <p:set>
                                      <p:cBhvr>
                                        <p:cTn id="9" dur="1" fill="hold">
                                          <p:stCondLst>
                                            <p:cond delay="499"/>
                                          </p:stCondLst>
                                        </p:cTn>
                                        <p:tgtEl>
                                          <p:spTgt spid="1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ình nền Tài Liệu Học Tập Mùa Học, đơn Giản, Màu Xanh Da Trời, Bông Hoa  Background Vector để tải xuống miễn phí - Png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927"/>
            <a:ext cx="12192000" cy="695685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029640" y="1668351"/>
            <a:ext cx="5666754" cy="954107"/>
          </a:xfrm>
          <a:prstGeom prst="rect">
            <a:avLst/>
          </a:prstGeom>
        </p:spPr>
        <p:txBody>
          <a:bodyPr wrap="square">
            <a:spAutoFit/>
          </a:bodyPr>
          <a:lstStyle/>
          <a:p>
            <a:pPr algn="just"/>
            <a:r>
              <a:rPr lang="nl-NL" sz="3200" b="1" dirty="0" smtClean="0">
                <a:solidFill>
                  <a:srgbClr val="FF0000"/>
                </a:solidFill>
                <a:latin typeface="Times New Roman" panose="02020603050405020304" pitchFamily="18" charset="0"/>
                <a:cs typeface="Times New Roman" panose="02020603050405020304" pitchFamily="18" charset="0"/>
              </a:rPr>
              <a:t>Cách pha </a:t>
            </a:r>
            <a:r>
              <a:rPr lang="nl-NL" sz="3200" b="1" dirty="0">
                <a:solidFill>
                  <a:srgbClr val="FF0000"/>
                </a:solidFill>
                <a:latin typeface="Times New Roman" panose="02020603050405020304" pitchFamily="18" charset="0"/>
                <a:cs typeface="Times New Roman" panose="02020603050405020304" pitchFamily="18" charset="0"/>
              </a:rPr>
              <a:t>dung dịch Ô- rê- </a:t>
            </a:r>
            <a:r>
              <a:rPr lang="nl-NL" sz="3200" b="1" dirty="0" smtClean="0">
                <a:solidFill>
                  <a:srgbClr val="FF0000"/>
                </a:solidFill>
                <a:latin typeface="Times New Roman" panose="02020603050405020304" pitchFamily="18" charset="0"/>
                <a:cs typeface="Times New Roman" panose="02020603050405020304" pitchFamily="18" charset="0"/>
              </a:rPr>
              <a:t>dôn</a:t>
            </a:r>
            <a:endParaRPr lang="en-US" sz="3200" dirty="0">
              <a:solidFill>
                <a:srgbClr val="FF0000"/>
              </a:solidFill>
              <a:latin typeface="Times New Roman" panose="02020603050405020304" pitchFamily="18" charset="0"/>
              <a:cs typeface="Times New Roman" panose="02020603050405020304" pitchFamily="18" charset="0"/>
            </a:endParaRPr>
          </a:p>
          <a:p>
            <a:pPr algn="just">
              <a:spcAft>
                <a:spcPts val="0"/>
              </a:spcAft>
            </a:pPr>
            <a:r>
              <a:rPr lang="nl-NL" sz="2400" b="1" dirty="0" smtClean="0">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pic>
        <p:nvPicPr>
          <p:cNvPr id="10" name="Picture 4" descr="Kết quả hình ảnh cho pha Oresol vao nuoc"/>
          <p:cNvPicPr>
            <a:picLocks noChangeAspect="1" noChangeArrowheads="1"/>
          </p:cNvPicPr>
          <p:nvPr/>
        </p:nvPicPr>
        <p:blipFill>
          <a:blip r:embed="rId3"/>
          <a:srcRect/>
          <a:stretch>
            <a:fillRect/>
          </a:stretch>
        </p:blipFill>
        <p:spPr bwMode="auto">
          <a:xfrm>
            <a:off x="716692" y="4133074"/>
            <a:ext cx="4312948" cy="2681416"/>
          </a:xfrm>
          <a:prstGeom prst="rect">
            <a:avLst/>
          </a:prstGeom>
          <a:noFill/>
          <a:ln w="9525">
            <a:noFill/>
            <a:miter lim="800000"/>
            <a:headEnd/>
            <a:tailEnd/>
          </a:ln>
        </p:spPr>
      </p:pic>
      <p:sp>
        <p:nvSpPr>
          <p:cNvPr id="12" name="Rectangle 11"/>
          <p:cNvSpPr>
            <a:spLocks noChangeArrowheads="1"/>
          </p:cNvSpPr>
          <p:nvPr/>
        </p:nvSpPr>
        <p:spPr bwMode="auto">
          <a:xfrm>
            <a:off x="5513174" y="2622458"/>
            <a:ext cx="6553200" cy="1138773"/>
          </a:xfrm>
          <a:prstGeom prst="rect">
            <a:avLst/>
          </a:prstGeom>
          <a:noFill/>
          <a:ln w="9525">
            <a:noFill/>
            <a:miter lim="800000"/>
            <a:headEnd/>
            <a:tailEnd/>
          </a:ln>
        </p:spPr>
        <p:txBody>
          <a:bodyPr>
            <a:spAutoFit/>
          </a:bodyPr>
          <a:lstStyle/>
          <a:p>
            <a:pPr fontAlgn="base">
              <a:spcBef>
                <a:spcPct val="20000"/>
              </a:spcBef>
              <a:spcAft>
                <a:spcPct val="0"/>
              </a:spcAft>
              <a:buClr>
                <a:srgbClr val="5B9BD5"/>
              </a:buClr>
              <a:buSzPct val="70000"/>
            </a:pPr>
            <a:r>
              <a:rPr lang="en-US" sz="3400" b="1" dirty="0" smtClean="0">
                <a:solidFill>
                  <a:srgbClr val="0070C0"/>
                </a:solidFill>
                <a:latin typeface="Times New Roman" pitchFamily="18" charset="0"/>
                <a:cs typeface="Times New Roman" pitchFamily="18" charset="0"/>
              </a:rPr>
              <a:t>1. </a:t>
            </a:r>
            <a:r>
              <a:rPr lang="en-US" sz="3400" b="1" dirty="0" err="1" smtClean="0">
                <a:solidFill>
                  <a:srgbClr val="0070C0"/>
                </a:solidFill>
                <a:latin typeface="Times New Roman" pitchFamily="18" charset="0"/>
                <a:cs typeface="Times New Roman" pitchFamily="18" charset="0"/>
              </a:rPr>
              <a:t>Rót</a:t>
            </a:r>
            <a:r>
              <a:rPr lang="en-US" sz="3400" b="1" dirty="0" smtClean="0">
                <a:solidFill>
                  <a:srgbClr val="0070C0"/>
                </a:solidFill>
                <a:latin typeface="Times New Roman" pitchFamily="18" charset="0"/>
                <a:cs typeface="Times New Roman" pitchFamily="18" charset="0"/>
              </a:rPr>
              <a:t> </a:t>
            </a:r>
            <a:r>
              <a:rPr lang="en-US" sz="3400" b="1" dirty="0" err="1">
                <a:solidFill>
                  <a:srgbClr val="0070C0"/>
                </a:solidFill>
                <a:latin typeface="Times New Roman" pitchFamily="18" charset="0"/>
                <a:cs typeface="Times New Roman" pitchFamily="18" charset="0"/>
              </a:rPr>
              <a:t>nước</a:t>
            </a:r>
            <a:r>
              <a:rPr lang="en-US" sz="3400" b="1" dirty="0">
                <a:solidFill>
                  <a:srgbClr val="0070C0"/>
                </a:solidFill>
                <a:latin typeface="Times New Roman" pitchFamily="18" charset="0"/>
                <a:cs typeface="Times New Roman" pitchFamily="18" charset="0"/>
              </a:rPr>
              <a:t> </a:t>
            </a:r>
            <a:r>
              <a:rPr lang="en-US" sz="3400" b="1" dirty="0" err="1">
                <a:solidFill>
                  <a:srgbClr val="0070C0"/>
                </a:solidFill>
                <a:latin typeface="Times New Roman" pitchFamily="18" charset="0"/>
                <a:cs typeface="Times New Roman" pitchFamily="18" charset="0"/>
              </a:rPr>
              <a:t>đã</a:t>
            </a:r>
            <a:r>
              <a:rPr lang="en-US" sz="3400" b="1" dirty="0">
                <a:solidFill>
                  <a:srgbClr val="0070C0"/>
                </a:solidFill>
                <a:latin typeface="Times New Roman" pitchFamily="18" charset="0"/>
                <a:cs typeface="Times New Roman" pitchFamily="18" charset="0"/>
              </a:rPr>
              <a:t> </a:t>
            </a:r>
            <a:r>
              <a:rPr lang="en-US" sz="3400" b="1" dirty="0" err="1">
                <a:solidFill>
                  <a:srgbClr val="0070C0"/>
                </a:solidFill>
                <a:latin typeface="Times New Roman" pitchFamily="18" charset="0"/>
                <a:cs typeface="Times New Roman" pitchFamily="18" charset="0"/>
              </a:rPr>
              <a:t>đun</a:t>
            </a:r>
            <a:r>
              <a:rPr lang="en-US" sz="3400" b="1" dirty="0">
                <a:solidFill>
                  <a:srgbClr val="0070C0"/>
                </a:solidFill>
                <a:latin typeface="Times New Roman" pitchFamily="18" charset="0"/>
                <a:cs typeface="Times New Roman" pitchFamily="18" charset="0"/>
              </a:rPr>
              <a:t> </a:t>
            </a:r>
            <a:r>
              <a:rPr lang="en-US" sz="3400" b="1" dirty="0" err="1" smtClean="0">
                <a:solidFill>
                  <a:srgbClr val="0070C0"/>
                </a:solidFill>
                <a:latin typeface="Times New Roman" pitchFamily="18" charset="0"/>
                <a:cs typeface="Times New Roman" pitchFamily="18" charset="0"/>
              </a:rPr>
              <a:t>sôi</a:t>
            </a:r>
            <a:r>
              <a:rPr lang="en-US" sz="3400" b="1" dirty="0" smtClean="0">
                <a:solidFill>
                  <a:srgbClr val="0070C0"/>
                </a:solidFill>
                <a:latin typeface="Times New Roman" pitchFamily="18" charset="0"/>
                <a:cs typeface="Times New Roman" pitchFamily="18" charset="0"/>
              </a:rPr>
              <a:t> </a:t>
            </a:r>
            <a:r>
              <a:rPr lang="en-US" sz="3400" b="1" dirty="0" err="1" smtClean="0">
                <a:solidFill>
                  <a:srgbClr val="0070C0"/>
                </a:solidFill>
                <a:latin typeface="Times New Roman" pitchFamily="18" charset="0"/>
                <a:cs typeface="Times New Roman" pitchFamily="18" charset="0"/>
              </a:rPr>
              <a:t>để</a:t>
            </a:r>
            <a:r>
              <a:rPr lang="en-US" sz="3400" b="1" dirty="0" smtClean="0">
                <a:solidFill>
                  <a:srgbClr val="0070C0"/>
                </a:solidFill>
                <a:latin typeface="Times New Roman" pitchFamily="18" charset="0"/>
                <a:cs typeface="Times New Roman" pitchFamily="18" charset="0"/>
              </a:rPr>
              <a:t> </a:t>
            </a:r>
            <a:r>
              <a:rPr lang="en-US" sz="3400" b="1" dirty="0" err="1" smtClean="0">
                <a:solidFill>
                  <a:srgbClr val="0070C0"/>
                </a:solidFill>
                <a:latin typeface="Times New Roman" pitchFamily="18" charset="0"/>
                <a:cs typeface="Times New Roman" pitchFamily="18" charset="0"/>
              </a:rPr>
              <a:t>nguội</a:t>
            </a:r>
            <a:r>
              <a:rPr lang="en-US" sz="3400" b="1" dirty="0" smtClean="0">
                <a:solidFill>
                  <a:srgbClr val="0070C0"/>
                </a:solidFill>
                <a:latin typeface="Times New Roman" pitchFamily="18" charset="0"/>
                <a:cs typeface="Times New Roman" pitchFamily="18" charset="0"/>
              </a:rPr>
              <a:t>  </a:t>
            </a:r>
            <a:r>
              <a:rPr lang="en-US" sz="3400" b="1" dirty="0" err="1">
                <a:solidFill>
                  <a:srgbClr val="0070C0"/>
                </a:solidFill>
                <a:latin typeface="Times New Roman" pitchFamily="18" charset="0"/>
                <a:cs typeface="Times New Roman" pitchFamily="18" charset="0"/>
              </a:rPr>
              <a:t>ra</a:t>
            </a:r>
            <a:r>
              <a:rPr lang="en-US" sz="3400" b="1" dirty="0">
                <a:solidFill>
                  <a:srgbClr val="0070C0"/>
                </a:solidFill>
                <a:latin typeface="Times New Roman" pitchFamily="18" charset="0"/>
                <a:cs typeface="Times New Roman" pitchFamily="18" charset="0"/>
              </a:rPr>
              <a:t> </a:t>
            </a:r>
            <a:r>
              <a:rPr lang="en-US" sz="3400" b="1" dirty="0" err="1">
                <a:solidFill>
                  <a:srgbClr val="0070C0"/>
                </a:solidFill>
                <a:latin typeface="Times New Roman" pitchFamily="18" charset="0"/>
                <a:cs typeface="Times New Roman" pitchFamily="18" charset="0"/>
              </a:rPr>
              <a:t>ly</a:t>
            </a:r>
            <a:r>
              <a:rPr lang="en-US" sz="3400" b="1" dirty="0">
                <a:solidFill>
                  <a:srgbClr val="0070C0"/>
                </a:solidFill>
                <a:latin typeface="Times New Roman" pitchFamily="18" charset="0"/>
                <a:cs typeface="Times New Roman" pitchFamily="18" charset="0"/>
              </a:rPr>
              <a:t>.</a:t>
            </a:r>
          </a:p>
        </p:txBody>
      </p:sp>
      <p:sp>
        <p:nvSpPr>
          <p:cNvPr id="13" name="Rectangle 12"/>
          <p:cNvSpPr>
            <a:spLocks noChangeArrowheads="1"/>
          </p:cNvSpPr>
          <p:nvPr/>
        </p:nvSpPr>
        <p:spPr bwMode="auto">
          <a:xfrm>
            <a:off x="6257997" y="3825297"/>
            <a:ext cx="4705645" cy="615553"/>
          </a:xfrm>
          <a:prstGeom prst="rect">
            <a:avLst/>
          </a:prstGeom>
          <a:noFill/>
          <a:ln w="9525">
            <a:noFill/>
            <a:miter lim="800000"/>
            <a:headEnd/>
            <a:tailEnd/>
          </a:ln>
        </p:spPr>
        <p:txBody>
          <a:bodyPr wrap="square">
            <a:spAutoFit/>
          </a:bodyPr>
          <a:lstStyle/>
          <a:p>
            <a:pPr fontAlgn="base">
              <a:spcBef>
                <a:spcPct val="20000"/>
              </a:spcBef>
              <a:spcAft>
                <a:spcPct val="0"/>
              </a:spcAft>
              <a:buClr>
                <a:srgbClr val="5B9BD5"/>
              </a:buClr>
              <a:buSzPct val="70000"/>
            </a:pPr>
            <a:r>
              <a:rPr lang="en-US" sz="3400" b="1" dirty="0">
                <a:solidFill>
                  <a:srgbClr val="0070C0"/>
                </a:solidFill>
                <a:latin typeface="Times New Roman" pitchFamily="18" charset="0"/>
                <a:cs typeface="Times New Roman" pitchFamily="18" charset="0"/>
              </a:rPr>
              <a:t>2. </a:t>
            </a:r>
            <a:r>
              <a:rPr lang="en-US" sz="3400" b="1" dirty="0" err="1">
                <a:solidFill>
                  <a:srgbClr val="0070C0"/>
                </a:solidFill>
                <a:latin typeface="Times New Roman" pitchFamily="18" charset="0"/>
                <a:cs typeface="Times New Roman" pitchFamily="18" charset="0"/>
              </a:rPr>
              <a:t>Đổ</a:t>
            </a:r>
            <a:r>
              <a:rPr lang="en-US" sz="3400" b="1" dirty="0">
                <a:solidFill>
                  <a:srgbClr val="0070C0"/>
                </a:solidFill>
                <a:latin typeface="Times New Roman" pitchFamily="18" charset="0"/>
                <a:cs typeface="Times New Roman" pitchFamily="18" charset="0"/>
              </a:rPr>
              <a:t> 1 </a:t>
            </a:r>
            <a:r>
              <a:rPr lang="en-US" sz="3400" b="1" dirty="0" err="1">
                <a:solidFill>
                  <a:srgbClr val="0070C0"/>
                </a:solidFill>
                <a:latin typeface="Times New Roman" pitchFamily="18" charset="0"/>
                <a:cs typeface="Times New Roman" pitchFamily="18" charset="0"/>
              </a:rPr>
              <a:t>gói</a:t>
            </a:r>
            <a:r>
              <a:rPr lang="en-US" sz="3400" b="1" dirty="0">
                <a:solidFill>
                  <a:srgbClr val="0070C0"/>
                </a:solidFill>
                <a:latin typeface="Times New Roman" pitchFamily="18" charset="0"/>
                <a:cs typeface="Times New Roman" pitchFamily="18" charset="0"/>
              </a:rPr>
              <a:t> ô-</a:t>
            </a:r>
            <a:r>
              <a:rPr lang="en-US" sz="3400" b="1" dirty="0" err="1">
                <a:solidFill>
                  <a:srgbClr val="0070C0"/>
                </a:solidFill>
                <a:latin typeface="Times New Roman" pitchFamily="18" charset="0"/>
                <a:cs typeface="Times New Roman" pitchFamily="18" charset="0"/>
              </a:rPr>
              <a:t>rê</a:t>
            </a:r>
            <a:r>
              <a:rPr lang="en-US" sz="3400" b="1" dirty="0">
                <a:solidFill>
                  <a:srgbClr val="0070C0"/>
                </a:solidFill>
                <a:latin typeface="Times New Roman" pitchFamily="18" charset="0"/>
                <a:cs typeface="Times New Roman" pitchFamily="18" charset="0"/>
              </a:rPr>
              <a:t>-</a:t>
            </a:r>
            <a:r>
              <a:rPr lang="en-US" sz="3400" b="1" dirty="0" err="1">
                <a:solidFill>
                  <a:srgbClr val="0070C0"/>
                </a:solidFill>
                <a:latin typeface="Times New Roman" pitchFamily="18" charset="0"/>
                <a:cs typeface="Times New Roman" pitchFamily="18" charset="0"/>
              </a:rPr>
              <a:t>dôn</a:t>
            </a:r>
            <a:r>
              <a:rPr lang="en-US" sz="3400" b="1" dirty="0">
                <a:solidFill>
                  <a:srgbClr val="0070C0"/>
                </a:solidFill>
                <a:latin typeface="Times New Roman" pitchFamily="18" charset="0"/>
                <a:cs typeface="Times New Roman" pitchFamily="18" charset="0"/>
              </a:rPr>
              <a:t> </a:t>
            </a:r>
            <a:r>
              <a:rPr lang="en-US" sz="3400" b="1" dirty="0" err="1">
                <a:solidFill>
                  <a:srgbClr val="0070C0"/>
                </a:solidFill>
                <a:latin typeface="Times New Roman" pitchFamily="18" charset="0"/>
                <a:cs typeface="Times New Roman" pitchFamily="18" charset="0"/>
              </a:rPr>
              <a:t>vào</a:t>
            </a:r>
            <a:r>
              <a:rPr lang="en-US" sz="3400" b="1" dirty="0">
                <a:solidFill>
                  <a:srgbClr val="0070C0"/>
                </a:solidFill>
                <a:latin typeface="Times New Roman" pitchFamily="18" charset="0"/>
                <a:cs typeface="Times New Roman" pitchFamily="18" charset="0"/>
              </a:rPr>
              <a:t>.</a:t>
            </a:r>
          </a:p>
        </p:txBody>
      </p:sp>
      <p:sp>
        <p:nvSpPr>
          <p:cNvPr id="14" name="Rectangle 13"/>
          <p:cNvSpPr>
            <a:spLocks noChangeArrowheads="1"/>
          </p:cNvSpPr>
          <p:nvPr/>
        </p:nvSpPr>
        <p:spPr bwMode="auto">
          <a:xfrm>
            <a:off x="7122861" y="4806899"/>
            <a:ext cx="2975918" cy="652253"/>
          </a:xfrm>
          <a:prstGeom prst="rect">
            <a:avLst/>
          </a:prstGeom>
          <a:noFill/>
          <a:ln w="9525">
            <a:noFill/>
            <a:miter lim="800000"/>
            <a:headEnd/>
            <a:tailEnd/>
          </a:ln>
        </p:spPr>
        <p:txBody>
          <a:bodyPr/>
          <a:lstStyle/>
          <a:p>
            <a:pPr algn="just" fontAlgn="base">
              <a:spcBef>
                <a:spcPct val="20000"/>
              </a:spcBef>
              <a:spcAft>
                <a:spcPct val="0"/>
              </a:spcAft>
              <a:buClr>
                <a:srgbClr val="5B9BD5"/>
              </a:buClr>
              <a:buSzPct val="70000"/>
            </a:pPr>
            <a:r>
              <a:rPr lang="en-US" sz="3400" b="1" dirty="0">
                <a:solidFill>
                  <a:srgbClr val="0070C0"/>
                </a:solidFill>
                <a:latin typeface="Times New Roman" pitchFamily="18" charset="0"/>
                <a:cs typeface="Times New Roman" pitchFamily="18" charset="0"/>
              </a:rPr>
              <a:t>3. </a:t>
            </a:r>
            <a:r>
              <a:rPr lang="en-US" sz="3400" b="1" dirty="0" err="1">
                <a:solidFill>
                  <a:srgbClr val="0070C0"/>
                </a:solidFill>
                <a:latin typeface="Times New Roman" pitchFamily="18" charset="0"/>
                <a:cs typeface="Times New Roman" pitchFamily="18" charset="0"/>
              </a:rPr>
              <a:t>Khuấy</a:t>
            </a:r>
            <a:r>
              <a:rPr lang="en-US" sz="3400" b="1" dirty="0">
                <a:solidFill>
                  <a:srgbClr val="0070C0"/>
                </a:solidFill>
                <a:latin typeface="Times New Roman" pitchFamily="18" charset="0"/>
                <a:cs typeface="Times New Roman" pitchFamily="18" charset="0"/>
              </a:rPr>
              <a:t> </a:t>
            </a:r>
            <a:r>
              <a:rPr lang="en-US" sz="3400" b="1" dirty="0" err="1">
                <a:solidFill>
                  <a:srgbClr val="0070C0"/>
                </a:solidFill>
                <a:latin typeface="Times New Roman" pitchFamily="18" charset="0"/>
                <a:cs typeface="Times New Roman" pitchFamily="18" charset="0"/>
              </a:rPr>
              <a:t>đều</a:t>
            </a:r>
            <a:r>
              <a:rPr lang="en-US" sz="3400" b="1" dirty="0">
                <a:solidFill>
                  <a:srgbClr val="0070C0"/>
                </a:solidFill>
                <a:latin typeface="Times New Roman" pitchFamily="18" charset="0"/>
                <a:cs typeface="Times New Roman" pitchFamily="18" charset="0"/>
              </a:rPr>
              <a:t>.</a:t>
            </a:r>
          </a:p>
          <a:p>
            <a:pPr fontAlgn="base">
              <a:spcBef>
                <a:spcPct val="20000"/>
              </a:spcBef>
              <a:spcAft>
                <a:spcPct val="0"/>
              </a:spcAft>
              <a:buClr>
                <a:srgbClr val="5B9BD5"/>
              </a:buClr>
              <a:buSzPct val="70000"/>
            </a:pPr>
            <a:endParaRPr lang="en-US" sz="3400" b="1" dirty="0">
              <a:solidFill>
                <a:prstClr val="black"/>
              </a:solidFill>
              <a:latin typeface="Times New Roman" pitchFamily="18" charset="0"/>
              <a:cs typeface="Times New Roman" pitchFamily="18" charset="0"/>
            </a:endParaRPr>
          </a:p>
        </p:txBody>
      </p:sp>
      <p:pic>
        <p:nvPicPr>
          <p:cNvPr id="2052" name="Picture 4" descr="Lưu ngay 4 cách dán ly thủy tinh bị vỡ hiệu quả bất ngờ"/>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398" y="864973"/>
            <a:ext cx="4334241" cy="3117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1427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6" descr="Hình nền Tài Liệu Học Tập Mùa Học, đơn Giản, Màu Xanh Da Trời, Bông Hoa  Background Vector để tải xuống miễn phí - Png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9" y="-15840"/>
            <a:ext cx="12192000" cy="6956854"/>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8" descr="Picture3.jpg"/>
          <p:cNvPicPr>
            <a:picLocks noChangeAspect="1"/>
          </p:cNvPicPr>
          <p:nvPr/>
        </p:nvPicPr>
        <p:blipFill>
          <a:blip r:embed="rId3">
            <a:extLst>
              <a:ext uri="{28A0092B-C50C-407E-A947-70E740481C1C}">
                <a14:useLocalDpi xmlns:a14="http://schemas.microsoft.com/office/drawing/2010/main" val="0"/>
              </a:ext>
            </a:extLst>
          </a:blip>
          <a:srcRect l="15765" t="10167" r="68469" b="79666"/>
          <a:stretch>
            <a:fillRect/>
          </a:stretch>
        </p:blipFill>
        <p:spPr bwMode="auto">
          <a:xfrm>
            <a:off x="1403114" y="741286"/>
            <a:ext cx="2057400"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8" descr="Picture3.jpg"/>
          <p:cNvPicPr>
            <a:picLocks noChangeAspect="1"/>
          </p:cNvPicPr>
          <p:nvPr/>
        </p:nvPicPr>
        <p:blipFill>
          <a:blip r:embed="rId3">
            <a:extLst>
              <a:ext uri="{28A0092B-C50C-407E-A947-70E740481C1C}">
                <a14:useLocalDpi xmlns:a14="http://schemas.microsoft.com/office/drawing/2010/main" val="0"/>
              </a:ext>
            </a:extLst>
          </a:blip>
          <a:srcRect l="15765" t="10167" r="68469" b="79666"/>
          <a:stretch>
            <a:fillRect/>
          </a:stretch>
        </p:blipFill>
        <p:spPr bwMode="auto">
          <a:xfrm>
            <a:off x="8642334" y="733374"/>
            <a:ext cx="199231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8" descr="Picture3.jpg"/>
          <p:cNvPicPr>
            <a:picLocks noChangeAspect="1"/>
          </p:cNvPicPr>
          <p:nvPr/>
        </p:nvPicPr>
        <p:blipFill>
          <a:blip r:embed="rId3">
            <a:extLst>
              <a:ext uri="{28A0092B-C50C-407E-A947-70E740481C1C}">
                <a14:useLocalDpi xmlns:a14="http://schemas.microsoft.com/office/drawing/2010/main" val="0"/>
              </a:ext>
            </a:extLst>
          </a:blip>
          <a:srcRect l="15765" t="10167" r="68469" b="79666"/>
          <a:stretch>
            <a:fillRect/>
          </a:stretch>
        </p:blipFill>
        <p:spPr bwMode="auto">
          <a:xfrm>
            <a:off x="6291346" y="304307"/>
            <a:ext cx="1990725"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8" descr="Picture3.jpg"/>
          <p:cNvPicPr>
            <a:picLocks noChangeAspect="1"/>
          </p:cNvPicPr>
          <p:nvPr/>
        </p:nvPicPr>
        <p:blipFill>
          <a:blip r:embed="rId3">
            <a:extLst>
              <a:ext uri="{28A0092B-C50C-407E-A947-70E740481C1C}">
                <a14:useLocalDpi xmlns:a14="http://schemas.microsoft.com/office/drawing/2010/main" val="0"/>
              </a:ext>
            </a:extLst>
          </a:blip>
          <a:srcRect l="15765" t="10167" r="68469" b="79666"/>
          <a:stretch>
            <a:fillRect/>
          </a:stretch>
        </p:blipFill>
        <p:spPr bwMode="auto">
          <a:xfrm>
            <a:off x="3907004" y="268100"/>
            <a:ext cx="1990725"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7"/>
          <p:cNvSpPr txBox="1">
            <a:spLocks noChangeArrowheads="1"/>
          </p:cNvSpPr>
          <p:nvPr/>
        </p:nvSpPr>
        <p:spPr bwMode="auto">
          <a:xfrm>
            <a:off x="3587989" y="1488968"/>
            <a:ext cx="4800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sz="3600" b="1" dirty="0" err="1">
                <a:solidFill>
                  <a:srgbClr val="0000FF"/>
                </a:solidFill>
                <a:latin typeface="Times New Roman" pitchFamily="18" charset="0"/>
                <a:cs typeface="Times New Roman" pitchFamily="18" charset="0"/>
              </a:rPr>
              <a:t>Bốn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chén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nước</a:t>
            </a:r>
            <a:endParaRPr lang="en-US" sz="3600" b="1" dirty="0">
              <a:solidFill>
                <a:srgbClr val="0000FF"/>
              </a:solidFill>
              <a:latin typeface="Times New Roman" pitchFamily="18" charset="0"/>
              <a:cs typeface="Times New Roman" pitchFamily="18" charset="0"/>
            </a:endParaRPr>
          </a:p>
        </p:txBody>
      </p:sp>
      <p:sp>
        <p:nvSpPr>
          <p:cNvPr id="9" name="AutoShape 14"/>
          <p:cNvSpPr>
            <a:spLocks noChangeArrowheads="1"/>
          </p:cNvSpPr>
          <p:nvPr/>
        </p:nvSpPr>
        <p:spPr bwMode="auto">
          <a:xfrm>
            <a:off x="5862877" y="2178024"/>
            <a:ext cx="228600" cy="990600"/>
          </a:xfrm>
          <a:prstGeom prst="downArrow">
            <a:avLst>
              <a:gd name="adj1" fmla="val 50000"/>
              <a:gd name="adj2" fmla="val 83336"/>
            </a:avLst>
          </a:prstGeom>
          <a:ln>
            <a:headEnd/>
            <a:tailEnd/>
          </a:ln>
        </p:spPr>
        <p:style>
          <a:lnRef idx="3">
            <a:schemeClr val="lt1"/>
          </a:lnRef>
          <a:fillRef idx="1">
            <a:schemeClr val="accent4"/>
          </a:fillRef>
          <a:effectRef idx="1">
            <a:schemeClr val="accent4"/>
          </a:effectRef>
          <a:fontRef idx="minor">
            <a:schemeClr val="lt1"/>
          </a:fontRef>
        </p:style>
        <p:txBody>
          <a:bodyPr vert="eaVert" wrap="none" anchor="ctr"/>
          <a:lstStyle/>
          <a:p>
            <a:pPr algn="ctr" fontAlgn="base">
              <a:spcBef>
                <a:spcPct val="0"/>
              </a:spcBef>
              <a:spcAft>
                <a:spcPct val="0"/>
              </a:spcAft>
              <a:defRPr/>
            </a:pPr>
            <a:endParaRPr lang="vi-VN" kern="0">
              <a:solidFill>
                <a:prstClr val="black"/>
              </a:solidFill>
              <a:latin typeface="Calibri" panose="020F0502020204030204" pitchFamily="34" charset="0"/>
            </a:endParaRPr>
          </a:p>
        </p:txBody>
      </p:sp>
      <p:pic>
        <p:nvPicPr>
          <p:cNvPr id="10" name="Content Placeholder 8" descr="Picture3.jpg"/>
          <p:cNvPicPr>
            <a:picLocks noChangeAspect="1"/>
          </p:cNvPicPr>
          <p:nvPr/>
        </p:nvPicPr>
        <p:blipFill>
          <a:blip r:embed="rId3">
            <a:extLst>
              <a:ext uri="{28A0092B-C50C-407E-A947-70E740481C1C}">
                <a14:useLocalDpi xmlns:a14="http://schemas.microsoft.com/office/drawing/2010/main" val="0"/>
              </a:ext>
            </a:extLst>
          </a:blip>
          <a:srcRect l="34898" t="54042" r="30106" b="7356"/>
          <a:stretch>
            <a:fillRect/>
          </a:stretch>
        </p:blipFill>
        <p:spPr bwMode="auto">
          <a:xfrm>
            <a:off x="5093378" y="3387896"/>
            <a:ext cx="1947863"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Content Placeholder 8" descr="Picture3.jpg"/>
          <p:cNvPicPr>
            <a:picLocks noChangeAspect="1"/>
          </p:cNvPicPr>
          <p:nvPr/>
        </p:nvPicPr>
        <p:blipFill>
          <a:blip r:embed="rId3">
            <a:extLst>
              <a:ext uri="{28A0092B-C50C-407E-A947-70E740481C1C}">
                <a14:useLocalDpi xmlns:a14="http://schemas.microsoft.com/office/drawing/2010/main" val="0"/>
              </a:ext>
            </a:extLst>
          </a:blip>
          <a:srcRect l="2647" t="23163" r="64832" b="53677"/>
          <a:stretch>
            <a:fillRect/>
          </a:stretch>
        </p:blipFill>
        <p:spPr bwMode="auto">
          <a:xfrm>
            <a:off x="1403506" y="2107769"/>
            <a:ext cx="3048000" cy="2244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3"/>
          <p:cNvSpPr txBox="1">
            <a:spLocks noChangeArrowheads="1"/>
          </p:cNvSpPr>
          <p:nvPr/>
        </p:nvSpPr>
        <p:spPr bwMode="auto">
          <a:xfrm>
            <a:off x="1719503" y="4503889"/>
            <a:ext cx="25781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sz="3600" b="1" dirty="0" err="1">
                <a:solidFill>
                  <a:prstClr val="black"/>
                </a:solidFill>
                <a:latin typeface="Times New Roman" pitchFamily="18" charset="0"/>
                <a:cs typeface="Times New Roman" pitchFamily="18" charset="0"/>
              </a:rPr>
              <a:t>Một</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nắm</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gạo</a:t>
            </a:r>
            <a:endParaRPr lang="en-US" sz="3600" b="1" dirty="0">
              <a:solidFill>
                <a:prstClr val="black"/>
              </a:solidFill>
              <a:latin typeface="Times New Roman" pitchFamily="18" charset="0"/>
              <a:cs typeface="Times New Roman" pitchFamily="18" charset="0"/>
            </a:endParaRPr>
          </a:p>
        </p:txBody>
      </p:sp>
      <p:sp>
        <p:nvSpPr>
          <p:cNvPr id="13" name="AutoShape 14"/>
          <p:cNvSpPr>
            <a:spLocks noChangeArrowheads="1"/>
          </p:cNvSpPr>
          <p:nvPr/>
        </p:nvSpPr>
        <p:spPr bwMode="auto">
          <a:xfrm rot="2499961">
            <a:off x="4465543" y="2834208"/>
            <a:ext cx="1052494" cy="233362"/>
          </a:xfrm>
          <a:prstGeom prst="rightArrow">
            <a:avLst>
              <a:gd name="adj1" fmla="val 50000"/>
              <a:gd name="adj2" fmla="val 163266"/>
            </a:avLst>
          </a:prstGeom>
          <a:ln>
            <a:headEnd/>
            <a:tailEnd/>
          </a:ln>
        </p:spPr>
        <p:style>
          <a:lnRef idx="3">
            <a:schemeClr val="lt1"/>
          </a:lnRef>
          <a:fillRef idx="1">
            <a:schemeClr val="accent4"/>
          </a:fillRef>
          <a:effectRef idx="1">
            <a:schemeClr val="accent4"/>
          </a:effectRef>
          <a:fontRef idx="minor">
            <a:schemeClr val="lt1"/>
          </a:fontRef>
        </p:style>
        <p:txBody>
          <a:bodyPr wrap="none" anchor="ctr"/>
          <a:lstStyle/>
          <a:p>
            <a:pPr eaLnBrk="0" fontAlgn="base" hangingPunct="0">
              <a:spcBef>
                <a:spcPct val="0"/>
              </a:spcBef>
              <a:spcAft>
                <a:spcPct val="0"/>
              </a:spcAft>
              <a:defRPr/>
            </a:pPr>
            <a:endParaRPr lang="vi-VN" kern="0">
              <a:solidFill>
                <a:prstClr val="black"/>
              </a:solidFill>
              <a:latin typeface="Calibri" panose="020F0502020204030204" pitchFamily="34" charset="0"/>
            </a:endParaRPr>
          </a:p>
        </p:txBody>
      </p:sp>
      <p:sp>
        <p:nvSpPr>
          <p:cNvPr id="14" name="AutoShape 15"/>
          <p:cNvSpPr>
            <a:spLocks noChangeArrowheads="1"/>
          </p:cNvSpPr>
          <p:nvPr/>
        </p:nvSpPr>
        <p:spPr bwMode="auto">
          <a:xfrm rot="-2101600">
            <a:off x="6523763" y="2852223"/>
            <a:ext cx="1085362" cy="260585"/>
          </a:xfrm>
          <a:prstGeom prst="leftArrow">
            <a:avLst>
              <a:gd name="adj1" fmla="val 50000"/>
              <a:gd name="adj2" fmla="val 127659"/>
            </a:avLst>
          </a:prstGeom>
          <a:ln>
            <a:headEnd/>
            <a:tailEnd/>
          </a:ln>
        </p:spPr>
        <p:style>
          <a:lnRef idx="3">
            <a:schemeClr val="lt1"/>
          </a:lnRef>
          <a:fillRef idx="1">
            <a:schemeClr val="accent4"/>
          </a:fillRef>
          <a:effectRef idx="1">
            <a:schemeClr val="accent4"/>
          </a:effectRef>
          <a:fontRef idx="minor">
            <a:schemeClr val="lt1"/>
          </a:fontRef>
        </p:style>
        <p:txBody>
          <a:bodyPr wrap="none" anchor="ctr"/>
          <a:lstStyle/>
          <a:p>
            <a:pPr eaLnBrk="0" fontAlgn="base" hangingPunct="0">
              <a:spcBef>
                <a:spcPct val="0"/>
              </a:spcBef>
              <a:spcAft>
                <a:spcPct val="0"/>
              </a:spcAft>
              <a:defRPr/>
            </a:pPr>
            <a:endParaRPr lang="vi-VN" kern="0">
              <a:solidFill>
                <a:prstClr val="black"/>
              </a:solidFill>
              <a:latin typeface="Calibri" panose="020F0502020204030204" pitchFamily="34" charset="0"/>
            </a:endParaRPr>
          </a:p>
        </p:txBody>
      </p:sp>
      <p:pic>
        <p:nvPicPr>
          <p:cNvPr id="15" name="Content Placeholder 8" descr="Picture3.jpg"/>
          <p:cNvPicPr>
            <a:picLocks noChangeAspect="1"/>
          </p:cNvPicPr>
          <p:nvPr/>
        </p:nvPicPr>
        <p:blipFill>
          <a:blip r:embed="rId3">
            <a:extLst>
              <a:ext uri="{28A0092B-C50C-407E-A947-70E740481C1C}">
                <a14:useLocalDpi xmlns:a14="http://schemas.microsoft.com/office/drawing/2010/main" val="0"/>
              </a:ext>
            </a:extLst>
          </a:blip>
          <a:srcRect l="74391" t="30881" r="4044" b="52769"/>
          <a:stretch>
            <a:fillRect/>
          </a:stretch>
        </p:blipFill>
        <p:spPr bwMode="auto">
          <a:xfrm>
            <a:off x="7726951" y="2150184"/>
            <a:ext cx="2743200" cy="2244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9"/>
          <p:cNvSpPr txBox="1">
            <a:spLocks noChangeArrowheads="1"/>
          </p:cNvSpPr>
          <p:nvPr/>
        </p:nvSpPr>
        <p:spPr bwMode="auto">
          <a:xfrm>
            <a:off x="8045769" y="4404104"/>
            <a:ext cx="190733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sz="3600" b="1" dirty="0" err="1">
                <a:solidFill>
                  <a:prstClr val="black"/>
                </a:solidFill>
                <a:latin typeface="Times New Roman" pitchFamily="18" charset="0"/>
                <a:cs typeface="Times New Roman" pitchFamily="18" charset="0"/>
              </a:rPr>
              <a:t>Một</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ít</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muối</a:t>
            </a:r>
            <a:endParaRPr lang="en-US" sz="3600" b="1" dirty="0">
              <a:solidFill>
                <a:prstClr val="black"/>
              </a:solidFill>
              <a:latin typeface="Times New Roman" pitchFamily="18" charset="0"/>
              <a:cs typeface="Times New Roman" pitchFamily="18" charset="0"/>
            </a:endParaRPr>
          </a:p>
        </p:txBody>
      </p:sp>
      <p:sp>
        <p:nvSpPr>
          <p:cNvPr id="17" name="Hình Chữ nhật 16"/>
          <p:cNvSpPr>
            <a:spLocks noChangeArrowheads="1"/>
          </p:cNvSpPr>
          <p:nvPr/>
        </p:nvSpPr>
        <p:spPr bwMode="auto">
          <a:xfrm>
            <a:off x="3860246" y="5703327"/>
            <a:ext cx="4713286" cy="707886"/>
          </a:xfrm>
          <a:prstGeom prst="rect">
            <a:avLst/>
          </a:prstGeom>
          <a:solidFill>
            <a:schemeClr val="bg1"/>
          </a:solidFill>
          <a:ln>
            <a:noFill/>
          </a:ln>
          <a:extLst/>
        </p:spPr>
        <p:txBody>
          <a:bodyPr wrap="square">
            <a:spAutoFit/>
          </a:bodyPr>
          <a:lstStyle/>
          <a:p>
            <a:pPr eaLnBrk="0" fontAlgn="base" hangingPunct="0">
              <a:spcBef>
                <a:spcPct val="0"/>
              </a:spcBef>
              <a:spcAft>
                <a:spcPct val="0"/>
              </a:spcAft>
            </a:pPr>
            <a:r>
              <a:rPr lang="en-US" sz="4000" b="1" dirty="0" err="1">
                <a:solidFill>
                  <a:srgbClr val="FF0000"/>
                </a:solidFill>
                <a:latin typeface="Times New Roman" pitchFamily="18" charset="0"/>
                <a:cs typeface="Times New Roman" pitchFamily="18" charset="0"/>
              </a:rPr>
              <a:t>Cách</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nấu</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cháo</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muối</a:t>
            </a:r>
            <a:endParaRPr lang="en-US" sz="40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3832877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2" grpId="0"/>
      <p:bldP spid="13" grpId="0" animBg="1"/>
      <p:bldP spid="14" grpId="0"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ọn Bộ 11 Chủ Đề Hình Nền Powerpoint 2010 Đẹp, 100+ Hình Nền Slide Đẹp  2021 - luxury-inside.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2711" name="图片 72710" descr="PPT素材-11"/>
          <p:cNvPicPr>
            <a:picLocks noChangeAspect="1"/>
          </p:cNvPicPr>
          <p:nvPr/>
        </p:nvPicPr>
        <p:blipFill>
          <a:blip r:embed="rId4"/>
          <a:stretch>
            <a:fillRect/>
          </a:stretch>
        </p:blipFill>
        <p:spPr>
          <a:xfrm>
            <a:off x="-731553" y="4013234"/>
            <a:ext cx="14071022" cy="2907957"/>
          </a:xfrm>
          <a:prstGeom prst="rect">
            <a:avLst/>
          </a:prstGeom>
          <a:noFill/>
          <a:ln w="9525">
            <a:noFill/>
          </a:ln>
        </p:spPr>
      </p:pic>
      <p:pic>
        <p:nvPicPr>
          <p:cNvPr id="72710" name="图片 72709" descr="PPT素材-10"/>
          <p:cNvPicPr>
            <a:picLocks noChangeAspect="1"/>
          </p:cNvPicPr>
          <p:nvPr/>
        </p:nvPicPr>
        <p:blipFill>
          <a:blip r:embed="rId5"/>
          <a:stretch>
            <a:fillRect/>
          </a:stretch>
        </p:blipFill>
        <p:spPr>
          <a:xfrm>
            <a:off x="-654256" y="-173766"/>
            <a:ext cx="12846256" cy="7754171"/>
          </a:xfrm>
          <a:prstGeom prst="rect">
            <a:avLst/>
          </a:prstGeom>
          <a:noFill/>
          <a:ln w="9525">
            <a:noFill/>
          </a:ln>
        </p:spPr>
      </p:pic>
      <p:pic>
        <p:nvPicPr>
          <p:cNvPr id="72709" name="图片 72708" descr="PPT素材-09"/>
          <p:cNvPicPr>
            <a:picLocks noChangeAspect="1"/>
          </p:cNvPicPr>
          <p:nvPr/>
        </p:nvPicPr>
        <p:blipFill>
          <a:blip r:embed="rId6"/>
          <a:stretch>
            <a:fillRect/>
          </a:stretch>
        </p:blipFill>
        <p:spPr>
          <a:xfrm>
            <a:off x="8928703" y="649723"/>
            <a:ext cx="3603064" cy="6727022"/>
          </a:xfrm>
          <a:prstGeom prst="rect">
            <a:avLst/>
          </a:prstGeom>
          <a:noFill/>
          <a:ln w="9525">
            <a:noFill/>
          </a:ln>
        </p:spPr>
      </p:pic>
      <p:sp>
        <p:nvSpPr>
          <p:cNvPr id="6" name="Rectangle 5">
            <a:extLst>
              <a:ext uri="{FF2B5EF4-FFF2-40B4-BE49-F238E27FC236}">
                <a16:creationId xmlns="" xmlns:a16="http://schemas.microsoft.com/office/drawing/2014/main" id="{D28E1006-1DBB-4434-8C28-409BF821498E}"/>
              </a:ext>
            </a:extLst>
          </p:cNvPr>
          <p:cNvSpPr/>
          <p:nvPr/>
        </p:nvSpPr>
        <p:spPr>
          <a:xfrm rot="21229424">
            <a:off x="1237402" y="3777283"/>
            <a:ext cx="2630559" cy="1446513"/>
          </a:xfrm>
          <a:prstGeom prst="rect">
            <a:avLst/>
          </a:prstGeom>
          <a:noFill/>
        </p:spPr>
        <p:txBody>
          <a:bodyPr wrap="none" lIns="91296" tIns="45702" rIns="91296" bIns="45702">
            <a:spAutoFit/>
            <a:scene3d>
              <a:camera prst="orthographicFront"/>
              <a:lightRig rig="soft" dir="t">
                <a:rot lat="0" lon="0" rev="15600000"/>
              </a:lightRig>
            </a:scene3d>
            <a:sp3d extrusionH="57150" prstMaterial="softEdge">
              <a:bevelT w="25400" h="38100"/>
            </a:sp3d>
          </a:bodyPr>
          <a:lstStyle/>
          <a:p>
            <a:pPr algn="ctr" defTabSz="912832"/>
            <a:r>
              <a:rPr lang="en-US" sz="8800" b="1" dirty="0" err="1">
                <a:ln/>
                <a:solidFill>
                  <a:srgbClr val="FF0000"/>
                </a:solidFill>
                <a:latin typeface="Times New Roman" panose="02020603050405020304" pitchFamily="18" charset="0"/>
                <a:ea typeface="黑体"/>
                <a:cs typeface="Times New Roman" panose="02020603050405020304" pitchFamily="18" charset="0"/>
              </a:rPr>
              <a:t>Khởi</a:t>
            </a:r>
            <a:endParaRPr lang="en-US" sz="8800" b="1" dirty="0">
              <a:ln/>
              <a:solidFill>
                <a:srgbClr val="FF0000"/>
              </a:solidFill>
              <a:latin typeface="Times New Roman" panose="02020603050405020304" pitchFamily="18" charset="0"/>
              <a:ea typeface="黑体"/>
              <a:cs typeface="Times New Roman" panose="02020603050405020304" pitchFamily="18" charset="0"/>
            </a:endParaRPr>
          </a:p>
        </p:txBody>
      </p:sp>
      <p:sp>
        <p:nvSpPr>
          <p:cNvPr id="7" name="Rectangle 6">
            <a:extLst>
              <a:ext uri="{FF2B5EF4-FFF2-40B4-BE49-F238E27FC236}">
                <a16:creationId xmlns="" xmlns:a16="http://schemas.microsoft.com/office/drawing/2014/main" id="{1F23B024-DB30-40BE-9DEC-86A1FAD34B67}"/>
              </a:ext>
            </a:extLst>
          </p:cNvPr>
          <p:cNvSpPr/>
          <p:nvPr/>
        </p:nvSpPr>
        <p:spPr>
          <a:xfrm rot="596340">
            <a:off x="6597308" y="1380875"/>
            <a:ext cx="2569643" cy="1446513"/>
          </a:xfrm>
          <a:prstGeom prst="rect">
            <a:avLst/>
          </a:prstGeom>
          <a:noFill/>
        </p:spPr>
        <p:txBody>
          <a:bodyPr wrap="none" lIns="91296" tIns="45702" rIns="91296" bIns="45702">
            <a:spAutoFit/>
            <a:scene3d>
              <a:camera prst="orthographicFront"/>
              <a:lightRig rig="soft" dir="t">
                <a:rot lat="0" lon="0" rev="15600000"/>
              </a:lightRig>
            </a:scene3d>
            <a:sp3d extrusionH="57150" prstMaterial="softEdge">
              <a:bevelT w="25400" h="38100"/>
            </a:sp3d>
          </a:bodyPr>
          <a:lstStyle/>
          <a:p>
            <a:pPr algn="ctr" defTabSz="912832"/>
            <a:r>
              <a:rPr lang="en-US" sz="8800" b="1" dirty="0" err="1">
                <a:ln/>
                <a:solidFill>
                  <a:srgbClr val="FF0000"/>
                </a:solidFill>
                <a:latin typeface="Times New Roman" panose="02020603050405020304" pitchFamily="18" charset="0"/>
                <a:ea typeface="黑体"/>
                <a:cs typeface="Times New Roman" panose="02020603050405020304" pitchFamily="18" charset="0"/>
              </a:rPr>
              <a:t>động</a:t>
            </a:r>
            <a:endParaRPr lang="en-US" sz="8800" b="1" dirty="0">
              <a:ln/>
              <a:solidFill>
                <a:srgbClr val="FF0000"/>
              </a:solidFill>
              <a:latin typeface="Times New Roman" panose="02020603050405020304" pitchFamily="18" charset="0"/>
              <a:ea typeface="黑体"/>
              <a:cs typeface="Times New Roman" panose="02020603050405020304" pitchFamily="18" charset="0"/>
            </a:endParaRPr>
          </a:p>
        </p:txBody>
      </p:sp>
    </p:spTree>
    <p:extLst>
      <p:ext uri="{BB962C8B-B14F-4D97-AF65-F5344CB8AC3E}">
        <p14:creationId xmlns:p14="http://schemas.microsoft.com/office/powerpoint/2010/main" val="3408557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2711"/>
                                        </p:tgtEl>
                                        <p:attrNameLst>
                                          <p:attrName>style.visibility</p:attrName>
                                        </p:attrNameLst>
                                      </p:cBhvr>
                                      <p:to>
                                        <p:strVal val="visible"/>
                                      </p:to>
                                    </p:set>
                                    <p:animEffect transition="in" filter="fade">
                                      <p:cBhvr>
                                        <p:cTn id="7" dur="1000"/>
                                        <p:tgtEl>
                                          <p:spTgt spid="72711"/>
                                        </p:tgtEl>
                                      </p:cBhvr>
                                    </p:animEffect>
                                    <p:anim calcmode="lin" valueType="num">
                                      <p:cBhvr>
                                        <p:cTn id="8" dur="1000" fill="hold"/>
                                        <p:tgtEl>
                                          <p:spTgt spid="72711"/>
                                        </p:tgtEl>
                                        <p:attrNameLst>
                                          <p:attrName>ppt_x</p:attrName>
                                        </p:attrNameLst>
                                      </p:cBhvr>
                                      <p:tavLst>
                                        <p:tav tm="0">
                                          <p:val>
                                            <p:strVal val="#ppt_x"/>
                                          </p:val>
                                        </p:tav>
                                        <p:tav tm="100000">
                                          <p:val>
                                            <p:strVal val="#ppt_x"/>
                                          </p:val>
                                        </p:tav>
                                      </p:tavLst>
                                    </p:anim>
                                    <p:anim calcmode="lin" valueType="num">
                                      <p:cBhvr>
                                        <p:cTn id="9" dur="1000" fill="hold"/>
                                        <p:tgtEl>
                                          <p:spTgt spid="727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72710"/>
                                        </p:tgtEl>
                                        <p:attrNameLst>
                                          <p:attrName>style.visibility</p:attrName>
                                        </p:attrNameLst>
                                      </p:cBhvr>
                                      <p:to>
                                        <p:strVal val="visible"/>
                                      </p:to>
                                    </p:set>
                                    <p:animEffect transition="in" filter="fade">
                                      <p:cBhvr>
                                        <p:cTn id="13" dur="1000"/>
                                        <p:tgtEl>
                                          <p:spTgt spid="72710"/>
                                        </p:tgtEl>
                                      </p:cBhvr>
                                    </p:animEffect>
                                    <p:anim calcmode="lin" valueType="num">
                                      <p:cBhvr>
                                        <p:cTn id="14" dur="1000" fill="hold"/>
                                        <p:tgtEl>
                                          <p:spTgt spid="72710"/>
                                        </p:tgtEl>
                                        <p:attrNameLst>
                                          <p:attrName>ppt_x</p:attrName>
                                        </p:attrNameLst>
                                      </p:cBhvr>
                                      <p:tavLst>
                                        <p:tav tm="0">
                                          <p:val>
                                            <p:strVal val="#ppt_x"/>
                                          </p:val>
                                        </p:tav>
                                        <p:tav tm="100000">
                                          <p:val>
                                            <p:strVal val="#ppt_x"/>
                                          </p:val>
                                        </p:tav>
                                      </p:tavLst>
                                    </p:anim>
                                    <p:anim calcmode="lin" valueType="num">
                                      <p:cBhvr>
                                        <p:cTn id="15" dur="1000" fill="hold"/>
                                        <p:tgtEl>
                                          <p:spTgt spid="727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31" presetClass="entr" presetSubtype="0" fill="hold" nodeType="afterEffect">
                                  <p:stCondLst>
                                    <p:cond delay="0"/>
                                  </p:stCondLst>
                                  <p:iterate type="lt">
                                    <p:tmPct val="5000"/>
                                  </p:iterate>
                                  <p:childTnLst>
                                    <p:set>
                                      <p:cBhvr>
                                        <p:cTn id="18" dur="1" fill="hold">
                                          <p:stCondLst>
                                            <p:cond delay="0"/>
                                          </p:stCondLst>
                                        </p:cTn>
                                        <p:tgtEl>
                                          <p:spTgt spid="72709"/>
                                        </p:tgtEl>
                                        <p:attrNameLst>
                                          <p:attrName>style.visibility</p:attrName>
                                        </p:attrNameLst>
                                      </p:cBhvr>
                                      <p:to>
                                        <p:strVal val="visible"/>
                                      </p:to>
                                    </p:set>
                                    <p:anim calcmode="lin" valueType="num">
                                      <p:cBhvr>
                                        <p:cTn id="19" dur="1000" fill="hold"/>
                                        <p:tgtEl>
                                          <p:spTgt spid="72709"/>
                                        </p:tgtEl>
                                        <p:attrNameLst>
                                          <p:attrName>ppt_w</p:attrName>
                                        </p:attrNameLst>
                                      </p:cBhvr>
                                      <p:tavLst>
                                        <p:tav tm="0">
                                          <p:val>
                                            <p:fltVal val="0"/>
                                          </p:val>
                                        </p:tav>
                                        <p:tav tm="100000">
                                          <p:val>
                                            <p:strVal val="#ppt_w"/>
                                          </p:val>
                                        </p:tav>
                                      </p:tavLst>
                                    </p:anim>
                                    <p:anim calcmode="lin" valueType="num">
                                      <p:cBhvr>
                                        <p:cTn id="20" dur="1000" fill="hold"/>
                                        <p:tgtEl>
                                          <p:spTgt spid="72709"/>
                                        </p:tgtEl>
                                        <p:attrNameLst>
                                          <p:attrName>ppt_h</p:attrName>
                                        </p:attrNameLst>
                                      </p:cBhvr>
                                      <p:tavLst>
                                        <p:tav tm="0">
                                          <p:val>
                                            <p:fltVal val="0"/>
                                          </p:val>
                                        </p:tav>
                                        <p:tav tm="100000">
                                          <p:val>
                                            <p:strVal val="#ppt_h"/>
                                          </p:val>
                                        </p:tav>
                                      </p:tavLst>
                                    </p:anim>
                                    <p:anim calcmode="lin" valueType="num">
                                      <p:cBhvr>
                                        <p:cTn id="21" dur="1000" fill="hold"/>
                                        <p:tgtEl>
                                          <p:spTgt spid="72709"/>
                                        </p:tgtEl>
                                        <p:attrNameLst>
                                          <p:attrName>style.rotation</p:attrName>
                                        </p:attrNameLst>
                                      </p:cBhvr>
                                      <p:tavLst>
                                        <p:tav tm="0">
                                          <p:val>
                                            <p:fltVal val="90"/>
                                          </p:val>
                                        </p:tav>
                                        <p:tav tm="100000">
                                          <p:val>
                                            <p:fltVal val="0"/>
                                          </p:val>
                                        </p:tav>
                                      </p:tavLst>
                                    </p:anim>
                                    <p:animEffect transition="in" filter="fade">
                                      <p:cBhvr>
                                        <p:cTn id="22" dur="1000"/>
                                        <p:tgtEl>
                                          <p:spTgt spid="72709"/>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ình nền Tài Liệu Học Tập Mùa Học, đơn Giản, Màu Xanh Da Trời, Bông Hoa  Background Vector để tải xuống miễn phí - Png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51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981808" y="808290"/>
            <a:ext cx="7293821" cy="523220"/>
          </a:xfrm>
          <a:prstGeom prst="rect">
            <a:avLst/>
          </a:prstGeom>
          <a:noFill/>
        </p:spPr>
        <p:txBody>
          <a:bodyPr wrap="square" rtlCol="0">
            <a:spAutoFit/>
          </a:bodyPr>
          <a:lstStyle/>
          <a:p>
            <a:r>
              <a:rPr lang="en-US" sz="2800" dirty="0" err="1" smtClean="0">
                <a:latin typeface="HP001 4 hàng" panose="020B0603050302020204" pitchFamily="34" charset="0"/>
              </a:rPr>
              <a:t>Thứ</a:t>
            </a:r>
            <a:r>
              <a:rPr lang="en-US" sz="2800" dirty="0" smtClean="0">
                <a:latin typeface="HP001 4 hàng" panose="020B0603050302020204" pitchFamily="34" charset="0"/>
              </a:rPr>
              <a:t> </a:t>
            </a:r>
            <a:r>
              <a:rPr lang="en-US" sz="2800" dirty="0" err="1" smtClean="0">
                <a:latin typeface="HP001 4 hàng" panose="020B0603050302020204" pitchFamily="34" charset="0"/>
              </a:rPr>
              <a:t>Sáu</a:t>
            </a:r>
            <a:r>
              <a:rPr lang="en-US" sz="2800" dirty="0" smtClean="0">
                <a:latin typeface="HP001 4 hàng" panose="020B0603050302020204" pitchFamily="34" charset="0"/>
              </a:rPr>
              <a:t>, </a:t>
            </a:r>
            <a:r>
              <a:rPr lang="en-US" sz="2800" dirty="0" err="1" smtClean="0">
                <a:latin typeface="HP001 4 hàng" panose="020B0603050302020204" pitchFamily="34" charset="0"/>
              </a:rPr>
              <a:t>ngày</a:t>
            </a:r>
            <a:r>
              <a:rPr lang="en-US" sz="2800" dirty="0" smtClean="0">
                <a:latin typeface="HP001 4 hàng" panose="020B0603050302020204" pitchFamily="34" charset="0"/>
              </a:rPr>
              <a:t> 28 </a:t>
            </a:r>
            <a:r>
              <a:rPr lang="en-US" sz="2800" dirty="0" err="1" smtClean="0">
                <a:latin typeface="HP001 4 hàng" panose="020B0603050302020204" pitchFamily="34" charset="0"/>
              </a:rPr>
              <a:t>tháng</a:t>
            </a:r>
            <a:r>
              <a:rPr lang="en-US" sz="2800" dirty="0" smtClean="0">
                <a:latin typeface="HP001 4 hàng" panose="020B0603050302020204" pitchFamily="34" charset="0"/>
              </a:rPr>
              <a:t> 10 </a:t>
            </a:r>
            <a:r>
              <a:rPr lang="en-US" sz="2800" dirty="0" err="1" smtClean="0">
                <a:latin typeface="HP001 4 hàng" panose="020B0603050302020204" pitchFamily="34" charset="0"/>
              </a:rPr>
              <a:t>năm</a:t>
            </a:r>
            <a:r>
              <a:rPr lang="en-US" sz="2800" dirty="0" smtClean="0">
                <a:latin typeface="HP001 4 hàng" panose="020B0603050302020204" pitchFamily="34" charset="0"/>
              </a:rPr>
              <a:t> 2022</a:t>
            </a:r>
            <a:endParaRPr lang="en-US" sz="2800" dirty="0">
              <a:latin typeface="HP001 4 hàng" panose="020B0603050302020204" pitchFamily="34" charset="0"/>
            </a:endParaRPr>
          </a:p>
        </p:txBody>
      </p:sp>
      <p:sp>
        <p:nvSpPr>
          <p:cNvPr id="6" name="Rectangle 5"/>
          <p:cNvSpPr/>
          <p:nvPr/>
        </p:nvSpPr>
        <p:spPr>
          <a:xfrm>
            <a:off x="5078626" y="1225905"/>
            <a:ext cx="2043166" cy="523220"/>
          </a:xfrm>
          <a:prstGeom prst="rect">
            <a:avLst/>
          </a:prstGeom>
        </p:spPr>
        <p:txBody>
          <a:bodyPr wrap="square">
            <a:spAutoFit/>
          </a:bodyPr>
          <a:lstStyle/>
          <a:p>
            <a:r>
              <a:rPr lang="en-US" sz="2800" u="sng" dirty="0" smtClean="0">
                <a:solidFill>
                  <a:srgbClr val="FF0000"/>
                </a:solidFill>
                <a:latin typeface="Times New Roman" panose="02020603050405020304" pitchFamily="18" charset="0"/>
                <a:cs typeface="Times New Roman" panose="02020603050405020304" pitchFamily="18" charset="0"/>
              </a:rPr>
              <a:t>KHOA HỌC</a:t>
            </a:r>
            <a:endParaRPr lang="en-US" sz="2800" u="sng"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584458" y="1693983"/>
            <a:ext cx="6691171"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rPr>
              <a:t>BÀI 16: ĂN UỐNG KHI BỊ BỆNH</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5078626" y="2139800"/>
            <a:ext cx="5755685" cy="461665"/>
          </a:xfrm>
          <a:prstGeom prst="rect">
            <a:avLst/>
          </a:prstGeom>
        </p:spPr>
        <p:txBody>
          <a:bodyPr wrap="square">
            <a:spAutoFit/>
          </a:bodyPr>
          <a:lstStyle/>
          <a:p>
            <a:pPr algn="just">
              <a:spcAft>
                <a:spcPts val="0"/>
              </a:spcAft>
            </a:pPr>
            <a:r>
              <a:rPr lang="nl-NL" sz="2400" b="1" dirty="0" smtClean="0">
                <a:solidFill>
                  <a:srgbClr val="FF0000"/>
                </a:solidFill>
                <a:latin typeface="Times New Roman" panose="02020603050405020304" pitchFamily="18" charset="0"/>
                <a:ea typeface="Times New Roman" panose="02020603050405020304" pitchFamily="18" charset="0"/>
              </a:rPr>
              <a:t>KẾT LUẬN</a:t>
            </a:r>
            <a:r>
              <a:rPr lang="nl-NL" sz="2400" b="1" dirty="0" smtClean="0">
                <a:solidFill>
                  <a:srgbClr val="0070C0"/>
                </a:solidFill>
                <a:effectLst/>
                <a:latin typeface="Times New Roman" panose="02020603050405020304" pitchFamily="18" charset="0"/>
                <a:ea typeface="Times New Roman" panose="02020603050405020304" pitchFamily="18" charset="0"/>
              </a:rPr>
              <a:t> </a:t>
            </a:r>
            <a:endParaRPr lang="en-US" sz="2400" dirty="0">
              <a:solidFill>
                <a:srgbClr val="0070C0"/>
              </a:solidFill>
              <a:effectLst/>
              <a:latin typeface="Times New Roman" panose="02020603050405020304" pitchFamily="18" charset="0"/>
              <a:ea typeface="Times New Roman" panose="02020603050405020304" pitchFamily="18" charset="0"/>
            </a:endParaRPr>
          </a:p>
        </p:txBody>
      </p:sp>
      <p:sp>
        <p:nvSpPr>
          <p:cNvPr id="9" name="Rectangle 19"/>
          <p:cNvSpPr>
            <a:spLocks noChangeArrowheads="1"/>
          </p:cNvSpPr>
          <p:nvPr/>
        </p:nvSpPr>
        <p:spPr bwMode="auto">
          <a:xfrm>
            <a:off x="2124894" y="2370632"/>
            <a:ext cx="8709417" cy="3744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pP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vi-VN" altLang="en-US" sz="2600" dirty="0" smtClean="0">
                <a:solidFill>
                  <a:srgbClr val="0000FF"/>
                </a:solidFill>
                <a:latin typeface="Times New Roman" panose="02020603050405020304" pitchFamily="18" charset="0"/>
                <a:cs typeface="Times New Roman" panose="02020603050405020304" pitchFamily="18" charset="0"/>
              </a:rPr>
              <a:t>Ngườ</a:t>
            </a:r>
            <a:r>
              <a:rPr lang="en-US" altLang="en-US" sz="2600" dirty="0" err="1" smtClean="0">
                <a:solidFill>
                  <a:srgbClr val="0000FF"/>
                </a:solidFill>
                <a:latin typeface="Times New Roman" panose="02020603050405020304" pitchFamily="18" charset="0"/>
                <a:cs typeface="Times New Roman" panose="02020603050405020304" pitchFamily="18" charset="0"/>
              </a:rPr>
              <a:t>i</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bệnh</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phải</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ăn</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nhiều</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thức</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ăn</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có</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giá</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trị</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dinh</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dưỡng</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như</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thịt</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cá</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trứng</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sữa</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các</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loại</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rau</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xanh</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quả</a:t>
            </a:r>
            <a:r>
              <a:rPr lang="en-US" altLang="en-US" sz="2600" dirty="0" smtClean="0">
                <a:solidFill>
                  <a:srgbClr val="0000FF"/>
                </a:solidFill>
                <a:latin typeface="Times New Roman" panose="02020603050405020304" pitchFamily="18" charset="0"/>
                <a:cs typeface="Times New Roman" panose="02020603050405020304" pitchFamily="18" charset="0"/>
              </a:rPr>
              <a:t> chin </a:t>
            </a:r>
            <a:r>
              <a:rPr lang="en-US" altLang="en-US" sz="2600" dirty="0" err="1" smtClean="0">
                <a:solidFill>
                  <a:srgbClr val="0000FF"/>
                </a:solidFill>
                <a:latin typeface="Times New Roman" panose="02020603050405020304" pitchFamily="18" charset="0"/>
                <a:cs typeface="Times New Roman" panose="02020603050405020304" pitchFamily="18" charset="0"/>
              </a:rPr>
              <a:t>để</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bồi</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bổ</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cơ</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thể</a:t>
            </a:r>
            <a:r>
              <a:rPr lang="en-US" altLang="en-US" sz="2600" dirty="0" smtClean="0">
                <a:solidFill>
                  <a:srgbClr val="0000FF"/>
                </a:solidFill>
                <a:latin typeface="Times New Roman" panose="02020603050405020304" pitchFamily="18" charset="0"/>
                <a:cs typeface="Times New Roman" panose="02020603050405020304" pitchFamily="18" charset="0"/>
              </a:rPr>
              <a:t>.</a:t>
            </a:r>
          </a:p>
          <a:p>
            <a:pPr algn="just" eaLnBrk="1" hangingPunct="1">
              <a:lnSpc>
                <a:spcPct val="150000"/>
              </a:lnSpc>
            </a:pPr>
            <a:r>
              <a:rPr lang="en-US" altLang="en-US" sz="2600" dirty="0" err="1" smtClean="0">
                <a:solidFill>
                  <a:srgbClr val="0000FF"/>
                </a:solidFill>
                <a:latin typeface="Times New Roman" panose="02020603050405020304" pitchFamily="18" charset="0"/>
                <a:cs typeface="Times New Roman" panose="02020603050405020304" pitchFamily="18" charset="0"/>
              </a:rPr>
              <a:t>Nếu</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người</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bệnh</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quá</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yếu</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không</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ăn</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được</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thức</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ăn</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đặc</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sẽ</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cho</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ăn</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cháo</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thịt</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băm</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nhỏ</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xúp</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sữa</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nước</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quả</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ép</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Nếu</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người</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bệnh</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không</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muốn</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ăn</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hoặc</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ăn</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quá</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ít</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thì</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cho</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ăn</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nhiều</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bữa</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trong</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ngày</a:t>
            </a:r>
            <a:r>
              <a:rPr lang="en-US" altLang="en-US" sz="2600" dirty="0" smtClean="0">
                <a:solidFill>
                  <a:srgbClr val="0000FF"/>
                </a:solidFill>
                <a:latin typeface="Times New Roman" panose="02020603050405020304" pitchFamily="18" charset="0"/>
                <a:cs typeface="Times New Roman" panose="02020603050405020304" pitchFamily="18" charset="0"/>
              </a:rPr>
              <a:t>.</a:t>
            </a:r>
          </a:p>
          <a:p>
            <a:pPr algn="just" eaLnBrk="1" hangingPunct="1">
              <a:lnSpc>
                <a:spcPct val="150000"/>
              </a:lnSpc>
            </a:pP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Có</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một</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số</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bệnh</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đòi</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hỏi</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ăn</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kiêng</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theo</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chỉ</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dẫn</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của</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bác</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sĩ</a:t>
            </a:r>
            <a:r>
              <a:rPr lang="en-US" altLang="en-US" sz="2600" dirty="0" smtClean="0">
                <a:solidFill>
                  <a:srgbClr val="0000FF"/>
                </a:solidFill>
                <a:latin typeface="Times New Roman" panose="02020603050405020304" pitchFamily="18" charset="0"/>
                <a:cs typeface="Times New Roman" panose="02020603050405020304" pitchFamily="18" charset="0"/>
              </a:rPr>
              <a:t>.</a:t>
            </a:r>
            <a:endParaRPr lang="en-US" altLang="en-US" sz="26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51248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
                                        </p:tgtEl>
                                        <p:attrNameLst>
                                          <p:attrName>style.visibility</p:attrName>
                                        </p:attrNameLst>
                                      </p:cBhvr>
                                      <p:to>
                                        <p:strVal val="visible"/>
                                      </p:to>
                                    </p:set>
                                    <p:anim calcmode="discrete" valueType="clr">
                                      <p:cBhvr override="childStyle">
                                        <p:cTn id="7" dur="20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8" dur="200"/>
                                        <p:tgtEl>
                                          <p:spTgt spid="9"/>
                                        </p:tgtEl>
                                        <p:attrNameLst>
                                          <p:attrName>fillcolor</p:attrName>
                                        </p:attrNameLst>
                                      </p:cBhvr>
                                      <p:tavLst>
                                        <p:tav tm="0">
                                          <p:val>
                                            <p:clrVal>
                                              <a:schemeClr val="accent2"/>
                                            </p:clrVal>
                                          </p:val>
                                        </p:tav>
                                        <p:tav tm="50000">
                                          <p:val>
                                            <p:clrVal>
                                              <a:schemeClr val="hlink"/>
                                            </p:clrVal>
                                          </p:val>
                                        </p:tav>
                                      </p:tavLst>
                                    </p:anim>
                                    <p:set>
                                      <p:cBhvr>
                                        <p:cTn id="9" dur="20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ình nền Tài Liệu Học Tập Mùa Học, đơn Giản, Màu Xanh Da Trời, Bông Hoa  Background Vector để tải xuống miễn phí - Png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62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73557" y="746793"/>
            <a:ext cx="7293821" cy="523220"/>
          </a:xfrm>
          <a:prstGeom prst="rect">
            <a:avLst/>
          </a:prstGeom>
          <a:noFill/>
        </p:spPr>
        <p:txBody>
          <a:bodyPr wrap="square" rtlCol="0">
            <a:spAutoFit/>
          </a:bodyPr>
          <a:lstStyle/>
          <a:p>
            <a:r>
              <a:rPr lang="en-US" sz="2800" dirty="0" err="1" smtClean="0">
                <a:latin typeface="HP001 4 hàng" panose="020B0603050302020204" pitchFamily="34" charset="0"/>
              </a:rPr>
              <a:t>Thứ</a:t>
            </a:r>
            <a:r>
              <a:rPr lang="en-US" sz="2800" dirty="0" smtClean="0">
                <a:latin typeface="HP001 4 hàng" panose="020B0603050302020204" pitchFamily="34" charset="0"/>
              </a:rPr>
              <a:t> </a:t>
            </a:r>
            <a:r>
              <a:rPr lang="en-US" sz="2800" dirty="0" err="1" smtClean="0">
                <a:latin typeface="HP001 4 hàng" panose="020B0603050302020204" pitchFamily="34" charset="0"/>
              </a:rPr>
              <a:t>Sáu</a:t>
            </a:r>
            <a:r>
              <a:rPr lang="en-US" sz="2800" dirty="0" smtClean="0">
                <a:latin typeface="HP001 4 hàng" panose="020B0603050302020204" pitchFamily="34" charset="0"/>
              </a:rPr>
              <a:t>, </a:t>
            </a:r>
            <a:r>
              <a:rPr lang="en-US" sz="2800" dirty="0" err="1" smtClean="0">
                <a:latin typeface="HP001 4 hàng" panose="020B0603050302020204" pitchFamily="34" charset="0"/>
              </a:rPr>
              <a:t>ngày</a:t>
            </a:r>
            <a:r>
              <a:rPr lang="en-US" sz="2800" dirty="0" smtClean="0">
                <a:latin typeface="HP001 4 hàng" panose="020B0603050302020204" pitchFamily="34" charset="0"/>
              </a:rPr>
              <a:t> 28 </a:t>
            </a:r>
            <a:r>
              <a:rPr lang="en-US" sz="2800" dirty="0" err="1" smtClean="0">
                <a:latin typeface="HP001 4 hàng" panose="020B0603050302020204" pitchFamily="34" charset="0"/>
              </a:rPr>
              <a:t>tháng</a:t>
            </a:r>
            <a:r>
              <a:rPr lang="en-US" sz="2800" dirty="0" smtClean="0">
                <a:latin typeface="HP001 4 hàng" panose="020B0603050302020204" pitchFamily="34" charset="0"/>
              </a:rPr>
              <a:t> 10 </a:t>
            </a:r>
            <a:r>
              <a:rPr lang="en-US" sz="2800" dirty="0" err="1" smtClean="0">
                <a:latin typeface="HP001 4 hàng" panose="020B0603050302020204" pitchFamily="34" charset="0"/>
              </a:rPr>
              <a:t>năm</a:t>
            </a:r>
            <a:r>
              <a:rPr lang="en-US" sz="2800" dirty="0" smtClean="0">
                <a:latin typeface="HP001 4 hàng" panose="020B0603050302020204" pitchFamily="34" charset="0"/>
              </a:rPr>
              <a:t> 2022</a:t>
            </a:r>
            <a:endParaRPr lang="en-US" sz="2800" dirty="0">
              <a:latin typeface="HP001 4 hàng" panose="020B0603050302020204" pitchFamily="34" charset="0"/>
            </a:endParaRPr>
          </a:p>
        </p:txBody>
      </p:sp>
      <p:sp>
        <p:nvSpPr>
          <p:cNvPr id="6" name="Rectangle 5"/>
          <p:cNvSpPr/>
          <p:nvPr/>
        </p:nvSpPr>
        <p:spPr>
          <a:xfrm>
            <a:off x="5314903" y="1167077"/>
            <a:ext cx="2051587" cy="523220"/>
          </a:xfrm>
          <a:prstGeom prst="rect">
            <a:avLst/>
          </a:prstGeom>
        </p:spPr>
        <p:txBody>
          <a:bodyPr wrap="none">
            <a:spAutoFit/>
          </a:bodyPr>
          <a:lstStyle/>
          <a:p>
            <a:r>
              <a:rPr lang="en-US" sz="2800" u="sng" dirty="0" smtClean="0">
                <a:solidFill>
                  <a:srgbClr val="FF0000"/>
                </a:solidFill>
                <a:latin typeface="Times New Roman" panose="02020603050405020304" pitchFamily="18" charset="0"/>
                <a:cs typeface="Times New Roman" panose="02020603050405020304" pitchFamily="18" charset="0"/>
              </a:rPr>
              <a:t>KHOA HỌC</a:t>
            </a:r>
            <a:endParaRPr lang="en-US" sz="2800" u="sng"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776207" y="1557154"/>
            <a:ext cx="6691171"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rPr>
              <a:t>BÀI 16: ĂN UỐNG KHI BỊ BỆNH</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823784" y="2084633"/>
            <a:ext cx="8357286" cy="461665"/>
          </a:xfrm>
          <a:prstGeom prst="rect">
            <a:avLst/>
          </a:prstGeom>
        </p:spPr>
        <p:txBody>
          <a:bodyPr wrap="square">
            <a:spAutoFit/>
          </a:bodyPr>
          <a:lstStyle/>
          <a:p>
            <a:pPr algn="just"/>
            <a:r>
              <a:rPr lang="nl-NL" sz="2400" b="1" dirty="0">
                <a:solidFill>
                  <a:srgbClr val="FF0000"/>
                </a:solidFill>
                <a:latin typeface="Times New Roman" panose="02020603050405020304" pitchFamily="18" charset="0"/>
                <a:cs typeface="Times New Roman" panose="02020603050405020304" pitchFamily="18" charset="0"/>
              </a:rPr>
              <a:t>Hoạt động </a:t>
            </a:r>
            <a:r>
              <a:rPr lang="nl-NL" sz="2400" b="1" dirty="0" smtClean="0">
                <a:solidFill>
                  <a:srgbClr val="FF0000"/>
                </a:solidFill>
                <a:latin typeface="Times New Roman" panose="02020603050405020304" pitchFamily="18" charset="0"/>
                <a:cs typeface="Times New Roman" panose="02020603050405020304" pitchFamily="18" charset="0"/>
              </a:rPr>
              <a:t>3: </a:t>
            </a:r>
            <a:r>
              <a:rPr lang="nl-NL" sz="2400" b="1" dirty="0" smtClean="0">
                <a:solidFill>
                  <a:srgbClr val="0070C0"/>
                </a:solidFill>
                <a:latin typeface="Times New Roman" panose="02020603050405020304" pitchFamily="18" charset="0"/>
                <a:cs typeface="Times New Roman" panose="02020603050405020304" pitchFamily="18" charset="0"/>
              </a:rPr>
              <a:t>Đóng vai “Em làm bác sĩ”</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585783" y="2629358"/>
            <a:ext cx="9020433" cy="156966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dirty="0" err="1" smtClean="0">
                <a:solidFill>
                  <a:srgbClr val="FF0000"/>
                </a:solidFill>
                <a:latin typeface="Times New Roman" panose="02020603050405020304" pitchFamily="18" charset="0"/>
                <a:cs typeface="Times New Roman" panose="02020603050405020304" pitchFamily="18" charset="0"/>
              </a:rPr>
              <a:t>Tình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huống</a:t>
            </a:r>
            <a:endParaRPr lang="en-US" sz="2400" dirty="0" smtClean="0">
              <a:solidFill>
                <a:srgbClr val="FF0000"/>
              </a:solidFill>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Ngày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chủ</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nhật</a:t>
            </a:r>
            <a:r>
              <a:rPr lang="en-US" sz="2400" dirty="0" smtClean="0">
                <a:latin typeface="Times New Roman" panose="02020603050405020304" pitchFamily="18" charset="0"/>
                <a:cs typeface="Times New Roman" panose="02020603050405020304" pitchFamily="18" charset="0"/>
              </a:rPr>
              <a:t>, do </a:t>
            </a:r>
            <a:r>
              <a:rPr lang="en-US" sz="2400" dirty="0" err="1" smtClean="0">
                <a:latin typeface="Times New Roman" panose="02020603050405020304" pitchFamily="18" charset="0"/>
                <a:cs typeface="Times New Roman" panose="02020603050405020304" pitchFamily="18" charset="0"/>
              </a:rPr>
              <a:t>bận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suất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mẹ</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ngoài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hai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anh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Minh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An </a:t>
            </a:r>
            <a:r>
              <a:rPr lang="en-US" sz="2400" dirty="0" err="1" smtClean="0">
                <a:latin typeface="Times New Roman" panose="02020603050405020304" pitchFamily="18" charset="0"/>
                <a:cs typeface="Times New Roman" panose="02020603050405020304" pitchFamily="18" charset="0"/>
              </a:rPr>
              <a:t>phải</a:t>
            </a:r>
            <a:r>
              <a:rPr lang="en-US" sz="2400" dirty="0" smtClean="0">
                <a:latin typeface="Times New Roman" panose="02020603050405020304" pitchFamily="18" charset="0"/>
                <a:cs typeface="Times New Roman" panose="02020603050405020304" pitchFamily="18" charset="0"/>
              </a:rPr>
              <a:t> ở </a:t>
            </a:r>
            <a:r>
              <a:rPr lang="en-US" sz="2400" dirty="0" err="1" smtClean="0">
                <a:latin typeface="Times New Roman" panose="02020603050405020304" pitchFamily="18" charset="0"/>
                <a:cs typeface="Times New Roman" panose="02020603050405020304" pitchFamily="18" charset="0"/>
              </a:rPr>
              <a:t>nhà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Đang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đùa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cùng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bỗng</a:t>
            </a:r>
            <a:r>
              <a:rPr lang="en-US" sz="2400" dirty="0" smtClean="0">
                <a:latin typeface="Times New Roman" panose="02020603050405020304" pitchFamily="18" charset="0"/>
                <a:cs typeface="Times New Roman" panose="02020603050405020304" pitchFamily="18" charset="0"/>
              </a:rPr>
              <a:t> An </a:t>
            </a:r>
            <a:r>
              <a:rPr lang="en-US" sz="2400" dirty="0" err="1" smtClean="0">
                <a:latin typeface="Times New Roman" panose="02020603050405020304" pitchFamily="18" charset="0"/>
                <a:cs typeface="Times New Roman" panose="02020603050405020304" pitchFamily="18" charset="0"/>
              </a:rPr>
              <a:t>đổ</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nhiều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mồ</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hôi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cảm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thấy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lạnh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nói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anh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hai</a:t>
            </a:r>
            <a:r>
              <a:rPr lang="en-US" sz="2400" dirty="0" smtClean="0">
                <a:latin typeface="Times New Roman" panose="02020603050405020304" pitchFamily="18" charset="0"/>
                <a:cs typeface="Times New Roman" panose="02020603050405020304" pitchFamily="18" charset="0"/>
              </a:rPr>
              <a:t> Minh.</a:t>
            </a:r>
            <a:endParaRPr lang="en-US" sz="24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3216876" y="4690473"/>
            <a:ext cx="7389340" cy="523220"/>
          </a:xfrm>
          <a:prstGeom prst="rect">
            <a:avLst/>
          </a:prstGeom>
          <a:noFill/>
        </p:spPr>
        <p:txBody>
          <a:bodyPr wrap="square" rtlCol="0">
            <a:spAutoFit/>
          </a:bodyPr>
          <a:lstStyle/>
          <a:p>
            <a:pPr algn="just"/>
            <a:r>
              <a:rPr lang="en-US" sz="2800" b="1" dirty="0" err="1" smtClean="0">
                <a:solidFill>
                  <a:srgbClr val="FF0000"/>
                </a:solidFill>
                <a:latin typeface="Times New Roman" panose="02020603050405020304" pitchFamily="18" charset="0"/>
                <a:cs typeface="Times New Roman" panose="02020603050405020304" pitchFamily="18" charset="0"/>
              </a:rPr>
              <a:t>Nếu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là</a:t>
            </a:r>
            <a:r>
              <a:rPr lang="en-US" sz="2800" b="1" dirty="0" smtClean="0">
                <a:solidFill>
                  <a:srgbClr val="FF0000"/>
                </a:solidFill>
                <a:latin typeface="Times New Roman" panose="02020603050405020304" pitchFamily="18" charset="0"/>
                <a:cs typeface="Times New Roman" panose="02020603050405020304" pitchFamily="18" charset="0"/>
              </a:rPr>
              <a:t> Minh </a:t>
            </a:r>
            <a:r>
              <a:rPr lang="en-US" sz="2800" b="1" dirty="0" err="1" smtClean="0">
                <a:solidFill>
                  <a:srgbClr val="FF0000"/>
                </a:solidFill>
                <a:latin typeface="Times New Roman" panose="02020603050405020304" pitchFamily="18" charset="0"/>
                <a:cs typeface="Times New Roman" panose="02020603050405020304" pitchFamily="18" charset="0"/>
              </a:rPr>
              <a:t>trong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tình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huống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đó</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em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sẽ</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làm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gì</a:t>
            </a:r>
            <a:r>
              <a:rPr lang="en-US" sz="2800" b="1" dirty="0" smtClean="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03530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1000"/>
                                        <p:tgtEl>
                                          <p:spTgt spid="10">
                                            <p:txEl>
                                              <p:pRg st="0" end="0"/>
                                            </p:txEl>
                                          </p:spTgt>
                                        </p:tgtEl>
                                      </p:cBhvr>
                                    </p:animEffect>
                                    <p:anim calcmode="lin" valueType="num">
                                      <p:cBhvr>
                                        <p:cTn id="20"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ình nền Tài Liệu Học Tập Mùa Học, đơn Giản, Màu Xanh Da Trời, Bông Hoa  Background Vector để tải xuống miễn phí - Png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62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73557" y="746793"/>
            <a:ext cx="7293821" cy="523220"/>
          </a:xfrm>
          <a:prstGeom prst="rect">
            <a:avLst/>
          </a:prstGeom>
          <a:noFill/>
        </p:spPr>
        <p:txBody>
          <a:bodyPr wrap="square" rtlCol="0">
            <a:spAutoFit/>
          </a:bodyPr>
          <a:lstStyle/>
          <a:p>
            <a:r>
              <a:rPr lang="en-US" sz="2800" dirty="0" err="1" smtClean="0">
                <a:latin typeface="HP001 4 hàng" panose="020B0603050302020204" pitchFamily="34" charset="0"/>
              </a:rPr>
              <a:t>Thứ</a:t>
            </a:r>
            <a:r>
              <a:rPr lang="en-US" sz="2800" dirty="0" smtClean="0">
                <a:latin typeface="HP001 4 hàng" panose="020B0603050302020204" pitchFamily="34" charset="0"/>
              </a:rPr>
              <a:t> </a:t>
            </a:r>
            <a:r>
              <a:rPr lang="en-US" sz="2800" dirty="0" err="1" smtClean="0">
                <a:latin typeface="HP001 4 hàng" panose="020B0603050302020204" pitchFamily="34" charset="0"/>
              </a:rPr>
              <a:t>Sáu</a:t>
            </a:r>
            <a:r>
              <a:rPr lang="en-US" sz="2800" dirty="0" smtClean="0">
                <a:latin typeface="HP001 4 hàng" panose="020B0603050302020204" pitchFamily="34" charset="0"/>
              </a:rPr>
              <a:t>, </a:t>
            </a:r>
            <a:r>
              <a:rPr lang="en-US" sz="2800" dirty="0" err="1" smtClean="0">
                <a:latin typeface="HP001 4 hàng" panose="020B0603050302020204" pitchFamily="34" charset="0"/>
              </a:rPr>
              <a:t>ngày</a:t>
            </a:r>
            <a:r>
              <a:rPr lang="en-US" sz="2800" dirty="0" smtClean="0">
                <a:latin typeface="HP001 4 hàng" panose="020B0603050302020204" pitchFamily="34" charset="0"/>
              </a:rPr>
              <a:t> 28 </a:t>
            </a:r>
            <a:r>
              <a:rPr lang="en-US" sz="2800" dirty="0" err="1" smtClean="0">
                <a:latin typeface="HP001 4 hàng" panose="020B0603050302020204" pitchFamily="34" charset="0"/>
              </a:rPr>
              <a:t>tháng</a:t>
            </a:r>
            <a:r>
              <a:rPr lang="en-US" sz="2800" dirty="0" smtClean="0">
                <a:latin typeface="HP001 4 hàng" panose="020B0603050302020204" pitchFamily="34" charset="0"/>
              </a:rPr>
              <a:t> 10 </a:t>
            </a:r>
            <a:r>
              <a:rPr lang="en-US" sz="2800" dirty="0" err="1" smtClean="0">
                <a:latin typeface="HP001 4 hàng" panose="020B0603050302020204" pitchFamily="34" charset="0"/>
              </a:rPr>
              <a:t>năm</a:t>
            </a:r>
            <a:r>
              <a:rPr lang="en-US" sz="2800" dirty="0" smtClean="0">
                <a:latin typeface="HP001 4 hàng" panose="020B0603050302020204" pitchFamily="34" charset="0"/>
              </a:rPr>
              <a:t> 2022</a:t>
            </a:r>
            <a:endParaRPr lang="en-US" sz="2800" dirty="0">
              <a:latin typeface="HP001 4 hàng" panose="020B0603050302020204" pitchFamily="34" charset="0"/>
            </a:endParaRPr>
          </a:p>
        </p:txBody>
      </p:sp>
      <p:sp>
        <p:nvSpPr>
          <p:cNvPr id="6" name="Rectangle 5"/>
          <p:cNvSpPr/>
          <p:nvPr/>
        </p:nvSpPr>
        <p:spPr>
          <a:xfrm>
            <a:off x="5314903" y="1167077"/>
            <a:ext cx="2051587" cy="523220"/>
          </a:xfrm>
          <a:prstGeom prst="rect">
            <a:avLst/>
          </a:prstGeom>
        </p:spPr>
        <p:txBody>
          <a:bodyPr wrap="none">
            <a:spAutoFit/>
          </a:bodyPr>
          <a:lstStyle/>
          <a:p>
            <a:r>
              <a:rPr lang="en-US" sz="2800" u="sng" dirty="0" smtClean="0">
                <a:solidFill>
                  <a:srgbClr val="FF0000"/>
                </a:solidFill>
                <a:latin typeface="Times New Roman" panose="02020603050405020304" pitchFamily="18" charset="0"/>
                <a:cs typeface="Times New Roman" panose="02020603050405020304" pitchFamily="18" charset="0"/>
              </a:rPr>
              <a:t>KHOA HỌC</a:t>
            </a:r>
            <a:endParaRPr lang="en-US" sz="2800" u="sng"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772912" y="1664349"/>
            <a:ext cx="6691171"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rPr>
              <a:t>BÀI 16: ĂN UỐNG KHI BỊ BỆNH</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823784" y="2084633"/>
            <a:ext cx="8357286" cy="461665"/>
          </a:xfrm>
          <a:prstGeom prst="rect">
            <a:avLst/>
          </a:prstGeom>
        </p:spPr>
        <p:txBody>
          <a:bodyPr wrap="square">
            <a:spAutoFit/>
          </a:bodyPr>
          <a:lstStyle/>
          <a:p>
            <a:pPr algn="just"/>
            <a:r>
              <a:rPr lang="nl-NL" sz="2400" b="1" dirty="0">
                <a:solidFill>
                  <a:srgbClr val="FF0000"/>
                </a:solidFill>
                <a:latin typeface="Times New Roman" panose="02020603050405020304" pitchFamily="18" charset="0"/>
                <a:cs typeface="Times New Roman" panose="02020603050405020304" pitchFamily="18" charset="0"/>
              </a:rPr>
              <a:t>Hoạt động </a:t>
            </a:r>
            <a:r>
              <a:rPr lang="nl-NL" sz="2400" b="1" dirty="0" smtClean="0">
                <a:solidFill>
                  <a:srgbClr val="FF0000"/>
                </a:solidFill>
                <a:latin typeface="Times New Roman" panose="02020603050405020304" pitchFamily="18" charset="0"/>
                <a:cs typeface="Times New Roman" panose="02020603050405020304" pitchFamily="18" charset="0"/>
              </a:rPr>
              <a:t>3: </a:t>
            </a:r>
            <a:r>
              <a:rPr lang="nl-NL" sz="2400" b="1" dirty="0" smtClean="0">
                <a:solidFill>
                  <a:srgbClr val="0070C0"/>
                </a:solidFill>
                <a:latin typeface="Times New Roman" panose="02020603050405020304" pitchFamily="18" charset="0"/>
                <a:cs typeface="Times New Roman" panose="02020603050405020304" pitchFamily="18" charset="0"/>
              </a:rPr>
              <a:t>Đóng vai “Em làm bác sĩ”</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3901440" y="2972734"/>
            <a:ext cx="4389120"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THẢO LUẬN NHÓM 4</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4769646"/>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ình nền Tài Liệu Học Tập Mùa Học, đơn Giản, Màu Xanh Da Trời, Bông Hoa  Background Vector để tải xuống miễn phí - Png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62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73557" y="746793"/>
            <a:ext cx="7293821" cy="523220"/>
          </a:xfrm>
          <a:prstGeom prst="rect">
            <a:avLst/>
          </a:prstGeom>
          <a:noFill/>
        </p:spPr>
        <p:txBody>
          <a:bodyPr wrap="square" rtlCol="0">
            <a:spAutoFit/>
          </a:bodyPr>
          <a:lstStyle/>
          <a:p>
            <a:r>
              <a:rPr lang="en-US" sz="2800" dirty="0" err="1" smtClean="0">
                <a:latin typeface="HP001 4 hàng" panose="020B0603050302020204" pitchFamily="34" charset="0"/>
              </a:rPr>
              <a:t>Thứ</a:t>
            </a:r>
            <a:r>
              <a:rPr lang="en-US" sz="2800" dirty="0" smtClean="0">
                <a:latin typeface="HP001 4 hàng" panose="020B0603050302020204" pitchFamily="34" charset="0"/>
              </a:rPr>
              <a:t> </a:t>
            </a:r>
            <a:r>
              <a:rPr lang="en-US" sz="2800" dirty="0" err="1" smtClean="0">
                <a:latin typeface="HP001 4 hàng" panose="020B0603050302020204" pitchFamily="34" charset="0"/>
              </a:rPr>
              <a:t>Sáu</a:t>
            </a:r>
            <a:r>
              <a:rPr lang="en-US" sz="2800" dirty="0" smtClean="0">
                <a:latin typeface="HP001 4 hàng" panose="020B0603050302020204" pitchFamily="34" charset="0"/>
              </a:rPr>
              <a:t>, </a:t>
            </a:r>
            <a:r>
              <a:rPr lang="en-US" sz="2800" dirty="0" err="1" smtClean="0">
                <a:latin typeface="HP001 4 hàng" panose="020B0603050302020204" pitchFamily="34" charset="0"/>
              </a:rPr>
              <a:t>ngày</a:t>
            </a:r>
            <a:r>
              <a:rPr lang="en-US" sz="2800" dirty="0" smtClean="0">
                <a:latin typeface="HP001 4 hàng" panose="020B0603050302020204" pitchFamily="34" charset="0"/>
              </a:rPr>
              <a:t> 28 </a:t>
            </a:r>
            <a:r>
              <a:rPr lang="en-US" sz="2800" dirty="0" err="1" smtClean="0">
                <a:latin typeface="HP001 4 hàng" panose="020B0603050302020204" pitchFamily="34" charset="0"/>
              </a:rPr>
              <a:t>tháng</a:t>
            </a:r>
            <a:r>
              <a:rPr lang="en-US" sz="2800" dirty="0" smtClean="0">
                <a:latin typeface="HP001 4 hàng" panose="020B0603050302020204" pitchFamily="34" charset="0"/>
              </a:rPr>
              <a:t> 10 </a:t>
            </a:r>
            <a:r>
              <a:rPr lang="en-US" sz="2800" dirty="0" err="1" smtClean="0">
                <a:latin typeface="HP001 4 hàng" panose="020B0603050302020204" pitchFamily="34" charset="0"/>
              </a:rPr>
              <a:t>năm</a:t>
            </a:r>
            <a:r>
              <a:rPr lang="en-US" sz="2800" dirty="0" smtClean="0">
                <a:latin typeface="HP001 4 hàng" panose="020B0603050302020204" pitchFamily="34" charset="0"/>
              </a:rPr>
              <a:t> 2022</a:t>
            </a:r>
            <a:endParaRPr lang="en-US" sz="2800" dirty="0">
              <a:latin typeface="HP001 4 hàng" panose="020B0603050302020204" pitchFamily="34" charset="0"/>
            </a:endParaRPr>
          </a:p>
        </p:txBody>
      </p:sp>
      <p:sp>
        <p:nvSpPr>
          <p:cNvPr id="6" name="Rectangle 5"/>
          <p:cNvSpPr/>
          <p:nvPr/>
        </p:nvSpPr>
        <p:spPr>
          <a:xfrm>
            <a:off x="5314903" y="1167077"/>
            <a:ext cx="2051587" cy="523220"/>
          </a:xfrm>
          <a:prstGeom prst="rect">
            <a:avLst/>
          </a:prstGeom>
        </p:spPr>
        <p:txBody>
          <a:bodyPr wrap="none">
            <a:spAutoFit/>
          </a:bodyPr>
          <a:lstStyle/>
          <a:p>
            <a:r>
              <a:rPr lang="en-US" sz="2800" u="sng" dirty="0" smtClean="0">
                <a:solidFill>
                  <a:srgbClr val="FF0000"/>
                </a:solidFill>
                <a:latin typeface="Times New Roman" panose="02020603050405020304" pitchFamily="18" charset="0"/>
                <a:cs typeface="Times New Roman" panose="02020603050405020304" pitchFamily="18" charset="0"/>
              </a:rPr>
              <a:t>KHOA HỌC</a:t>
            </a:r>
            <a:endParaRPr lang="en-US" sz="2800" u="sng"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776207" y="1557154"/>
            <a:ext cx="6691171"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rPr>
              <a:t>BÀI 16: ĂN UỐNG KHI BỊ BỆNH</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823784" y="2084633"/>
            <a:ext cx="8357286" cy="461665"/>
          </a:xfrm>
          <a:prstGeom prst="rect">
            <a:avLst/>
          </a:prstGeom>
        </p:spPr>
        <p:txBody>
          <a:bodyPr wrap="square">
            <a:spAutoFit/>
          </a:bodyPr>
          <a:lstStyle/>
          <a:p>
            <a:pPr algn="just"/>
            <a:r>
              <a:rPr lang="nl-NL" sz="2400" b="1" dirty="0">
                <a:solidFill>
                  <a:srgbClr val="FF0000"/>
                </a:solidFill>
                <a:latin typeface="Times New Roman" panose="02020603050405020304" pitchFamily="18" charset="0"/>
                <a:cs typeface="Times New Roman" panose="02020603050405020304" pitchFamily="18" charset="0"/>
              </a:rPr>
              <a:t>Hoạt động </a:t>
            </a:r>
            <a:r>
              <a:rPr lang="nl-NL" sz="2400" b="1" dirty="0" smtClean="0">
                <a:solidFill>
                  <a:srgbClr val="FF0000"/>
                </a:solidFill>
                <a:latin typeface="Times New Roman" panose="02020603050405020304" pitchFamily="18" charset="0"/>
                <a:cs typeface="Times New Roman" panose="02020603050405020304" pitchFamily="18" charset="0"/>
              </a:rPr>
              <a:t>3: </a:t>
            </a:r>
            <a:r>
              <a:rPr lang="nl-NL" sz="2400" b="1" dirty="0" smtClean="0">
                <a:solidFill>
                  <a:srgbClr val="0070C0"/>
                </a:solidFill>
                <a:latin typeface="Times New Roman" panose="02020603050405020304" pitchFamily="18" charset="0"/>
                <a:cs typeface="Times New Roman" panose="02020603050405020304" pitchFamily="18" charset="0"/>
              </a:rPr>
              <a:t>Đóng vai “Em làm bác sĩ”</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5002427" y="2996398"/>
            <a:ext cx="2005090" cy="52322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ĐÓNG VAI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902941" y="3785487"/>
            <a:ext cx="7389340" cy="523220"/>
          </a:xfrm>
          <a:prstGeom prst="rect">
            <a:avLst/>
          </a:prstGeom>
          <a:noFill/>
        </p:spPr>
        <p:txBody>
          <a:bodyPr wrap="square" rtlCol="0">
            <a:spAutoFit/>
          </a:bodyPr>
          <a:lstStyle/>
          <a:p>
            <a:pPr algn="just"/>
            <a:r>
              <a:rPr lang="en-US" sz="2800" b="1" dirty="0" err="1" smtClean="0">
                <a:solidFill>
                  <a:srgbClr val="FF0000"/>
                </a:solidFill>
                <a:latin typeface="Times New Roman" panose="02020603050405020304" pitchFamily="18" charset="0"/>
                <a:cs typeface="Times New Roman" panose="02020603050405020304" pitchFamily="18" charset="0"/>
              </a:rPr>
              <a:t>Nếu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là</a:t>
            </a:r>
            <a:r>
              <a:rPr lang="en-US" sz="2800" b="1" dirty="0" smtClean="0">
                <a:solidFill>
                  <a:srgbClr val="FF0000"/>
                </a:solidFill>
                <a:latin typeface="Times New Roman" panose="02020603050405020304" pitchFamily="18" charset="0"/>
                <a:cs typeface="Times New Roman" panose="02020603050405020304" pitchFamily="18" charset="0"/>
              </a:rPr>
              <a:t> Minh </a:t>
            </a:r>
            <a:r>
              <a:rPr lang="en-US" sz="2800" b="1" dirty="0" err="1" smtClean="0">
                <a:solidFill>
                  <a:srgbClr val="FF0000"/>
                </a:solidFill>
                <a:latin typeface="Times New Roman" panose="02020603050405020304" pitchFamily="18" charset="0"/>
                <a:cs typeface="Times New Roman" panose="02020603050405020304" pitchFamily="18" charset="0"/>
              </a:rPr>
              <a:t>trong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tình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huống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đó</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em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sẽ</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làm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gì</a:t>
            </a:r>
            <a:r>
              <a:rPr lang="en-US" sz="2800" b="1" dirty="0" smtClean="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47363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pic>
        <p:nvPicPr>
          <p:cNvPr id="2" name="图片 16">
            <a:extLst>
              <a:ext uri="{FF2B5EF4-FFF2-40B4-BE49-F238E27FC236}">
                <a16:creationId xmlns:a16="http://schemas.microsoft.com/office/drawing/2014/main" xmlns="" id="{9C740855-488F-455D-9A30-8DFAE7889D8B}"/>
              </a:ext>
            </a:extLst>
          </p:cNvPr>
          <p:cNvPicPr>
            <a:picLocks noChangeAspect="1"/>
          </p:cNvPicPr>
          <p:nvPr/>
        </p:nvPicPr>
        <p:blipFill>
          <a:blip r:embed="rId3">
            <a:biLevel thresh="50000"/>
            <a:extLst>
              <a:ext uri="{28A0092B-C50C-407E-A947-70E740481C1C}">
                <a14:useLocalDpi xmlns:a14="http://schemas.microsoft.com/office/drawing/2010/main" val="0"/>
              </a:ext>
            </a:extLst>
          </a:blip>
          <a:stretch>
            <a:fillRect/>
          </a:stretch>
        </p:blipFill>
        <p:spPr>
          <a:xfrm>
            <a:off x="1615095" y="457199"/>
            <a:ext cx="9732047" cy="4794422"/>
          </a:xfrm>
          <a:prstGeom prst="rect">
            <a:avLst/>
          </a:prstGeom>
        </p:spPr>
      </p:pic>
      <p:sp>
        <p:nvSpPr>
          <p:cNvPr id="4" name="TextBox 3"/>
          <p:cNvSpPr txBox="1"/>
          <p:nvPr/>
        </p:nvSpPr>
        <p:spPr>
          <a:xfrm>
            <a:off x="3954162" y="1643448"/>
            <a:ext cx="5053914" cy="14465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8800" b="1" dirty="0" smtClean="0">
                <a:ln/>
                <a:solidFill>
                  <a:schemeClr val="accent4"/>
                </a:solidFill>
                <a:latin typeface="Times New Roman" panose="02020603050405020304" pitchFamily="18" charset="0"/>
                <a:cs typeface="Times New Roman" panose="02020603050405020304" pitchFamily="18" charset="0"/>
              </a:rPr>
              <a:t>CHIA SẺ</a:t>
            </a:r>
            <a:endParaRPr lang="en-US" sz="8800" b="1" dirty="0">
              <a:ln/>
              <a:solidFill>
                <a:schemeClr val="accent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3682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ình nền Tài Liệu Học Tập Mùa Học, đơn Giản, Màu Xanh Da Trời, Bông Hoa  Background Vector để tải xuống miễn phí - Png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6000"/>
            <a:ext cx="12192000" cy="662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73557" y="828672"/>
            <a:ext cx="7293821" cy="523220"/>
          </a:xfrm>
          <a:prstGeom prst="rect">
            <a:avLst/>
          </a:prstGeom>
          <a:noFill/>
        </p:spPr>
        <p:txBody>
          <a:bodyPr wrap="square" rtlCol="0">
            <a:spAutoFit/>
          </a:bodyPr>
          <a:lstStyle/>
          <a:p>
            <a:r>
              <a:rPr lang="en-US" sz="2800" dirty="0" err="1" smtClean="0">
                <a:latin typeface="HP001 4 hàng" panose="020B0603050302020204" pitchFamily="34" charset="0"/>
              </a:rPr>
              <a:t>Thứ</a:t>
            </a:r>
            <a:r>
              <a:rPr lang="en-US" sz="2800" dirty="0" smtClean="0">
                <a:latin typeface="HP001 4 hàng" panose="020B0603050302020204" pitchFamily="34" charset="0"/>
              </a:rPr>
              <a:t> </a:t>
            </a:r>
            <a:r>
              <a:rPr lang="en-US" sz="2800" dirty="0" err="1" smtClean="0">
                <a:latin typeface="HP001 4 hàng" panose="020B0603050302020204" pitchFamily="34" charset="0"/>
              </a:rPr>
              <a:t>Sáu</a:t>
            </a:r>
            <a:r>
              <a:rPr lang="en-US" sz="2800" dirty="0" smtClean="0">
                <a:latin typeface="HP001 4 hàng" panose="020B0603050302020204" pitchFamily="34" charset="0"/>
              </a:rPr>
              <a:t>, </a:t>
            </a:r>
            <a:r>
              <a:rPr lang="en-US" sz="2800" dirty="0" err="1" smtClean="0">
                <a:latin typeface="HP001 4 hàng" panose="020B0603050302020204" pitchFamily="34" charset="0"/>
              </a:rPr>
              <a:t>ngày</a:t>
            </a:r>
            <a:r>
              <a:rPr lang="en-US" sz="2800" dirty="0" smtClean="0">
                <a:latin typeface="HP001 4 hàng" panose="020B0603050302020204" pitchFamily="34" charset="0"/>
              </a:rPr>
              <a:t> 28 </a:t>
            </a:r>
            <a:r>
              <a:rPr lang="en-US" sz="2800" dirty="0" err="1" smtClean="0">
                <a:latin typeface="HP001 4 hàng" panose="020B0603050302020204" pitchFamily="34" charset="0"/>
              </a:rPr>
              <a:t>tháng</a:t>
            </a:r>
            <a:r>
              <a:rPr lang="en-US" sz="2800" dirty="0" smtClean="0">
                <a:latin typeface="HP001 4 hàng" panose="020B0603050302020204" pitchFamily="34" charset="0"/>
              </a:rPr>
              <a:t> 10 </a:t>
            </a:r>
            <a:r>
              <a:rPr lang="en-US" sz="2800" dirty="0" err="1" smtClean="0">
                <a:latin typeface="HP001 4 hàng" panose="020B0603050302020204" pitchFamily="34" charset="0"/>
              </a:rPr>
              <a:t>năm</a:t>
            </a:r>
            <a:r>
              <a:rPr lang="en-US" sz="2800" dirty="0" smtClean="0">
                <a:latin typeface="HP001 4 hàng" panose="020B0603050302020204" pitchFamily="34" charset="0"/>
              </a:rPr>
              <a:t> 2022</a:t>
            </a:r>
            <a:endParaRPr lang="en-US" sz="2800" dirty="0">
              <a:latin typeface="HP001 4 hàng" panose="020B0603050302020204" pitchFamily="34" charset="0"/>
            </a:endParaRPr>
          </a:p>
        </p:txBody>
      </p:sp>
      <p:sp>
        <p:nvSpPr>
          <p:cNvPr id="6" name="Rectangle 5"/>
          <p:cNvSpPr/>
          <p:nvPr/>
        </p:nvSpPr>
        <p:spPr>
          <a:xfrm>
            <a:off x="5193773" y="1231976"/>
            <a:ext cx="2051587" cy="523220"/>
          </a:xfrm>
          <a:prstGeom prst="rect">
            <a:avLst/>
          </a:prstGeom>
        </p:spPr>
        <p:txBody>
          <a:bodyPr wrap="none">
            <a:spAutoFit/>
          </a:bodyPr>
          <a:lstStyle/>
          <a:p>
            <a:r>
              <a:rPr lang="en-US" sz="2800" u="sng" dirty="0" smtClean="0">
                <a:solidFill>
                  <a:srgbClr val="FF0000"/>
                </a:solidFill>
                <a:latin typeface="Times New Roman" panose="02020603050405020304" pitchFamily="18" charset="0"/>
                <a:cs typeface="Times New Roman" panose="02020603050405020304" pitchFamily="18" charset="0"/>
              </a:rPr>
              <a:t>KHOA HỌC</a:t>
            </a:r>
            <a:endParaRPr lang="en-US" sz="2800" u="sng"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146137" y="1722180"/>
            <a:ext cx="6691171"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rPr>
              <a:t>BÀI 16: ĂN UỐNG KHI BỊ BỆNH</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850292" y="2959131"/>
            <a:ext cx="6096000" cy="954107"/>
          </a:xfrm>
          <a:prstGeom prst="rect">
            <a:avLst/>
          </a:prstGeom>
        </p:spPr>
        <p:txBody>
          <a:bodyPr>
            <a:spAutoFit/>
          </a:bodyPr>
          <a:lstStyle/>
          <a:p>
            <a:pPr algn="just">
              <a:spcAft>
                <a:spcPts val="0"/>
              </a:spcAft>
            </a:pPr>
            <a:r>
              <a:rPr lang="nl-NL" sz="2800" dirty="0">
                <a:solidFill>
                  <a:srgbClr val="0070C0"/>
                </a:solidFill>
                <a:latin typeface="Times New Roman" panose="02020603050405020304" pitchFamily="18" charset="0"/>
                <a:ea typeface="Times New Roman" panose="02020603050405020304" pitchFamily="18" charset="0"/>
              </a:rPr>
              <a:t>C</a:t>
            </a:r>
            <a:r>
              <a:rPr lang="nl-NL" sz="2800" dirty="0" smtClean="0">
                <a:solidFill>
                  <a:srgbClr val="0070C0"/>
                </a:solidFill>
                <a:latin typeface="Times New Roman" panose="02020603050405020304" pitchFamily="18" charset="0"/>
                <a:ea typeface="Times New Roman" panose="02020603050405020304" pitchFamily="18" charset="0"/>
              </a:rPr>
              <a:t>hia </a:t>
            </a:r>
            <a:r>
              <a:rPr lang="nl-NL" sz="2800" dirty="0">
                <a:solidFill>
                  <a:srgbClr val="0070C0"/>
                </a:solidFill>
                <a:latin typeface="Times New Roman" panose="02020603050405020304" pitchFamily="18" charset="0"/>
                <a:ea typeface="Times New Roman" panose="02020603050405020304" pitchFamily="18" charset="0"/>
              </a:rPr>
              <a:t>sẻ về bản thân khi chăm sóc người bệnh và được ba mẹ chăm sóc khi </a:t>
            </a:r>
            <a:r>
              <a:rPr lang="nl-NL" sz="2800" dirty="0" smtClean="0">
                <a:solidFill>
                  <a:srgbClr val="0070C0"/>
                </a:solidFill>
                <a:latin typeface="Times New Roman" panose="02020603050405020304" pitchFamily="18" charset="0"/>
                <a:ea typeface="Times New Roman" panose="02020603050405020304" pitchFamily="18" charset="0"/>
              </a:rPr>
              <a:t>bệnh</a:t>
            </a:r>
            <a:endParaRPr lang="en-US" sz="2800" dirty="0">
              <a:solidFill>
                <a:srgbClr val="0070C0"/>
              </a:solidFill>
              <a:effectLst/>
              <a:latin typeface="Times New Roman" panose="02020603050405020304" pitchFamily="18" charset="0"/>
              <a:ea typeface="Times New Roman" panose="02020603050405020304" pitchFamily="18" charset="0"/>
            </a:endParaRPr>
          </a:p>
        </p:txBody>
      </p:sp>
      <p:sp>
        <p:nvSpPr>
          <p:cNvPr id="4" name="Rectangle 3"/>
          <p:cNvSpPr/>
          <p:nvPr/>
        </p:nvSpPr>
        <p:spPr>
          <a:xfrm>
            <a:off x="2698564" y="3241376"/>
            <a:ext cx="8109912" cy="523220"/>
          </a:xfrm>
          <a:prstGeom prst="rect">
            <a:avLst/>
          </a:prstGeom>
        </p:spPr>
        <p:txBody>
          <a:bodyPr wrap="none">
            <a:spAutoFit/>
          </a:bodyPr>
          <a:lstStyle/>
          <a:p>
            <a:r>
              <a:rPr lang="nl-NL" sz="2800" dirty="0">
                <a:solidFill>
                  <a:srgbClr val="0070C0"/>
                </a:solidFill>
                <a:latin typeface="Times New Roman" panose="02020603050405020304" pitchFamily="18" charset="0"/>
                <a:ea typeface="Times New Roman" panose="02020603050405020304" pitchFamily="18" charset="0"/>
              </a:rPr>
              <a:t>Em hãy nêu các nguyên liệu để nấu cháo thịt (cháo cá) </a:t>
            </a:r>
            <a:endParaRPr lang="en-US" sz="2800" dirty="0">
              <a:solidFill>
                <a:srgbClr val="0070C0"/>
              </a:solidFill>
            </a:endParaRPr>
          </a:p>
        </p:txBody>
      </p:sp>
    </p:spTree>
    <p:extLst>
      <p:ext uri="{BB962C8B-B14F-4D97-AF65-F5344CB8AC3E}">
        <p14:creationId xmlns:p14="http://schemas.microsoft.com/office/powerpoint/2010/main" val="28452078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3"/>
                                        </p:tgtEl>
                                        <p:attrNameLst>
                                          <p:attrName>ppt_w</p:attrName>
                                        </p:attrNameLst>
                                      </p:cBhvr>
                                      <p:tavLst>
                                        <p:tav tm="0">
                                          <p:val>
                                            <p:strVal val="ppt_w"/>
                                          </p:val>
                                        </p:tav>
                                        <p:tav tm="100000">
                                          <p:val>
                                            <p:fltVal val="0"/>
                                          </p:val>
                                        </p:tav>
                                      </p:tavLst>
                                    </p:anim>
                                    <p:anim calcmode="lin" valueType="num">
                                      <p:cBhvr>
                                        <p:cTn id="7" dur="500"/>
                                        <p:tgtEl>
                                          <p:spTgt spid="3"/>
                                        </p:tgtEl>
                                        <p:attrNameLst>
                                          <p:attrName>ppt_h</p:attrName>
                                        </p:attrNameLst>
                                      </p:cBhvr>
                                      <p:tavLst>
                                        <p:tav tm="0">
                                          <p:val>
                                            <p:strVal val="ppt_h"/>
                                          </p:val>
                                        </p:tav>
                                        <p:tav tm="100000">
                                          <p:val>
                                            <p:fltVal val="0"/>
                                          </p:val>
                                        </p:tav>
                                      </p:tavLst>
                                    </p:anim>
                                    <p:animEffect transition="out" filter="fade">
                                      <p:cBhvr>
                                        <p:cTn id="8" dur="500"/>
                                        <p:tgtEl>
                                          <p:spTgt spid="3"/>
                                        </p:tgtEl>
                                      </p:cBhvr>
                                    </p:animEffect>
                                    <p:set>
                                      <p:cBhvr>
                                        <p:cTn id="9" dur="1" fill="hold">
                                          <p:stCondLst>
                                            <p:cond delay="499"/>
                                          </p:stCondLst>
                                        </p:cTn>
                                        <p:tgtEl>
                                          <p:spTgt spid="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ình nền Tài Liệu Học Tập Mùa Học, đơn Giản, Màu Xanh Da Trời, Bông Hoa  Background Vector để tải xuống miễn phí - Png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51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981808" y="808290"/>
            <a:ext cx="7293821" cy="523220"/>
          </a:xfrm>
          <a:prstGeom prst="rect">
            <a:avLst/>
          </a:prstGeom>
          <a:noFill/>
        </p:spPr>
        <p:txBody>
          <a:bodyPr wrap="square" rtlCol="0">
            <a:spAutoFit/>
          </a:bodyPr>
          <a:lstStyle/>
          <a:p>
            <a:r>
              <a:rPr lang="en-US" sz="2800" dirty="0" err="1" smtClean="0">
                <a:latin typeface="HP001 4 hàng" panose="020B0603050302020204" pitchFamily="34" charset="0"/>
              </a:rPr>
              <a:t>Thứ</a:t>
            </a:r>
            <a:r>
              <a:rPr lang="en-US" sz="2800" dirty="0" smtClean="0">
                <a:latin typeface="HP001 4 hàng" panose="020B0603050302020204" pitchFamily="34" charset="0"/>
              </a:rPr>
              <a:t> </a:t>
            </a:r>
            <a:r>
              <a:rPr lang="en-US" sz="2800" dirty="0" err="1" smtClean="0">
                <a:latin typeface="HP001 4 hàng" panose="020B0603050302020204" pitchFamily="34" charset="0"/>
              </a:rPr>
              <a:t>Sáu</a:t>
            </a:r>
            <a:r>
              <a:rPr lang="en-US" sz="2800" dirty="0" smtClean="0">
                <a:latin typeface="HP001 4 hàng" panose="020B0603050302020204" pitchFamily="34" charset="0"/>
              </a:rPr>
              <a:t>, </a:t>
            </a:r>
            <a:r>
              <a:rPr lang="en-US" sz="2800" dirty="0" err="1" smtClean="0">
                <a:latin typeface="HP001 4 hàng" panose="020B0603050302020204" pitchFamily="34" charset="0"/>
              </a:rPr>
              <a:t>ngày</a:t>
            </a:r>
            <a:r>
              <a:rPr lang="en-US" sz="2800" dirty="0" smtClean="0">
                <a:latin typeface="HP001 4 hàng" panose="020B0603050302020204" pitchFamily="34" charset="0"/>
              </a:rPr>
              <a:t> 28 </a:t>
            </a:r>
            <a:r>
              <a:rPr lang="en-US" sz="2800" dirty="0" err="1" smtClean="0">
                <a:latin typeface="HP001 4 hàng" panose="020B0603050302020204" pitchFamily="34" charset="0"/>
              </a:rPr>
              <a:t>tháng</a:t>
            </a:r>
            <a:r>
              <a:rPr lang="en-US" sz="2800" dirty="0" smtClean="0">
                <a:latin typeface="HP001 4 hàng" panose="020B0603050302020204" pitchFamily="34" charset="0"/>
              </a:rPr>
              <a:t> 10 </a:t>
            </a:r>
            <a:r>
              <a:rPr lang="en-US" sz="2800" dirty="0" err="1" smtClean="0">
                <a:latin typeface="HP001 4 hàng" panose="020B0603050302020204" pitchFamily="34" charset="0"/>
              </a:rPr>
              <a:t>năm</a:t>
            </a:r>
            <a:r>
              <a:rPr lang="en-US" sz="2800" dirty="0" smtClean="0">
                <a:latin typeface="HP001 4 hàng" panose="020B0603050302020204" pitchFamily="34" charset="0"/>
              </a:rPr>
              <a:t> 2022</a:t>
            </a:r>
            <a:endParaRPr lang="en-US" sz="2800" dirty="0">
              <a:latin typeface="HP001 4 hàng" panose="020B0603050302020204" pitchFamily="34" charset="0"/>
            </a:endParaRPr>
          </a:p>
        </p:txBody>
      </p:sp>
      <p:sp>
        <p:nvSpPr>
          <p:cNvPr id="6" name="Rectangle 5"/>
          <p:cNvSpPr/>
          <p:nvPr/>
        </p:nvSpPr>
        <p:spPr>
          <a:xfrm>
            <a:off x="5078626" y="1225905"/>
            <a:ext cx="2043166" cy="523220"/>
          </a:xfrm>
          <a:prstGeom prst="rect">
            <a:avLst/>
          </a:prstGeom>
        </p:spPr>
        <p:txBody>
          <a:bodyPr wrap="square">
            <a:spAutoFit/>
          </a:bodyPr>
          <a:lstStyle/>
          <a:p>
            <a:r>
              <a:rPr lang="en-US" sz="2800" u="sng" dirty="0" smtClean="0">
                <a:solidFill>
                  <a:srgbClr val="FF0000"/>
                </a:solidFill>
                <a:latin typeface="Times New Roman" panose="02020603050405020304" pitchFamily="18" charset="0"/>
                <a:cs typeface="Times New Roman" panose="02020603050405020304" pitchFamily="18" charset="0"/>
              </a:rPr>
              <a:t>KHOA HỌC</a:t>
            </a:r>
            <a:endParaRPr lang="en-US" sz="2800" u="sng"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584458" y="1693983"/>
            <a:ext cx="6691171"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rPr>
              <a:t>BÀI 16: ĂN UỐNG KHI BỊ BỆNH</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5078626" y="2139800"/>
            <a:ext cx="5755685" cy="461665"/>
          </a:xfrm>
          <a:prstGeom prst="rect">
            <a:avLst/>
          </a:prstGeom>
        </p:spPr>
        <p:txBody>
          <a:bodyPr wrap="square">
            <a:spAutoFit/>
          </a:bodyPr>
          <a:lstStyle/>
          <a:p>
            <a:pPr algn="just">
              <a:spcAft>
                <a:spcPts val="0"/>
              </a:spcAft>
            </a:pPr>
            <a:r>
              <a:rPr lang="nl-NL" sz="2400" b="1" dirty="0" smtClean="0">
                <a:solidFill>
                  <a:srgbClr val="FF0000"/>
                </a:solidFill>
                <a:latin typeface="Times New Roman" panose="02020603050405020304" pitchFamily="18" charset="0"/>
                <a:ea typeface="Times New Roman" panose="02020603050405020304" pitchFamily="18" charset="0"/>
              </a:rPr>
              <a:t>KẾT LUẬN</a:t>
            </a:r>
            <a:r>
              <a:rPr lang="nl-NL" sz="2400" b="1" dirty="0" smtClean="0">
                <a:solidFill>
                  <a:srgbClr val="0070C0"/>
                </a:solidFill>
                <a:effectLst/>
                <a:latin typeface="Times New Roman" panose="02020603050405020304" pitchFamily="18" charset="0"/>
                <a:ea typeface="Times New Roman" panose="02020603050405020304" pitchFamily="18" charset="0"/>
              </a:rPr>
              <a:t> </a:t>
            </a:r>
            <a:endParaRPr lang="en-US" sz="2400" dirty="0">
              <a:solidFill>
                <a:srgbClr val="0070C0"/>
              </a:solidFill>
              <a:effectLst/>
              <a:latin typeface="Times New Roman" panose="02020603050405020304" pitchFamily="18" charset="0"/>
              <a:ea typeface="Times New Roman" panose="02020603050405020304" pitchFamily="18" charset="0"/>
            </a:endParaRPr>
          </a:p>
        </p:txBody>
      </p:sp>
      <p:sp>
        <p:nvSpPr>
          <p:cNvPr id="9" name="Rectangle 19"/>
          <p:cNvSpPr>
            <a:spLocks noChangeArrowheads="1"/>
          </p:cNvSpPr>
          <p:nvPr/>
        </p:nvSpPr>
        <p:spPr bwMode="auto">
          <a:xfrm>
            <a:off x="2124894" y="2370632"/>
            <a:ext cx="8709417" cy="3744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pP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vi-VN" altLang="en-US" sz="2600" dirty="0" smtClean="0">
                <a:solidFill>
                  <a:srgbClr val="0000FF"/>
                </a:solidFill>
                <a:latin typeface="Times New Roman" panose="02020603050405020304" pitchFamily="18" charset="0"/>
                <a:cs typeface="Times New Roman" panose="02020603050405020304" pitchFamily="18" charset="0"/>
              </a:rPr>
              <a:t>Ngườ</a:t>
            </a:r>
            <a:r>
              <a:rPr lang="en-US" altLang="en-US" sz="2600" dirty="0" err="1" smtClean="0">
                <a:solidFill>
                  <a:srgbClr val="0000FF"/>
                </a:solidFill>
                <a:latin typeface="Times New Roman" panose="02020603050405020304" pitchFamily="18" charset="0"/>
                <a:cs typeface="Times New Roman" panose="02020603050405020304" pitchFamily="18" charset="0"/>
              </a:rPr>
              <a:t>i</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bệnh</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phải</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ăn</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nhiều</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thức</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ăn</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có</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giá</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trị</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dinh</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dưỡng</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như</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thịt</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cá</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trứng</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sữa</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các</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loại</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rau</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xanh</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quả</a:t>
            </a:r>
            <a:r>
              <a:rPr lang="en-US" altLang="en-US" sz="2600" dirty="0" smtClean="0">
                <a:solidFill>
                  <a:srgbClr val="0000FF"/>
                </a:solidFill>
                <a:latin typeface="Times New Roman" panose="02020603050405020304" pitchFamily="18" charset="0"/>
                <a:cs typeface="Times New Roman" panose="02020603050405020304" pitchFamily="18" charset="0"/>
              </a:rPr>
              <a:t> chin </a:t>
            </a:r>
            <a:r>
              <a:rPr lang="en-US" altLang="en-US" sz="2600" dirty="0" err="1" smtClean="0">
                <a:solidFill>
                  <a:srgbClr val="0000FF"/>
                </a:solidFill>
                <a:latin typeface="Times New Roman" panose="02020603050405020304" pitchFamily="18" charset="0"/>
                <a:cs typeface="Times New Roman" panose="02020603050405020304" pitchFamily="18" charset="0"/>
              </a:rPr>
              <a:t>để</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bồi</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bổ</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cơ</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thể</a:t>
            </a:r>
            <a:r>
              <a:rPr lang="en-US" altLang="en-US" sz="2600" dirty="0" smtClean="0">
                <a:solidFill>
                  <a:srgbClr val="0000FF"/>
                </a:solidFill>
                <a:latin typeface="Times New Roman" panose="02020603050405020304" pitchFamily="18" charset="0"/>
                <a:cs typeface="Times New Roman" panose="02020603050405020304" pitchFamily="18" charset="0"/>
              </a:rPr>
              <a:t>.</a:t>
            </a:r>
          </a:p>
          <a:p>
            <a:pPr algn="just" eaLnBrk="1" hangingPunct="1">
              <a:lnSpc>
                <a:spcPct val="150000"/>
              </a:lnSpc>
            </a:pPr>
            <a:r>
              <a:rPr lang="en-US" altLang="en-US" sz="2600" dirty="0" err="1" smtClean="0">
                <a:solidFill>
                  <a:srgbClr val="0000FF"/>
                </a:solidFill>
                <a:latin typeface="Times New Roman" panose="02020603050405020304" pitchFamily="18" charset="0"/>
                <a:cs typeface="Times New Roman" panose="02020603050405020304" pitchFamily="18" charset="0"/>
              </a:rPr>
              <a:t>Nếu</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người</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bệnh</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quá</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yếu</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không</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ăn</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được</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thức</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ăn</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đặc</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sẽ</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cho</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ăn</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cháo</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thịt</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băm</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nhỏ</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xúp</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sữa</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nước</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quả</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ép</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Nếu</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người</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bệnh</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không</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muốn</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ăn</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hoặc</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ăn</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quá</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ít</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thì</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cho</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ăn</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nhiều</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bữa</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trong</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ngày</a:t>
            </a:r>
            <a:r>
              <a:rPr lang="en-US" altLang="en-US" sz="2600" dirty="0" smtClean="0">
                <a:solidFill>
                  <a:srgbClr val="0000FF"/>
                </a:solidFill>
                <a:latin typeface="Times New Roman" panose="02020603050405020304" pitchFamily="18" charset="0"/>
                <a:cs typeface="Times New Roman" panose="02020603050405020304" pitchFamily="18" charset="0"/>
              </a:rPr>
              <a:t>.</a:t>
            </a:r>
          </a:p>
          <a:p>
            <a:pPr algn="just" eaLnBrk="1" hangingPunct="1">
              <a:lnSpc>
                <a:spcPct val="150000"/>
              </a:lnSpc>
            </a:pP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Có</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một</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số</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bệnh</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đòi</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hỏi</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ăn</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kiêng</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theo</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chỉ</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dẫn</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của</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bác</a:t>
            </a:r>
            <a:r>
              <a:rPr lang="en-US" altLang="en-US" sz="2600" dirty="0" smtClean="0">
                <a:solidFill>
                  <a:srgbClr val="0000FF"/>
                </a:solidFill>
                <a:latin typeface="Times New Roman" panose="02020603050405020304" pitchFamily="18" charset="0"/>
                <a:cs typeface="Times New Roman" panose="02020603050405020304" pitchFamily="18" charset="0"/>
              </a:rPr>
              <a:t> </a:t>
            </a:r>
            <a:r>
              <a:rPr lang="en-US" altLang="en-US" sz="2600" dirty="0" err="1" smtClean="0">
                <a:solidFill>
                  <a:srgbClr val="0000FF"/>
                </a:solidFill>
                <a:latin typeface="Times New Roman" panose="02020603050405020304" pitchFamily="18" charset="0"/>
                <a:cs typeface="Times New Roman" panose="02020603050405020304" pitchFamily="18" charset="0"/>
              </a:rPr>
              <a:t>sĩ</a:t>
            </a:r>
            <a:r>
              <a:rPr lang="en-US" altLang="en-US" sz="2600" dirty="0" smtClean="0">
                <a:solidFill>
                  <a:srgbClr val="0000FF"/>
                </a:solidFill>
                <a:latin typeface="Times New Roman" panose="02020603050405020304" pitchFamily="18" charset="0"/>
                <a:cs typeface="Times New Roman" panose="02020603050405020304" pitchFamily="18" charset="0"/>
              </a:rPr>
              <a:t>.</a:t>
            </a:r>
            <a:endParaRPr lang="en-US" altLang="en-US" sz="26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03809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
                                        </p:tgtEl>
                                        <p:attrNameLst>
                                          <p:attrName>style.visibility</p:attrName>
                                        </p:attrNameLst>
                                      </p:cBhvr>
                                      <p:to>
                                        <p:strVal val="visible"/>
                                      </p:to>
                                    </p:set>
                                    <p:anim calcmode="discrete" valueType="clr">
                                      <p:cBhvr override="childStyle">
                                        <p:cTn id="7" dur="20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8" dur="200"/>
                                        <p:tgtEl>
                                          <p:spTgt spid="9"/>
                                        </p:tgtEl>
                                        <p:attrNameLst>
                                          <p:attrName>fillcolor</p:attrName>
                                        </p:attrNameLst>
                                      </p:cBhvr>
                                      <p:tavLst>
                                        <p:tav tm="0">
                                          <p:val>
                                            <p:clrVal>
                                              <a:schemeClr val="accent2"/>
                                            </p:clrVal>
                                          </p:val>
                                        </p:tav>
                                        <p:tav tm="50000">
                                          <p:val>
                                            <p:clrVal>
                                              <a:schemeClr val="hlink"/>
                                            </p:clrVal>
                                          </p:val>
                                        </p:tav>
                                      </p:tavLst>
                                    </p:anim>
                                    <p:set>
                                      <p:cBhvr>
                                        <p:cTn id="9" dur="20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ình nền Tài Liệu Học Tập Mùa Học, đơn Giản, Màu Xanh Da Trời, Bông Hoa  Background Vector để tải xuống miễn phí - Png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51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981808" y="808290"/>
            <a:ext cx="7293821" cy="523220"/>
          </a:xfrm>
          <a:prstGeom prst="rect">
            <a:avLst/>
          </a:prstGeom>
          <a:noFill/>
        </p:spPr>
        <p:txBody>
          <a:bodyPr wrap="square" rtlCol="0">
            <a:spAutoFit/>
          </a:bodyPr>
          <a:lstStyle/>
          <a:p>
            <a:r>
              <a:rPr lang="en-US" sz="2800" dirty="0" err="1" smtClean="0">
                <a:latin typeface="HP001 4 hàng" panose="020B0603050302020204" pitchFamily="34" charset="0"/>
              </a:rPr>
              <a:t>Thứ</a:t>
            </a:r>
            <a:r>
              <a:rPr lang="en-US" sz="2800" dirty="0" smtClean="0">
                <a:latin typeface="HP001 4 hàng" panose="020B0603050302020204" pitchFamily="34" charset="0"/>
              </a:rPr>
              <a:t> </a:t>
            </a:r>
            <a:r>
              <a:rPr lang="en-US" sz="2800" dirty="0" err="1" smtClean="0">
                <a:latin typeface="HP001 4 hàng" panose="020B0603050302020204" pitchFamily="34" charset="0"/>
              </a:rPr>
              <a:t>Sáu</a:t>
            </a:r>
            <a:r>
              <a:rPr lang="en-US" sz="2800" dirty="0" smtClean="0">
                <a:latin typeface="HP001 4 hàng" panose="020B0603050302020204" pitchFamily="34" charset="0"/>
              </a:rPr>
              <a:t>, </a:t>
            </a:r>
            <a:r>
              <a:rPr lang="en-US" sz="2800" dirty="0" err="1" smtClean="0">
                <a:latin typeface="HP001 4 hàng" panose="020B0603050302020204" pitchFamily="34" charset="0"/>
              </a:rPr>
              <a:t>ngày</a:t>
            </a:r>
            <a:r>
              <a:rPr lang="en-US" sz="2800" dirty="0" smtClean="0">
                <a:latin typeface="HP001 4 hàng" panose="020B0603050302020204" pitchFamily="34" charset="0"/>
              </a:rPr>
              <a:t> 28 </a:t>
            </a:r>
            <a:r>
              <a:rPr lang="en-US" sz="2800" dirty="0" err="1" smtClean="0">
                <a:latin typeface="HP001 4 hàng" panose="020B0603050302020204" pitchFamily="34" charset="0"/>
              </a:rPr>
              <a:t>tháng</a:t>
            </a:r>
            <a:r>
              <a:rPr lang="en-US" sz="2800" dirty="0" smtClean="0">
                <a:latin typeface="HP001 4 hàng" panose="020B0603050302020204" pitchFamily="34" charset="0"/>
              </a:rPr>
              <a:t> 10 </a:t>
            </a:r>
            <a:r>
              <a:rPr lang="en-US" sz="2800" dirty="0" err="1" smtClean="0">
                <a:latin typeface="HP001 4 hàng" panose="020B0603050302020204" pitchFamily="34" charset="0"/>
              </a:rPr>
              <a:t>năm</a:t>
            </a:r>
            <a:r>
              <a:rPr lang="en-US" sz="2800" dirty="0" smtClean="0">
                <a:latin typeface="HP001 4 hàng" panose="020B0603050302020204" pitchFamily="34" charset="0"/>
              </a:rPr>
              <a:t> 2022</a:t>
            </a:r>
            <a:endParaRPr lang="en-US" sz="2800" dirty="0">
              <a:latin typeface="HP001 4 hàng" panose="020B0603050302020204" pitchFamily="34" charset="0"/>
            </a:endParaRPr>
          </a:p>
        </p:txBody>
      </p:sp>
      <p:sp>
        <p:nvSpPr>
          <p:cNvPr id="6" name="Rectangle 5"/>
          <p:cNvSpPr/>
          <p:nvPr/>
        </p:nvSpPr>
        <p:spPr>
          <a:xfrm>
            <a:off x="5078626" y="1225905"/>
            <a:ext cx="2043166" cy="523220"/>
          </a:xfrm>
          <a:prstGeom prst="rect">
            <a:avLst/>
          </a:prstGeom>
        </p:spPr>
        <p:txBody>
          <a:bodyPr wrap="square">
            <a:spAutoFit/>
          </a:bodyPr>
          <a:lstStyle/>
          <a:p>
            <a:r>
              <a:rPr lang="en-US" sz="2800" u="sng" dirty="0" smtClean="0">
                <a:solidFill>
                  <a:srgbClr val="FF0000"/>
                </a:solidFill>
                <a:latin typeface="Times New Roman" panose="02020603050405020304" pitchFamily="18" charset="0"/>
                <a:cs typeface="Times New Roman" panose="02020603050405020304" pitchFamily="18" charset="0"/>
              </a:rPr>
              <a:t>KHOA HỌC</a:t>
            </a:r>
            <a:endParaRPr lang="en-US" sz="2800" u="sng"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584458" y="1693983"/>
            <a:ext cx="6691171"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rPr>
              <a:t>BÀI 16: ĂN UỐNG KHI BỊ BỆNH</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7655406"/>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6" name="Picture 5"/>
          <p:cNvPicPr>
            <a:picLocks noChangeAspect="1"/>
          </p:cNvPicPr>
          <p:nvPr/>
        </p:nvPicPr>
        <p:blipFill>
          <a:blip r:embed="rId4"/>
          <a:stretch>
            <a:fillRect/>
          </a:stretch>
        </p:blipFill>
        <p:spPr>
          <a:xfrm>
            <a:off x="1085192" y="1905200"/>
            <a:ext cx="9260440" cy="3427566"/>
          </a:xfrm>
          <a:prstGeom prst="rect">
            <a:avLst/>
          </a:prstGeom>
        </p:spPr>
      </p:pic>
    </p:spTree>
    <p:extLst>
      <p:ext uri="{BB962C8B-B14F-4D97-AF65-F5344CB8AC3E}">
        <p14:creationId xmlns:p14="http://schemas.microsoft.com/office/powerpoint/2010/main" val="365183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par>
                          <p:cTn id="13" fill="hold">
                            <p:stCondLst>
                              <p:cond delay="750"/>
                            </p:stCondLst>
                            <p:childTnLst>
                              <p:par>
                                <p:cTn id="14" presetID="32" presetClass="emph" presetSubtype="0" fill="hold" nodeType="after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Nền Powerpoint Đơn Giản, 3D, Tinh Tế &quot; QUÁ ĐẸP&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307073" cy="6853392"/>
          </a:xfrm>
          <a:prstGeom prst="rect">
            <a:avLst/>
          </a:prstGeom>
          <a:noFill/>
          <a:extLst>
            <a:ext uri="{909E8E84-426E-40DD-AFC4-6F175D3DCCD1}">
              <a14:hiddenFill xmlns:a14="http://schemas.microsoft.com/office/drawing/2010/main">
                <a:solidFill>
                  <a:srgbClr val="FFFFFF"/>
                </a:solidFill>
              </a14:hiddenFill>
            </a:ext>
          </a:extLst>
        </p:spPr>
      </p:pic>
      <p:sp>
        <p:nvSpPr>
          <p:cNvPr id="73" name="Rounded Rectangle 72"/>
          <p:cNvSpPr/>
          <p:nvPr/>
        </p:nvSpPr>
        <p:spPr>
          <a:xfrm>
            <a:off x="289560" y="163551"/>
            <a:ext cx="11759901" cy="6526289"/>
          </a:xfrm>
          <a:prstGeom prst="roundRect">
            <a:avLst/>
          </a:prstGeom>
          <a:solidFill>
            <a:schemeClr val="lt1">
              <a:alpha val="98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5" name="Rectangle: Rounded Corners 54">
            <a:extLst>
              <a:ext uri="{FF2B5EF4-FFF2-40B4-BE49-F238E27FC236}">
                <a16:creationId xmlns:a16="http://schemas.microsoft.com/office/drawing/2014/main" xmlns="" id="{A489F23D-0D36-468E-A060-EAD984C209F1}"/>
              </a:ext>
            </a:extLst>
          </p:cNvPr>
          <p:cNvSpPr/>
          <p:nvPr/>
        </p:nvSpPr>
        <p:spPr>
          <a:xfrm>
            <a:off x="1145811" y="4311162"/>
            <a:ext cx="8213456" cy="602673"/>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eaLnBrk="0" fontAlgn="base" hangingPunct="0">
              <a:spcBef>
                <a:spcPct val="0"/>
              </a:spcBef>
              <a:spcAft>
                <a:spcPct val="0"/>
              </a:spcAft>
              <a:defRPr/>
            </a:pPr>
            <a:r>
              <a:rPr lang="en-US" sz="4400" noProof="0" dirty="0" smtClean="0">
                <a:ln w="0"/>
                <a:solidFill>
                  <a:srgbClr val="000000"/>
                </a:solidFill>
                <a:latin typeface="Times New Roman" panose="02020603050405020304" pitchFamily="18" charset="0"/>
                <a:ea typeface="Tahoma" panose="020B0604030504040204" pitchFamily="34" charset="0"/>
                <a:cs typeface="Times New Roman" panose="02020603050405020304" pitchFamily="18" charset="0"/>
              </a:rPr>
              <a:t>  C</a:t>
            </a:r>
            <a:r>
              <a:rPr kumimoji="0" lang="en-US" sz="4400" i="0" u="none" strike="noStrike" kern="1200" cap="none" spc="0" normalizeH="0" baseline="0" noProof="0" dirty="0" smtClean="0">
                <a:ln w="0"/>
                <a:solidFill>
                  <a:srgbClr val="000000"/>
                </a:solidFill>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4400" i="0" u="none" strike="noStrike" kern="1200" cap="none" spc="0" normalizeH="0" noProof="0" dirty="0" smtClean="0">
                <a:ln w="0"/>
                <a:solidFill>
                  <a:srgbClr val="000000"/>
                </a:solidFill>
                <a:uLnTx/>
                <a:uFillTx/>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mỏi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mũi</a:t>
            </a:r>
            <a:r>
              <a:rPr lang="en-US" sz="4400" dirty="0">
                <a:latin typeface="Times New Roman" panose="02020603050405020304" pitchFamily="18" charset="0"/>
                <a:cs typeface="Times New Roman" panose="02020603050405020304" pitchFamily="18" charset="0"/>
              </a:rPr>
              <a:t> </a:t>
            </a:r>
            <a:endParaRPr kumimoji="0" lang="en-US" sz="4400" i="0" u="none" strike="noStrike" kern="1200" cap="none" spc="0" normalizeH="0" baseline="0" noProof="0" dirty="0">
              <a:ln w="0"/>
              <a:solidFill>
                <a:srgbClr val="000000"/>
              </a:solidFill>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56" name="Rectangle: Rounded Corners 55">
            <a:extLst>
              <a:ext uri="{FF2B5EF4-FFF2-40B4-BE49-F238E27FC236}">
                <a16:creationId xmlns:a16="http://schemas.microsoft.com/office/drawing/2014/main" xmlns="" id="{5DBE60FD-888C-465E-AC24-3BEAAD39B91A}"/>
              </a:ext>
            </a:extLst>
          </p:cNvPr>
          <p:cNvSpPr/>
          <p:nvPr/>
        </p:nvSpPr>
        <p:spPr>
          <a:xfrm>
            <a:off x="1120960" y="3486206"/>
            <a:ext cx="8263160" cy="57166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lvl="0" eaLnBrk="0" fontAlgn="base" hangingPunct="0">
              <a:spcBef>
                <a:spcPct val="0"/>
              </a:spcBef>
              <a:spcAft>
                <a:spcPct val="0"/>
              </a:spcAft>
              <a:defRPr/>
            </a:pPr>
            <a:r>
              <a:rPr kumimoji="0" lang="en-US" sz="4400" b="1" i="0" u="none" strike="noStrike" kern="1200" cap="none" spc="0" normalizeH="0" baseline="0" noProof="0" dirty="0" smtClean="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i="0" u="none" strike="noStrike" kern="1200" cap="none" spc="0" normalizeH="0" baseline="0" noProof="0" dirty="0" smtClean="0">
                <a:ln w="0"/>
                <a:solidFill>
                  <a:srgbClr val="000000"/>
                </a:solidFill>
                <a:uLnTx/>
                <a:uFillTx/>
                <a:latin typeface="Times New Roman" panose="02020603050405020304" pitchFamily="18" charset="0"/>
                <a:ea typeface="Tahoma" panose="020B0604030504040204" pitchFamily="34" charset="0"/>
                <a:cs typeface="Times New Roman" panose="02020603050405020304" pitchFamily="18" charset="0"/>
              </a:rPr>
              <a:t>B.</a:t>
            </a:r>
            <a:r>
              <a:rPr lang="en-US" sz="4400" dirty="0"/>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đùa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giỡn</a:t>
            </a:r>
            <a:r>
              <a:rPr kumimoji="0" lang="en-US" sz="4400" i="0" u="none" strike="noStrike" kern="1200" cap="none" spc="0" normalizeH="0" baseline="0" noProof="0" dirty="0" smtClean="0">
                <a:ln w="0"/>
                <a:solidFill>
                  <a:srgbClr val="000000"/>
                </a:solidFill>
                <a:uLnTx/>
                <a:uFillTx/>
                <a:latin typeface="Times New Roman" panose="02020603050405020304" pitchFamily="18" charset="0"/>
                <a:ea typeface="Tahoma" panose="020B0604030504040204" pitchFamily="34" charset="0"/>
                <a:cs typeface="Times New Roman" panose="02020603050405020304" pitchFamily="18" charset="0"/>
              </a:rPr>
              <a:t> </a:t>
            </a:r>
            <a:endParaRPr kumimoji="0" lang="en-US" sz="4400" i="0" u="none" strike="noStrike" kern="1200" cap="none" spc="0" normalizeH="0" baseline="0" noProof="0" dirty="0">
              <a:ln w="0"/>
              <a:solidFill>
                <a:srgbClr val="000000"/>
              </a:solidFill>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58" name="Rectangle: Rounded Corners 57">
            <a:extLst>
              <a:ext uri="{FF2B5EF4-FFF2-40B4-BE49-F238E27FC236}">
                <a16:creationId xmlns:a16="http://schemas.microsoft.com/office/drawing/2014/main" xmlns="" id="{7F260CC0-94A1-4E8F-A08A-B671E4818163}"/>
              </a:ext>
            </a:extLst>
          </p:cNvPr>
          <p:cNvSpPr/>
          <p:nvPr/>
        </p:nvSpPr>
        <p:spPr>
          <a:xfrm>
            <a:off x="1120960" y="2596463"/>
            <a:ext cx="8263159" cy="602673"/>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lvl="0" eaLnBrk="0" fontAlgn="base" hangingPunct="0">
              <a:spcBef>
                <a:spcPct val="0"/>
              </a:spcBef>
              <a:spcAft>
                <a:spcPct val="0"/>
              </a:spcAft>
              <a:defRPr/>
            </a:pPr>
            <a:r>
              <a:rPr lang="en-US" sz="4400" b="1" dirty="0" smtClean="0">
                <a:ln w="0"/>
                <a:solidFill>
                  <a:srgbClr val="000000"/>
                </a:solidFill>
                <a:effectLst>
                  <a:outerShdw blurRad="38100" dist="19050" dir="2700000" algn="tl" rotWithShape="0">
                    <a:srgbClr val="000000">
                      <a:alpha val="40000"/>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400" dirty="0" smtClean="0">
                <a:ln w="0"/>
                <a:solidFill>
                  <a:srgbClr val="000000"/>
                </a:solidFill>
                <a:latin typeface="Times New Roman" panose="02020603050405020304" pitchFamily="18" charset="0"/>
                <a:ea typeface="Tahoma" panose="020B0604030504040204" pitchFamily="34" charset="0"/>
                <a:cs typeface="Times New Roman" panose="02020603050405020304" pitchFamily="18" charset="0"/>
              </a:rPr>
              <a:t>A. </a:t>
            </a:r>
            <a:r>
              <a:rPr lang="en-US" sz="4400" dirty="0" err="1">
                <a:latin typeface="Times New Roman" panose="02020603050405020304" pitchFamily="18" charset="0"/>
                <a:cs typeface="Times New Roman" panose="02020603050405020304" pitchFamily="18" charset="0"/>
              </a:rPr>
              <a:t>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endParaRPr kumimoji="0" lang="en-US" sz="4400" i="0" u="none" strike="noStrike" kern="1200" cap="none" spc="0" normalizeH="0" baseline="0" noProof="0" dirty="0">
              <a:ln w="0"/>
              <a:solidFill>
                <a:srgbClr val="000000"/>
              </a:solidFill>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9" name="Picture 6" descr="Káº¿t quáº£ hÃ¬nh áº£nh cho right wrong tick icon">
            <a:extLst>
              <a:ext uri="{FF2B5EF4-FFF2-40B4-BE49-F238E27FC236}">
                <a16:creationId xmlns:a16="http://schemas.microsoft.com/office/drawing/2014/main" xmlns="" id="{FF6B9515-FF5E-43A7-B1CC-4BFDFB0B1FBA}"/>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214428" y="229321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Káº¿t quáº£ hÃ¬nh áº£nh cho right wrong tick icon">
            <a:extLst>
              <a:ext uri="{FF2B5EF4-FFF2-40B4-BE49-F238E27FC236}">
                <a16:creationId xmlns:a16="http://schemas.microsoft.com/office/drawing/2014/main" xmlns="" id="{5C354572-351E-4F67-A50A-15EA9893F5F5}"/>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239728" y="320430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Káº¿t quáº£ hÃ¬nh áº£nh cho right wrong tick icon">
            <a:extLst>
              <a:ext uri="{FF2B5EF4-FFF2-40B4-BE49-F238E27FC236}">
                <a16:creationId xmlns:a16="http://schemas.microsoft.com/office/drawing/2014/main" xmlns="" id="{9525C164-C99C-4D19-8201-691455F6469F}"/>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992330" y="3912255"/>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63" name="Rectangle: Rounded Corners 62">
            <a:extLst>
              <a:ext uri="{FF2B5EF4-FFF2-40B4-BE49-F238E27FC236}">
                <a16:creationId xmlns:a16="http://schemas.microsoft.com/office/drawing/2014/main" xmlns="" id="{4DCA1E8A-02DF-48F1-B4AD-2B4941170D58}"/>
              </a:ext>
            </a:extLst>
          </p:cNvPr>
          <p:cNvSpPr/>
          <p:nvPr/>
        </p:nvSpPr>
        <p:spPr>
          <a:xfrm>
            <a:off x="689599" y="1666462"/>
            <a:ext cx="10734871" cy="69554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p:cNvSpPr txBox="1"/>
          <p:nvPr/>
        </p:nvSpPr>
        <p:spPr>
          <a:xfrm>
            <a:off x="981510" y="1731084"/>
            <a:ext cx="9911391" cy="1077218"/>
          </a:xfrm>
          <a:prstGeom prst="rect">
            <a:avLst/>
          </a:prstGeom>
          <a:noFill/>
        </p:spPr>
        <p:txBody>
          <a:bodyPr wrap="square" rtlCol="0">
            <a:spAutoFit/>
          </a:bodyPr>
          <a:lstStyle/>
          <a:p>
            <a:pPr algn="just"/>
            <a:r>
              <a:rPr lang="en-US" sz="2800" b="1" dirty="0" err="1" smtClean="0">
                <a:solidFill>
                  <a:srgbClr val="FF0000"/>
                </a:solidFill>
                <a:latin typeface="Times New Roman" panose="02020603050405020304" pitchFamily="18" charset="0"/>
                <a:cs typeface="Times New Roman" panose="02020603050405020304" pitchFamily="18" charset="0"/>
              </a:rPr>
              <a:t>Câu</a:t>
            </a:r>
            <a:r>
              <a:rPr lang="en-US" sz="2800" b="1" dirty="0" smtClean="0">
                <a:solidFill>
                  <a:srgbClr val="FF0000"/>
                </a:solidFill>
                <a:latin typeface="Times New Roman" panose="02020603050405020304" pitchFamily="18" charset="0"/>
                <a:cs typeface="Times New Roman" panose="02020603050405020304" pitchFamily="18" charset="0"/>
              </a:rPr>
              <a:t> 1: </a:t>
            </a:r>
            <a:r>
              <a:rPr lang="nl-NL" sz="3200" dirty="0" smtClean="0">
                <a:latin typeface="Times New Roman" panose="02020603050405020304" pitchFamily="18" charset="0"/>
                <a:cs typeface="Times New Roman" panose="02020603050405020304" pitchFamily="18" charset="0"/>
              </a:rPr>
              <a:t>Những </a:t>
            </a:r>
            <a:r>
              <a:rPr lang="nl-NL" sz="3200" dirty="0">
                <a:latin typeface="Times New Roman" panose="02020603050405020304" pitchFamily="18" charset="0"/>
                <a:cs typeface="Times New Roman" panose="02020603050405020304" pitchFamily="18" charset="0"/>
              </a:rPr>
              <a:t>dấu hiệu nào cho biết khi cơ thể bị bệnh ?</a:t>
            </a:r>
            <a:endParaRPr lang="en-US" sz="3200" dirty="0">
              <a:latin typeface="Times New Roman" panose="02020603050405020304" pitchFamily="18" charset="0"/>
              <a:cs typeface="Times New Roman" panose="02020603050405020304" pitchFamily="18" charset="0"/>
            </a:endParaRPr>
          </a:p>
          <a:p>
            <a:pPr algn="just"/>
            <a:endParaRPr lang="en-US" sz="32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3170479" y="459218"/>
            <a:ext cx="7381697" cy="523220"/>
          </a:xfrm>
          <a:prstGeom prst="rect">
            <a:avLst/>
          </a:prstGeom>
          <a:noFill/>
        </p:spPr>
        <p:txBody>
          <a:bodyPr wrap="square" rtlCol="0">
            <a:spAutoFit/>
          </a:bodyPr>
          <a:lstStyle/>
          <a:p>
            <a:r>
              <a:rPr lang="en-US" sz="2800" dirty="0" err="1" smtClean="0">
                <a:solidFill>
                  <a:srgbClr val="0070C0"/>
                </a:solidFill>
                <a:latin typeface="HP001 4 hàng" panose="020B0603050302020204" pitchFamily="34" charset="0"/>
              </a:rPr>
              <a:t>Thứ</a:t>
            </a:r>
            <a:r>
              <a:rPr lang="en-US" sz="2800" dirty="0" smtClean="0">
                <a:solidFill>
                  <a:srgbClr val="0070C0"/>
                </a:solidFill>
                <a:latin typeface="HP001 4 hàng" panose="020B0603050302020204" pitchFamily="34" charset="0"/>
              </a:rPr>
              <a:t> </a:t>
            </a:r>
            <a:r>
              <a:rPr lang="en-US" sz="2800" dirty="0" err="1" smtClean="0">
                <a:solidFill>
                  <a:srgbClr val="0070C0"/>
                </a:solidFill>
                <a:latin typeface="HP001 4 hàng" panose="020B0603050302020204" pitchFamily="34" charset="0"/>
              </a:rPr>
              <a:t>Sáu</a:t>
            </a:r>
            <a:r>
              <a:rPr lang="en-US" sz="2800" dirty="0" smtClean="0">
                <a:solidFill>
                  <a:srgbClr val="0070C0"/>
                </a:solidFill>
                <a:latin typeface="HP001 4 hàng" panose="020B0603050302020204" pitchFamily="34" charset="0"/>
              </a:rPr>
              <a:t>, </a:t>
            </a:r>
            <a:r>
              <a:rPr lang="en-US" sz="2800" dirty="0" err="1" smtClean="0">
                <a:solidFill>
                  <a:srgbClr val="0070C0"/>
                </a:solidFill>
                <a:latin typeface="HP001 4 hàng" panose="020B0603050302020204" pitchFamily="34" charset="0"/>
              </a:rPr>
              <a:t>ngày</a:t>
            </a:r>
            <a:r>
              <a:rPr lang="en-US" sz="2800" dirty="0" smtClean="0">
                <a:solidFill>
                  <a:srgbClr val="0070C0"/>
                </a:solidFill>
                <a:latin typeface="HP001 4 hàng" panose="020B0603050302020204" pitchFamily="34" charset="0"/>
              </a:rPr>
              <a:t> 28 </a:t>
            </a:r>
            <a:r>
              <a:rPr lang="en-US" sz="2800" dirty="0" err="1" smtClean="0">
                <a:solidFill>
                  <a:srgbClr val="0070C0"/>
                </a:solidFill>
                <a:latin typeface="HP001 4 hàng" panose="020B0603050302020204" pitchFamily="34" charset="0"/>
              </a:rPr>
              <a:t>tháng</a:t>
            </a:r>
            <a:r>
              <a:rPr lang="en-US" sz="2800" dirty="0" smtClean="0">
                <a:solidFill>
                  <a:srgbClr val="0070C0"/>
                </a:solidFill>
                <a:latin typeface="HP001 4 hàng" panose="020B0603050302020204" pitchFamily="34" charset="0"/>
              </a:rPr>
              <a:t> 10 </a:t>
            </a:r>
            <a:r>
              <a:rPr lang="en-US" sz="2800" dirty="0" err="1" smtClean="0">
                <a:solidFill>
                  <a:srgbClr val="0070C0"/>
                </a:solidFill>
                <a:latin typeface="HP001 4 hàng" panose="020B0603050302020204" pitchFamily="34" charset="0"/>
              </a:rPr>
              <a:t>năm</a:t>
            </a:r>
            <a:r>
              <a:rPr lang="en-US" sz="2800" dirty="0" smtClean="0">
                <a:solidFill>
                  <a:srgbClr val="0070C0"/>
                </a:solidFill>
                <a:latin typeface="HP001 4 hàng" panose="020B0603050302020204" pitchFamily="34" charset="0"/>
              </a:rPr>
              <a:t> 2022</a:t>
            </a:r>
            <a:endParaRPr lang="en-US" sz="2800" dirty="0">
              <a:solidFill>
                <a:srgbClr val="0070C0"/>
              </a:solidFill>
              <a:latin typeface="HP001 4 hàng" panose="020B0603050302020204" pitchFamily="34" charset="0"/>
            </a:endParaRPr>
          </a:p>
        </p:txBody>
      </p:sp>
      <p:sp>
        <p:nvSpPr>
          <p:cNvPr id="2" name="Rectangle 1"/>
          <p:cNvSpPr/>
          <p:nvPr/>
        </p:nvSpPr>
        <p:spPr>
          <a:xfrm>
            <a:off x="5252540" y="995751"/>
            <a:ext cx="2318070" cy="584775"/>
          </a:xfrm>
          <a:prstGeom prst="rect">
            <a:avLst/>
          </a:prstGeom>
        </p:spPr>
        <p:txBody>
          <a:bodyPr wrap="none">
            <a:spAutoFit/>
          </a:bodyPr>
          <a:lstStyle/>
          <a:p>
            <a:r>
              <a:rPr lang="en-US" sz="3200" u="sng" dirty="0" smtClean="0">
                <a:solidFill>
                  <a:srgbClr val="FF0000"/>
                </a:solidFill>
                <a:latin typeface="Times New Roman" panose="02020603050405020304" pitchFamily="18" charset="0"/>
                <a:cs typeface="Times New Roman" panose="02020603050405020304" pitchFamily="18" charset="0"/>
              </a:rPr>
              <a:t>KHOA HỌC</a:t>
            </a:r>
            <a:endParaRPr lang="en-US" sz="3200" u="sng" dirty="0">
              <a:solidFill>
                <a:srgbClr val="FF0000"/>
              </a:solidFill>
              <a:latin typeface="Times New Roman" panose="02020603050405020304" pitchFamily="18" charset="0"/>
              <a:cs typeface="Times New Roman" panose="02020603050405020304" pitchFamily="18" charset="0"/>
            </a:endParaRPr>
          </a:p>
        </p:txBody>
      </p:sp>
      <p:sp>
        <p:nvSpPr>
          <p:cNvPr id="15" name="Rectangle: Rounded Corners 55">
            <a:extLst>
              <a:ext uri="{FF2B5EF4-FFF2-40B4-BE49-F238E27FC236}">
                <a16:creationId xmlns:a16="http://schemas.microsoft.com/office/drawing/2014/main" xmlns="" id="{5DBE60FD-888C-465E-AC24-3BEAAD39B91A}"/>
              </a:ext>
            </a:extLst>
          </p:cNvPr>
          <p:cNvSpPr/>
          <p:nvPr/>
        </p:nvSpPr>
        <p:spPr>
          <a:xfrm>
            <a:off x="1170663" y="5206768"/>
            <a:ext cx="8213456" cy="61774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defTabSz="914400" rtl="0" eaLnBrk="0" fontAlgn="base" latinLnBrk="0" hangingPunct="0">
              <a:lnSpc>
                <a:spcPct val="100000"/>
              </a:lnSpc>
              <a:spcBef>
                <a:spcPct val="0"/>
              </a:spcBef>
              <a:spcAft>
                <a:spcPct val="0"/>
              </a:spcAft>
              <a:buClrTx/>
              <a:buSzTx/>
              <a:buFontTx/>
              <a:buNone/>
              <a:tabLst/>
              <a:defRPr/>
            </a:pPr>
            <a:r>
              <a:rPr lang="en-US" sz="4400" dirty="0" smtClean="0">
                <a:ln w="0"/>
                <a:solidFill>
                  <a:srgbClr val="000000"/>
                </a:solidFill>
                <a:latin typeface="Times New Roman" panose="02020603050405020304" pitchFamily="18" charset="0"/>
                <a:ea typeface="Tahoma" panose="020B0604030504040204" pitchFamily="34" charset="0"/>
                <a:cs typeface="Times New Roman" panose="02020603050405020304" pitchFamily="18" charset="0"/>
              </a:rPr>
              <a:t>  D</a:t>
            </a:r>
            <a:r>
              <a:rPr kumimoji="0" lang="en-US" sz="4400" i="0" u="none" strike="noStrike" kern="1200" cap="none" spc="0" normalizeH="0" baseline="0" noProof="0" dirty="0" smtClean="0">
                <a:ln w="0"/>
                <a:solidFill>
                  <a:srgbClr val="000000"/>
                </a:solidFill>
                <a:uLnTx/>
                <a:uFillTx/>
                <a:latin typeface="Times New Roman" panose="02020603050405020304" pitchFamily="18" charset="0"/>
                <a:ea typeface="Tahoma" panose="020B0604030504040204" pitchFamily="34" charset="0"/>
                <a:cs typeface="Times New Roman" panose="02020603050405020304" pitchFamily="18" charset="0"/>
              </a:rPr>
              <a:t>. </a:t>
            </a:r>
            <a:r>
              <a:rPr lang="en-US" sz="4400" dirty="0" smtClean="0">
                <a:ln w="0"/>
                <a:solidFill>
                  <a:srgbClr val="000000"/>
                </a:solidFill>
                <a:latin typeface="Times New Roman" panose="02020603050405020304" pitchFamily="18" charset="0"/>
                <a:ea typeface="Tahoma" panose="020B0604030504040204" pitchFamily="34" charset="0"/>
                <a:cs typeface="Times New Roman" panose="02020603050405020304" pitchFamily="18" charset="0"/>
              </a:rPr>
              <a:t>them </a:t>
            </a:r>
            <a:r>
              <a:rPr lang="en-US" sz="4400" dirty="0" err="1" smtClean="0">
                <a:ln w="0"/>
                <a:solidFill>
                  <a:srgbClr val="000000"/>
                </a:solidFill>
                <a:latin typeface="Times New Roman" panose="02020603050405020304" pitchFamily="18" charset="0"/>
                <a:ea typeface="Tahoma" panose="020B0604030504040204" pitchFamily="34" charset="0"/>
                <a:cs typeface="Times New Roman" panose="02020603050405020304" pitchFamily="18" charset="0"/>
              </a:rPr>
              <a:t>ăn</a:t>
            </a:r>
            <a:r>
              <a:rPr lang="en-US" sz="4400" dirty="0" smtClean="0">
                <a:ln w="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ln w="0"/>
                <a:solidFill>
                  <a:srgbClr val="000000"/>
                </a:solidFill>
                <a:latin typeface="Times New Roman" panose="02020603050405020304" pitchFamily="18" charset="0"/>
                <a:ea typeface="Tahoma" panose="020B0604030504040204" pitchFamily="34" charset="0"/>
                <a:cs typeface="Times New Roman" panose="02020603050405020304" pitchFamily="18" charset="0"/>
              </a:rPr>
              <a:t>thích</a:t>
            </a:r>
            <a:r>
              <a:rPr lang="en-US" sz="4400" dirty="0" smtClean="0">
                <a:ln w="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ln w="0"/>
                <a:solidFill>
                  <a:srgbClr val="000000"/>
                </a:solidFill>
                <a:latin typeface="Times New Roman" panose="02020603050405020304" pitchFamily="18" charset="0"/>
                <a:ea typeface="Tahoma" panose="020B0604030504040204" pitchFamily="34" charset="0"/>
                <a:cs typeface="Times New Roman" panose="02020603050405020304" pitchFamily="18" charset="0"/>
              </a:rPr>
              <a:t>uống</a:t>
            </a:r>
            <a:r>
              <a:rPr lang="en-US" sz="4400" dirty="0" smtClean="0">
                <a:ln w="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ln w="0"/>
                <a:solidFill>
                  <a:srgbClr val="000000"/>
                </a:solidFill>
                <a:latin typeface="Times New Roman" panose="02020603050405020304" pitchFamily="18" charset="0"/>
                <a:ea typeface="Tahoma" panose="020B0604030504040204" pitchFamily="34" charset="0"/>
                <a:cs typeface="Times New Roman" panose="02020603050405020304" pitchFamily="18" charset="0"/>
              </a:rPr>
              <a:t>sữa</a:t>
            </a:r>
            <a:r>
              <a:rPr kumimoji="0" lang="en-US" sz="4400" i="0" u="none" strike="noStrike" kern="1200" cap="none" spc="0" normalizeH="0" baseline="0" noProof="0" dirty="0" smtClean="0">
                <a:ln w="0"/>
                <a:solidFill>
                  <a:srgbClr val="000000"/>
                </a:solidFill>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i="0" u="none" strike="noStrike" kern="1200" cap="none" spc="0" normalizeH="0" noProof="0" dirty="0" smtClean="0">
                <a:ln w="0"/>
                <a:solidFill>
                  <a:srgbClr val="000000"/>
                </a:solidFill>
                <a:uLnTx/>
                <a:uFillTx/>
                <a:latin typeface="Times New Roman" panose="02020603050405020304" pitchFamily="18" charset="0"/>
                <a:ea typeface="Tahoma" panose="020B0604030504040204" pitchFamily="34" charset="0"/>
                <a:cs typeface="Times New Roman" panose="02020603050405020304" pitchFamily="18" charset="0"/>
              </a:rPr>
              <a:t> </a:t>
            </a:r>
            <a:endParaRPr kumimoji="0" lang="en-US" sz="4400" i="0" u="none" strike="noStrike" kern="1200" cap="none" spc="0" normalizeH="0" baseline="0" noProof="0" dirty="0">
              <a:ln w="0"/>
              <a:solidFill>
                <a:srgbClr val="000000"/>
              </a:solidFill>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6" name="Picture 6" descr="Káº¿t quáº£ hÃ¬nh áº£nh cho right wrong tick icon">
            <a:extLst>
              <a:ext uri="{FF2B5EF4-FFF2-40B4-BE49-F238E27FC236}">
                <a16:creationId xmlns:a16="http://schemas.microsoft.com/office/drawing/2014/main" xmlns="" id="{5C354572-351E-4F67-A50A-15EA9893F5F5}"/>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214428" y="4824266"/>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a:hlinkClick r:id="" action="ppaction://hlinkshowjump?jump=nextslide"/>
          </p:cNvPr>
          <p:cNvSpPr/>
          <p:nvPr/>
        </p:nvSpPr>
        <p:spPr>
          <a:xfrm>
            <a:off x="10581431" y="6311214"/>
            <a:ext cx="721056" cy="3748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01959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6"/>
                  </p:tgtEl>
                </p:cond>
              </p:nextCondLst>
            </p:seq>
            <p:seq concurrent="1" nextAc="seek">
              <p:cTn id="12" restart="whenNotActive" fill="hold" evtFilter="cancelBubble" nodeType="interactiveSeq">
                <p:stCondLst>
                  <p:cond evt="onClick" delay="0">
                    <p:tgtEl>
                      <p:spTgt spid="58"/>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8"/>
                  </p:tgtEl>
                </p:cond>
              </p:nextCondLst>
            </p:seq>
            <p:seq concurrent="1" nextAc="seek">
              <p:cTn id="17" restart="whenNotActive" fill="hold" evtFilter="cancelBubble" nodeType="interactiveSeq">
                <p:stCondLst>
                  <p:cond evt="onClick" delay="0">
                    <p:tgtEl>
                      <p:spTgt spid="5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5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Powerpoint Đơn Giản, 3D, Tinh Tế &quot; QUÁ ĐẸP&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628"/>
            <a:ext cx="12192000" cy="6934200"/>
          </a:xfrm>
          <a:prstGeom prst="rect">
            <a:avLst/>
          </a:prstGeom>
          <a:noFill/>
          <a:extLst>
            <a:ext uri="{909E8E84-426E-40DD-AFC4-6F175D3DCCD1}">
              <a14:hiddenFill xmlns:a14="http://schemas.microsoft.com/office/drawing/2010/main">
                <a:solidFill>
                  <a:srgbClr val="FFFFFF"/>
                </a:solidFill>
              </a14:hiddenFill>
            </a:ext>
          </a:extLst>
        </p:spPr>
      </p:pic>
      <p:sp>
        <p:nvSpPr>
          <p:cNvPr id="73" name="Rounded Rectangle 72"/>
          <p:cNvSpPr/>
          <p:nvPr/>
        </p:nvSpPr>
        <p:spPr>
          <a:xfrm>
            <a:off x="285145" y="224583"/>
            <a:ext cx="11594403" cy="6526289"/>
          </a:xfrm>
          <a:prstGeom prst="roundRect">
            <a:avLst/>
          </a:prstGeom>
          <a:solidFill>
            <a:schemeClr val="lt1">
              <a:alpha val="98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5" name="Rectangle: Rounded Corners 54">
            <a:extLst>
              <a:ext uri="{FF2B5EF4-FFF2-40B4-BE49-F238E27FC236}">
                <a16:creationId xmlns:a16="http://schemas.microsoft.com/office/drawing/2014/main" xmlns="" id="{A489F23D-0D36-468E-A060-EAD984C209F1}"/>
              </a:ext>
            </a:extLst>
          </p:cNvPr>
          <p:cNvSpPr/>
          <p:nvPr/>
        </p:nvSpPr>
        <p:spPr>
          <a:xfrm>
            <a:off x="3003522" y="5433345"/>
            <a:ext cx="5259900" cy="79222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eaLnBrk="0" fontAlgn="base" hangingPunct="0">
              <a:spcBef>
                <a:spcPct val="0"/>
              </a:spcBef>
              <a:spcAft>
                <a:spcPct val="0"/>
              </a:spcAft>
              <a:defRPr/>
            </a:pPr>
            <a:r>
              <a:rPr lang="en-US" sz="4000" noProof="0" dirty="0" smtClean="0">
                <a:ln w="0"/>
                <a:solidFill>
                  <a:srgbClr val="000000"/>
                </a:solidFill>
                <a:latin typeface="Times New Roman" panose="02020603050405020304" pitchFamily="18" charset="0"/>
                <a:ea typeface="Tahoma" panose="020B0604030504040204" pitchFamily="34" charset="0"/>
                <a:cs typeface="Times New Roman" panose="02020603050405020304" pitchFamily="18" charset="0"/>
              </a:rPr>
              <a:t>D.</a:t>
            </a:r>
            <a:r>
              <a:rPr lang="en-US" sz="4400" dirty="0"/>
              <a:t> </a:t>
            </a:r>
            <a:r>
              <a:rPr lang="en-US" sz="4000" dirty="0" err="1">
                <a:latin typeface="Times New Roman" panose="02020603050405020304" pitchFamily="18" charset="0"/>
                <a:cs typeface="Times New Roman" panose="02020603050405020304" pitchFamily="18" charset="0"/>
              </a:rPr>
              <a:t>báo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ngay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mẹ</a:t>
            </a:r>
            <a:r>
              <a:rPr lang="en-US" sz="4000" dirty="0">
                <a:latin typeface="Times New Roman" panose="02020603050405020304" pitchFamily="18" charset="0"/>
                <a:cs typeface="Times New Roman" panose="02020603050405020304" pitchFamily="18" charset="0"/>
              </a:rPr>
              <a:t> </a:t>
            </a:r>
            <a:r>
              <a:rPr lang="en-US" sz="4000" b="1" noProof="0" dirty="0" smtClean="0">
                <a:ln w="0"/>
                <a:solidFill>
                  <a:srgbClr val="000000"/>
                </a:solidFill>
                <a:effectLst>
                  <a:outerShdw blurRad="38100" dist="19050" dir="2700000" algn="tl" rotWithShape="0">
                    <a:srgbClr val="000000">
                      <a:alpha val="40000"/>
                    </a:srgbClr>
                  </a:outerShdw>
                </a:effectLst>
                <a:latin typeface="Times New Roman" panose="02020603050405020304" pitchFamily="18" charset="0"/>
                <a:ea typeface="Tahoma" panose="020B0604030504040204" pitchFamily="34" charset="0"/>
                <a:cs typeface="Times New Roman" panose="02020603050405020304" pitchFamily="18" charset="0"/>
              </a:rPr>
              <a:t> </a:t>
            </a:r>
            <a:endParaRPr kumimoji="0" lang="en-US" sz="4000" i="0" u="none" strike="noStrike" kern="1200" cap="none" spc="0" normalizeH="0" baseline="0" noProof="0" dirty="0">
              <a:ln w="0"/>
              <a:solidFill>
                <a:srgbClr val="000000"/>
              </a:solidFill>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56" name="Rectangle: Rounded Corners 55">
            <a:extLst>
              <a:ext uri="{FF2B5EF4-FFF2-40B4-BE49-F238E27FC236}">
                <a16:creationId xmlns:a16="http://schemas.microsoft.com/office/drawing/2014/main" xmlns="" id="{5DBE60FD-888C-465E-AC24-3BEAAD39B91A}"/>
              </a:ext>
            </a:extLst>
          </p:cNvPr>
          <p:cNvSpPr/>
          <p:nvPr/>
        </p:nvSpPr>
        <p:spPr>
          <a:xfrm>
            <a:off x="2935110" y="4509704"/>
            <a:ext cx="5223719" cy="80907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lvl="0" eaLnBrk="0" fontAlgn="base" hangingPunct="0">
              <a:spcBef>
                <a:spcPct val="0"/>
              </a:spcBef>
              <a:spcAft>
                <a:spcPct val="0"/>
              </a:spcAft>
              <a:defRPr/>
            </a:pPr>
            <a:r>
              <a:rPr lang="en-US" sz="4000" dirty="0">
                <a:ln w="0"/>
                <a:solidFill>
                  <a:srgbClr val="000000"/>
                </a:solidFill>
                <a:latin typeface="Times New Roman" panose="02020603050405020304" pitchFamily="18" charset="0"/>
                <a:ea typeface="Tahoma" panose="020B0604030504040204" pitchFamily="34" charset="0"/>
                <a:cs typeface="Times New Roman" panose="02020603050405020304" pitchFamily="18" charset="0"/>
              </a:rPr>
              <a:t>C</a:t>
            </a:r>
            <a:r>
              <a:rPr lang="en-US" sz="4000" dirty="0" smtClean="0">
                <a:ln w="0"/>
                <a:solidFill>
                  <a:srgbClr val="000000"/>
                </a:solidFill>
                <a:latin typeface="Times New Roman" panose="02020603050405020304" pitchFamily="18" charset="0"/>
                <a:ea typeface="Tahoma" panose="020B0604030504040204" pitchFamily="34" charset="0"/>
                <a:cs typeface="Times New Roman" panose="02020603050405020304" pitchFamily="18" charset="0"/>
              </a:rPr>
              <a:t>.</a:t>
            </a:r>
            <a:r>
              <a:rPr lang="en-US" sz="4000" dirty="0"/>
              <a:t> </a:t>
            </a:r>
            <a:r>
              <a:rPr lang="en-US" sz="4000" dirty="0" err="1">
                <a:latin typeface="Times New Roman" panose="02020603050405020304" pitchFamily="18" charset="0"/>
                <a:cs typeface="Times New Roman" panose="02020603050405020304" pitchFamily="18" charset="0"/>
              </a:rPr>
              <a:t>nấu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ăn</a:t>
            </a:r>
            <a:r>
              <a:rPr lang="en-US" sz="4000" dirty="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 </a:t>
            </a:r>
            <a:endParaRPr kumimoji="0" lang="en-US" sz="4000" b="1"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58" name="Rectangle: Rounded Corners 57">
            <a:extLst>
              <a:ext uri="{FF2B5EF4-FFF2-40B4-BE49-F238E27FC236}">
                <a16:creationId xmlns:a16="http://schemas.microsoft.com/office/drawing/2014/main" xmlns="" id="{7F260CC0-94A1-4E8F-A08A-B671E4818163}"/>
              </a:ext>
            </a:extLst>
          </p:cNvPr>
          <p:cNvSpPr/>
          <p:nvPr/>
        </p:nvSpPr>
        <p:spPr>
          <a:xfrm>
            <a:off x="2895460" y="2574955"/>
            <a:ext cx="5179593" cy="81192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lvl="0" eaLnBrk="0" fontAlgn="base" hangingPunct="0">
              <a:spcBef>
                <a:spcPct val="0"/>
              </a:spcBef>
              <a:spcAft>
                <a:spcPct val="0"/>
              </a:spcAft>
              <a:defRPr/>
            </a:pPr>
            <a:r>
              <a:rPr lang="en-US" sz="4000" dirty="0">
                <a:ln w="0"/>
                <a:solidFill>
                  <a:srgbClr val="000000"/>
                </a:solidFill>
                <a:latin typeface="Times New Roman" panose="02020603050405020304" pitchFamily="18" charset="0"/>
                <a:ea typeface="Tahoma" panose="020B0604030504040204" pitchFamily="34" charset="0"/>
                <a:cs typeface="Times New Roman" panose="02020603050405020304" pitchFamily="18" charset="0"/>
              </a:rPr>
              <a:t>A</a:t>
            </a:r>
            <a:r>
              <a:rPr lang="en-US" sz="4000" dirty="0" smtClean="0">
                <a:ln w="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mua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thuốc</a:t>
            </a:r>
            <a:r>
              <a:rPr lang="en-US" sz="4000" dirty="0">
                <a:latin typeface="Times New Roman" panose="02020603050405020304" pitchFamily="18" charset="0"/>
                <a:cs typeface="Times New Roman" panose="02020603050405020304" pitchFamily="18" charset="0"/>
              </a:rPr>
              <a:t> </a:t>
            </a:r>
            <a:r>
              <a:rPr lang="vi-VN" sz="4000" dirty="0" smtClean="0">
                <a:latin typeface="Times New Roman" panose="02020603050405020304" pitchFamily="18" charset="0"/>
                <a:cs typeface="Times New Roman" panose="02020603050405020304" pitchFamily="18" charset="0"/>
              </a:rPr>
              <a:t> </a:t>
            </a:r>
            <a:endParaRPr kumimoji="0" lang="en-US" sz="4000" i="0" u="none" strike="noStrike" kern="1200" cap="none" spc="0" normalizeH="0" baseline="0" noProof="0" dirty="0">
              <a:ln w="0"/>
              <a:solidFill>
                <a:srgbClr val="000000"/>
              </a:solidFill>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9" name="Picture 6" descr="Káº¿t quáº£ hÃ¬nh áº£nh cho right wrong tick icon">
            <a:extLst>
              <a:ext uri="{FF2B5EF4-FFF2-40B4-BE49-F238E27FC236}">
                <a16:creationId xmlns:a16="http://schemas.microsoft.com/office/drawing/2014/main" xmlns="" id="{FF6B9515-FF5E-43A7-B1CC-4BFDFB0B1FBA}"/>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72371" y="232791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Káº¿t quáº£ hÃ¬nh áº£nh cho right wrong tick icon">
            <a:extLst>
              <a:ext uri="{FF2B5EF4-FFF2-40B4-BE49-F238E27FC236}">
                <a16:creationId xmlns:a16="http://schemas.microsoft.com/office/drawing/2014/main" xmlns="" id="{5C354572-351E-4F67-A50A-15EA9893F5F5}"/>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75053" y="4409523"/>
            <a:ext cx="1092200" cy="104625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Káº¿t quáº£ hÃ¬nh áº£nh cho right wrong tick icon">
            <a:extLst>
              <a:ext uri="{FF2B5EF4-FFF2-40B4-BE49-F238E27FC236}">
                <a16:creationId xmlns:a16="http://schemas.microsoft.com/office/drawing/2014/main" xmlns="" id="{9525C164-C99C-4D19-8201-691455F6469F}"/>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93242" y="5128594"/>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63" name="Rectangle: Rounded Corners 62">
            <a:extLst>
              <a:ext uri="{FF2B5EF4-FFF2-40B4-BE49-F238E27FC236}">
                <a16:creationId xmlns:a16="http://schemas.microsoft.com/office/drawing/2014/main" xmlns="" id="{4DCA1E8A-02DF-48F1-B4AD-2B4941170D58}"/>
              </a:ext>
            </a:extLst>
          </p:cNvPr>
          <p:cNvSpPr/>
          <p:nvPr/>
        </p:nvSpPr>
        <p:spPr>
          <a:xfrm>
            <a:off x="1442261" y="1549778"/>
            <a:ext cx="7430266" cy="82122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TextBox 13"/>
          <p:cNvSpPr txBox="1"/>
          <p:nvPr/>
        </p:nvSpPr>
        <p:spPr>
          <a:xfrm>
            <a:off x="3170479" y="459218"/>
            <a:ext cx="7381697" cy="523220"/>
          </a:xfrm>
          <a:prstGeom prst="rect">
            <a:avLst/>
          </a:prstGeom>
          <a:noFill/>
        </p:spPr>
        <p:txBody>
          <a:bodyPr wrap="square" rtlCol="0">
            <a:spAutoFit/>
          </a:bodyPr>
          <a:lstStyle/>
          <a:p>
            <a:r>
              <a:rPr lang="en-US" sz="2800" dirty="0" err="1" smtClean="0">
                <a:solidFill>
                  <a:srgbClr val="0070C0"/>
                </a:solidFill>
                <a:latin typeface="HP001 4 hàng" panose="020B0603050302020204" pitchFamily="34" charset="0"/>
              </a:rPr>
              <a:t>Thứ</a:t>
            </a:r>
            <a:r>
              <a:rPr lang="en-US" sz="2800" dirty="0" smtClean="0">
                <a:solidFill>
                  <a:srgbClr val="0070C0"/>
                </a:solidFill>
                <a:latin typeface="HP001 4 hàng" panose="020B0603050302020204" pitchFamily="34" charset="0"/>
              </a:rPr>
              <a:t> </a:t>
            </a:r>
            <a:r>
              <a:rPr lang="en-US" sz="2800" dirty="0" err="1" smtClean="0">
                <a:solidFill>
                  <a:srgbClr val="0070C0"/>
                </a:solidFill>
                <a:latin typeface="HP001 4 hàng" panose="020B0603050302020204" pitchFamily="34" charset="0"/>
              </a:rPr>
              <a:t>Sáu</a:t>
            </a:r>
            <a:r>
              <a:rPr lang="en-US" sz="2800" dirty="0" smtClean="0">
                <a:solidFill>
                  <a:srgbClr val="0070C0"/>
                </a:solidFill>
                <a:latin typeface="HP001 4 hàng" panose="020B0603050302020204" pitchFamily="34" charset="0"/>
              </a:rPr>
              <a:t>, </a:t>
            </a:r>
            <a:r>
              <a:rPr lang="en-US" sz="2800" dirty="0" err="1" smtClean="0">
                <a:solidFill>
                  <a:srgbClr val="0070C0"/>
                </a:solidFill>
                <a:latin typeface="HP001 4 hàng" panose="020B0603050302020204" pitchFamily="34" charset="0"/>
              </a:rPr>
              <a:t>ngày</a:t>
            </a:r>
            <a:r>
              <a:rPr lang="en-US" sz="2800" dirty="0" smtClean="0">
                <a:solidFill>
                  <a:srgbClr val="0070C0"/>
                </a:solidFill>
                <a:latin typeface="HP001 4 hàng" panose="020B0603050302020204" pitchFamily="34" charset="0"/>
              </a:rPr>
              <a:t> 28 </a:t>
            </a:r>
            <a:r>
              <a:rPr lang="en-US" sz="2800" dirty="0" err="1" smtClean="0">
                <a:solidFill>
                  <a:srgbClr val="0070C0"/>
                </a:solidFill>
                <a:latin typeface="HP001 4 hàng" panose="020B0603050302020204" pitchFamily="34" charset="0"/>
              </a:rPr>
              <a:t>tháng</a:t>
            </a:r>
            <a:r>
              <a:rPr lang="en-US" sz="2800" dirty="0" smtClean="0">
                <a:solidFill>
                  <a:srgbClr val="0070C0"/>
                </a:solidFill>
                <a:latin typeface="HP001 4 hàng" panose="020B0603050302020204" pitchFamily="34" charset="0"/>
              </a:rPr>
              <a:t> 10 </a:t>
            </a:r>
            <a:r>
              <a:rPr lang="en-US" sz="2800" dirty="0" err="1" smtClean="0">
                <a:solidFill>
                  <a:srgbClr val="0070C0"/>
                </a:solidFill>
                <a:latin typeface="HP001 4 hàng" panose="020B0603050302020204" pitchFamily="34" charset="0"/>
              </a:rPr>
              <a:t>năm</a:t>
            </a:r>
            <a:r>
              <a:rPr lang="en-US" sz="2800" dirty="0" smtClean="0">
                <a:solidFill>
                  <a:srgbClr val="0070C0"/>
                </a:solidFill>
                <a:latin typeface="HP001 4 hàng" panose="020B0603050302020204" pitchFamily="34" charset="0"/>
              </a:rPr>
              <a:t> 2022</a:t>
            </a:r>
            <a:endParaRPr lang="en-US" sz="2800" dirty="0">
              <a:solidFill>
                <a:srgbClr val="0070C0"/>
              </a:solidFill>
              <a:latin typeface="HP001 4 hàng" panose="020B0603050302020204" pitchFamily="34" charset="0"/>
            </a:endParaRPr>
          </a:p>
        </p:txBody>
      </p:sp>
      <p:sp>
        <p:nvSpPr>
          <p:cNvPr id="2" name="Rectangle 1"/>
          <p:cNvSpPr/>
          <p:nvPr/>
        </p:nvSpPr>
        <p:spPr>
          <a:xfrm>
            <a:off x="4936964" y="904304"/>
            <a:ext cx="2318070" cy="584775"/>
          </a:xfrm>
          <a:prstGeom prst="rect">
            <a:avLst/>
          </a:prstGeom>
        </p:spPr>
        <p:txBody>
          <a:bodyPr wrap="none">
            <a:spAutoFit/>
          </a:bodyPr>
          <a:lstStyle/>
          <a:p>
            <a:r>
              <a:rPr lang="en-US" sz="3200" u="sng" dirty="0" smtClean="0">
                <a:solidFill>
                  <a:srgbClr val="FF0000"/>
                </a:solidFill>
                <a:latin typeface="Times New Roman" panose="02020603050405020304" pitchFamily="18" charset="0"/>
                <a:cs typeface="Times New Roman" panose="02020603050405020304" pitchFamily="18" charset="0"/>
              </a:rPr>
              <a:t>KHOA HỌC</a:t>
            </a:r>
            <a:endParaRPr lang="en-US" sz="3200" u="sng"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1586738" y="1640509"/>
            <a:ext cx="10549178" cy="584775"/>
          </a:xfrm>
          <a:prstGeom prst="rect">
            <a:avLst/>
          </a:prstGeom>
          <a:noFill/>
        </p:spPr>
        <p:txBody>
          <a:bodyPr wrap="square" rtlCol="0">
            <a:spAutoFit/>
          </a:bodyPr>
          <a:lstStyle/>
          <a:p>
            <a:r>
              <a:rPr lang="en-US" sz="3200" b="1" dirty="0" err="1" smtClean="0">
                <a:solidFill>
                  <a:srgbClr val="FF0000"/>
                </a:solidFill>
                <a:latin typeface="Times New Roman" panose="02020603050405020304" pitchFamily="18" charset="0"/>
                <a:cs typeface="Times New Roman" panose="02020603050405020304" pitchFamily="18" charset="0"/>
              </a:rPr>
              <a:t>Câu</a:t>
            </a:r>
            <a:r>
              <a:rPr lang="en-US" sz="3200" b="1" dirty="0" smtClean="0">
                <a:solidFill>
                  <a:srgbClr val="FF0000"/>
                </a:solidFill>
                <a:latin typeface="Times New Roman" panose="02020603050405020304" pitchFamily="18" charset="0"/>
                <a:cs typeface="Times New Roman" panose="02020603050405020304" pitchFamily="18" charset="0"/>
              </a:rPr>
              <a:t> 2: </a:t>
            </a:r>
            <a:r>
              <a:rPr lang="nl-NL" sz="3200" dirty="0">
                <a:latin typeface="Times New Roman" panose="02020603050405020304" pitchFamily="18" charset="0"/>
                <a:cs typeface="Times New Roman" panose="02020603050405020304" pitchFamily="18" charset="0"/>
              </a:rPr>
              <a:t>Khi bị bệnh, em cần phải làm gì ?</a:t>
            </a:r>
            <a:r>
              <a:rPr lang="en-US" sz="3200" b="1" dirty="0" smtClean="0">
                <a:solidFill>
                  <a:srgbClr val="FF0000"/>
                </a:solidFill>
                <a:latin typeface="Times New Roman" panose="02020603050405020304" pitchFamily="18" charset="0"/>
                <a:cs typeface="Times New Roman" panose="02020603050405020304" pitchFamily="18" charset="0"/>
              </a:rPr>
              <a:t> </a:t>
            </a:r>
            <a:r>
              <a:rPr lang="vi-VN" sz="3200" dirty="0"/>
              <a:t> </a:t>
            </a:r>
            <a:endParaRPr lang="en-US" sz="3200" b="1" dirty="0">
              <a:latin typeface="+mj-lt"/>
              <a:cs typeface="Times New Roman" panose="02020603050405020304" pitchFamily="18" charset="0"/>
            </a:endParaRPr>
          </a:p>
        </p:txBody>
      </p:sp>
      <p:sp>
        <p:nvSpPr>
          <p:cNvPr id="16" name="Right Arrow 15">
            <a:hlinkClick r:id="" action="ppaction://hlinkshowjump?jump=nextslide"/>
          </p:cNvPr>
          <p:cNvSpPr/>
          <p:nvPr/>
        </p:nvSpPr>
        <p:spPr>
          <a:xfrm>
            <a:off x="10429205" y="6432453"/>
            <a:ext cx="721056" cy="3748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57">
            <a:extLst>
              <a:ext uri="{FF2B5EF4-FFF2-40B4-BE49-F238E27FC236}">
                <a16:creationId xmlns:a16="http://schemas.microsoft.com/office/drawing/2014/main" xmlns="" id="{7F260CC0-94A1-4E8F-A08A-B671E4818163}"/>
              </a:ext>
            </a:extLst>
          </p:cNvPr>
          <p:cNvSpPr/>
          <p:nvPr/>
        </p:nvSpPr>
        <p:spPr>
          <a:xfrm>
            <a:off x="2895460" y="3583213"/>
            <a:ext cx="5207851" cy="81192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lvl="0" eaLnBrk="0" fontAlgn="base" hangingPunct="0">
              <a:spcBef>
                <a:spcPct val="0"/>
              </a:spcBef>
              <a:spcAft>
                <a:spcPct val="0"/>
              </a:spcAft>
              <a:defRPr/>
            </a:pPr>
            <a:r>
              <a:rPr lang="en-US" sz="4000" dirty="0">
                <a:ln w="0"/>
                <a:solidFill>
                  <a:srgbClr val="000000"/>
                </a:solidFill>
                <a:latin typeface="Times New Roman" panose="02020603050405020304" pitchFamily="18" charset="0"/>
                <a:ea typeface="Tahoma" panose="020B0604030504040204" pitchFamily="34" charset="0"/>
                <a:cs typeface="Times New Roman" panose="02020603050405020304" pitchFamily="18" charset="0"/>
              </a:rPr>
              <a:t>B</a:t>
            </a:r>
            <a:r>
              <a:rPr lang="en-US" sz="4000" dirty="0" smtClean="0">
                <a:ln w="0"/>
                <a:solidFill>
                  <a:srgbClr val="000000"/>
                </a:solidFill>
                <a:latin typeface="Times New Roman" panose="02020603050405020304" pitchFamily="18" charset="0"/>
                <a:ea typeface="Tahoma" panose="020B0604030504040204" pitchFamily="34" charset="0"/>
                <a:cs typeface="Times New Roman" panose="02020603050405020304" pitchFamily="18" charset="0"/>
              </a:rPr>
              <a:t>.</a:t>
            </a:r>
            <a:r>
              <a:rPr lang="en-US" sz="4000" dirty="0"/>
              <a:t> </a:t>
            </a:r>
            <a:r>
              <a:rPr lang="en-US" sz="4000" dirty="0" err="1">
                <a:latin typeface="Times New Roman" panose="02020603050405020304" pitchFamily="18" charset="0"/>
                <a:cs typeface="Times New Roman" panose="02020603050405020304" pitchFamily="18" charset="0"/>
              </a:rPr>
              <a:t>lấy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thuốc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uống</a:t>
            </a:r>
            <a:r>
              <a:rPr lang="en-US" sz="4000" dirty="0">
                <a:latin typeface="Times New Roman" panose="02020603050405020304" pitchFamily="18" charset="0"/>
                <a:cs typeface="Times New Roman" panose="02020603050405020304" pitchFamily="18" charset="0"/>
              </a:rPr>
              <a:t> </a:t>
            </a:r>
            <a:r>
              <a:rPr lang="vi-VN" sz="4000" dirty="0" smtClean="0">
                <a:latin typeface="Times New Roman" panose="02020603050405020304" pitchFamily="18" charset="0"/>
                <a:cs typeface="Times New Roman" panose="02020603050405020304" pitchFamily="18" charset="0"/>
              </a:rPr>
              <a:t> </a:t>
            </a:r>
            <a:endParaRPr kumimoji="0" lang="en-US" sz="4000" i="0" u="none" strike="noStrike" kern="1200" cap="none" spc="0" normalizeH="0" baseline="0" noProof="0" dirty="0">
              <a:ln w="0"/>
              <a:solidFill>
                <a:srgbClr val="000000"/>
              </a:solidFill>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8" name="Picture 6" descr="Káº¿t quáº£ hÃ¬nh áº£nh cho right wrong tick icon">
            <a:extLst>
              <a:ext uri="{FF2B5EF4-FFF2-40B4-BE49-F238E27FC236}">
                <a16:creationId xmlns:a16="http://schemas.microsoft.com/office/drawing/2014/main" xmlns="" id="{FF6B9515-FF5E-43A7-B1CC-4BFDFB0B1FBA}"/>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75053" y="3432535"/>
            <a:ext cx="1092200" cy="1106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7833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6"/>
                  </p:tgtEl>
                </p:cond>
              </p:nextCondLst>
            </p:seq>
            <p:seq concurrent="1" nextAc="seek">
              <p:cTn id="12" restart="whenNotActive" fill="hold" evtFilter="cancelBubble" nodeType="interactiveSeq">
                <p:stCondLst>
                  <p:cond evt="onClick" delay="0">
                    <p:tgtEl>
                      <p:spTgt spid="58"/>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8"/>
                  </p:tgtEl>
                </p:cond>
              </p:nextCondLst>
            </p:seq>
            <p:seq concurrent="1" nextAc="seek">
              <p:cTn id="17" restart="whenNotActive" fill="hold" evtFilter="cancelBubble" nodeType="interactiveSeq">
                <p:stCondLst>
                  <p:cond evt="onClick" delay="0">
                    <p:tgtEl>
                      <p:spTgt spid="5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5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n uong khi bi benh"/>
          <p:cNvPicPr>
            <a:picLocks noChangeAspect="1" noChangeArrowheads="1"/>
          </p:cNvPicPr>
          <p:nvPr/>
        </p:nvPicPr>
        <p:blipFill>
          <a:blip r:embed="rId2"/>
          <a:srcRect/>
          <a:stretch>
            <a:fillRect/>
          </a:stretch>
        </p:blipFill>
        <p:spPr bwMode="auto">
          <a:xfrm>
            <a:off x="0" y="115910"/>
            <a:ext cx="11951594" cy="7086600"/>
          </a:xfrm>
          <a:prstGeom prst="rect">
            <a:avLst/>
          </a:prstGeom>
          <a:solidFill>
            <a:srgbClr val="F2F2F2"/>
          </a:solidFill>
          <a:ln w="9525">
            <a:solidFill>
              <a:srgbClr val="FF00FF"/>
            </a:solidFill>
            <a:miter lim="800000"/>
            <a:headEnd/>
            <a:tailEnd/>
          </a:ln>
        </p:spPr>
      </p:pic>
    </p:spTree>
    <p:extLst>
      <p:ext uri="{BB962C8B-B14F-4D97-AF65-F5344CB8AC3E}">
        <p14:creationId xmlns:p14="http://schemas.microsoft.com/office/powerpoint/2010/main" val="2451036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ình nền Tài Liệu Học Tập Mùa Học, đơn Giản, Màu Xanh Da Trời, Bông Hoa  Background Vector để tải xuống miễn phí - Png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51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981808" y="734447"/>
            <a:ext cx="7293821" cy="523220"/>
          </a:xfrm>
          <a:prstGeom prst="rect">
            <a:avLst/>
          </a:prstGeom>
          <a:noFill/>
        </p:spPr>
        <p:txBody>
          <a:bodyPr wrap="square" rtlCol="0">
            <a:spAutoFit/>
          </a:bodyPr>
          <a:lstStyle/>
          <a:p>
            <a:r>
              <a:rPr lang="en-US" sz="2800" dirty="0" err="1" smtClean="0">
                <a:latin typeface="HP001 4 hàng" panose="020B0603050302020204" pitchFamily="34" charset="0"/>
              </a:rPr>
              <a:t>Thứ</a:t>
            </a:r>
            <a:r>
              <a:rPr lang="en-US" sz="2800" dirty="0" smtClean="0">
                <a:latin typeface="HP001 4 hàng" panose="020B0603050302020204" pitchFamily="34" charset="0"/>
              </a:rPr>
              <a:t> </a:t>
            </a:r>
            <a:r>
              <a:rPr lang="en-US" sz="2800" dirty="0" err="1" smtClean="0">
                <a:latin typeface="HP001 4 hàng" panose="020B0603050302020204" pitchFamily="34" charset="0"/>
              </a:rPr>
              <a:t>Sáu</a:t>
            </a:r>
            <a:r>
              <a:rPr lang="en-US" sz="2800" dirty="0" smtClean="0">
                <a:latin typeface="HP001 4 hàng" panose="020B0603050302020204" pitchFamily="34" charset="0"/>
              </a:rPr>
              <a:t>, </a:t>
            </a:r>
            <a:r>
              <a:rPr lang="en-US" sz="2800" dirty="0" err="1" smtClean="0">
                <a:latin typeface="HP001 4 hàng" panose="020B0603050302020204" pitchFamily="34" charset="0"/>
              </a:rPr>
              <a:t>ngày</a:t>
            </a:r>
            <a:r>
              <a:rPr lang="en-US" sz="2800" dirty="0" smtClean="0">
                <a:latin typeface="HP001 4 hàng" panose="020B0603050302020204" pitchFamily="34" charset="0"/>
              </a:rPr>
              <a:t> 28 </a:t>
            </a:r>
            <a:r>
              <a:rPr lang="en-US" sz="2800" dirty="0" err="1" smtClean="0">
                <a:latin typeface="HP001 4 hàng" panose="020B0603050302020204" pitchFamily="34" charset="0"/>
              </a:rPr>
              <a:t>tháng</a:t>
            </a:r>
            <a:r>
              <a:rPr lang="en-US" sz="2800" dirty="0" smtClean="0">
                <a:latin typeface="HP001 4 hàng" panose="020B0603050302020204" pitchFamily="34" charset="0"/>
              </a:rPr>
              <a:t> 10 </a:t>
            </a:r>
            <a:r>
              <a:rPr lang="en-US" sz="2800" dirty="0" err="1" smtClean="0">
                <a:latin typeface="HP001 4 hàng" panose="020B0603050302020204" pitchFamily="34" charset="0"/>
              </a:rPr>
              <a:t>năm</a:t>
            </a:r>
            <a:r>
              <a:rPr lang="en-US" sz="2800" dirty="0" smtClean="0">
                <a:latin typeface="HP001 4 hàng" panose="020B0603050302020204" pitchFamily="34" charset="0"/>
              </a:rPr>
              <a:t> 2022</a:t>
            </a:r>
            <a:endParaRPr lang="en-US" sz="2800" dirty="0">
              <a:latin typeface="HP001 4 hàng" panose="020B0603050302020204" pitchFamily="34" charset="0"/>
            </a:endParaRPr>
          </a:p>
        </p:txBody>
      </p:sp>
      <p:sp>
        <p:nvSpPr>
          <p:cNvPr id="6" name="Rectangle 5"/>
          <p:cNvSpPr/>
          <p:nvPr/>
        </p:nvSpPr>
        <p:spPr>
          <a:xfrm>
            <a:off x="5039675" y="1163085"/>
            <a:ext cx="2043166" cy="523220"/>
          </a:xfrm>
          <a:prstGeom prst="rect">
            <a:avLst/>
          </a:prstGeom>
        </p:spPr>
        <p:txBody>
          <a:bodyPr wrap="square">
            <a:spAutoFit/>
          </a:bodyPr>
          <a:lstStyle/>
          <a:p>
            <a:r>
              <a:rPr lang="en-US" sz="2800" u="sng" dirty="0" smtClean="0">
                <a:solidFill>
                  <a:srgbClr val="FF0000"/>
                </a:solidFill>
                <a:latin typeface="Times New Roman" panose="02020603050405020304" pitchFamily="18" charset="0"/>
                <a:cs typeface="Times New Roman" panose="02020603050405020304" pitchFamily="18" charset="0"/>
              </a:rPr>
              <a:t>KHOA HỌC</a:t>
            </a:r>
            <a:endParaRPr lang="en-US" sz="2800" u="sng"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584458" y="1571503"/>
            <a:ext cx="6691171"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rPr>
              <a:t>BÀI 16: ĂN UỐNG KHI BỊ BỆNH</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1344809" y="1959804"/>
            <a:ext cx="5755685" cy="461665"/>
          </a:xfrm>
          <a:prstGeom prst="rect">
            <a:avLst/>
          </a:prstGeom>
        </p:spPr>
        <p:txBody>
          <a:bodyPr wrap="square">
            <a:spAutoFit/>
          </a:bodyPr>
          <a:lstStyle/>
          <a:p>
            <a:pPr algn="just">
              <a:spcAft>
                <a:spcPts val="0"/>
              </a:spcAft>
            </a:pPr>
            <a:r>
              <a:rPr lang="nl-NL" sz="2400" b="1" dirty="0" smtClean="0">
                <a:solidFill>
                  <a:srgbClr val="FF0000"/>
                </a:solidFill>
                <a:effectLst/>
                <a:latin typeface="Times New Roman" panose="02020603050405020304" pitchFamily="18" charset="0"/>
                <a:ea typeface="Times New Roman" panose="02020603050405020304" pitchFamily="18" charset="0"/>
              </a:rPr>
              <a:t>Hoạt động 1: </a:t>
            </a:r>
            <a:r>
              <a:rPr lang="nl-NL" sz="2400" b="1" dirty="0" smtClean="0">
                <a:solidFill>
                  <a:srgbClr val="0070C0"/>
                </a:solidFill>
                <a:effectLst/>
                <a:latin typeface="Times New Roman" panose="02020603050405020304" pitchFamily="18" charset="0"/>
                <a:ea typeface="Times New Roman" panose="02020603050405020304" pitchFamily="18" charset="0"/>
              </a:rPr>
              <a:t>Chế độ ăn uống khi bị bệnh </a:t>
            </a:r>
            <a:endParaRPr lang="en-US" sz="2400" dirty="0">
              <a:solidFill>
                <a:srgbClr val="0070C0"/>
              </a:solidFill>
              <a:effectLst/>
              <a:latin typeface="Times New Roman" panose="02020603050405020304" pitchFamily="18" charset="0"/>
              <a:ea typeface="Times New Roman" panose="02020603050405020304" pitchFamily="18" charset="0"/>
            </a:endParaRPr>
          </a:p>
        </p:txBody>
      </p:sp>
      <p:sp>
        <p:nvSpPr>
          <p:cNvPr id="3" name="Rectangle 2"/>
          <p:cNvSpPr/>
          <p:nvPr/>
        </p:nvSpPr>
        <p:spPr>
          <a:xfrm>
            <a:off x="1549251" y="2354902"/>
            <a:ext cx="9438234" cy="830997"/>
          </a:xfrm>
          <a:prstGeom prst="rect">
            <a:avLst/>
          </a:prstGeom>
        </p:spPr>
        <p:txBody>
          <a:bodyPr wrap="square">
            <a:spAutoFit/>
          </a:bodyPr>
          <a:lstStyle/>
          <a:p>
            <a:pPr algn="just">
              <a:spcAft>
                <a:spcPts val="0"/>
              </a:spcAft>
            </a:pPr>
            <a:r>
              <a:rPr lang="nl-NL" sz="2400" i="1" dirty="0" smtClean="0">
                <a:effectLst/>
                <a:latin typeface="Times New Roman" panose="02020603050405020304" pitchFamily="18" charset="0"/>
                <a:ea typeface="Times New Roman" panose="02020603050405020304" pitchFamily="18" charset="0"/>
              </a:rPr>
              <a:t>Câu 1: Khi bị các bệnh thông thường ta cần cho người bệnh ăn các loại thức ăn nào?</a:t>
            </a:r>
            <a:endParaRPr lang="en-US" sz="2400" dirty="0">
              <a:effectLst/>
              <a:latin typeface="Times New Roman" panose="02020603050405020304" pitchFamily="18" charset="0"/>
              <a:ea typeface="Times New Roman" panose="02020603050405020304" pitchFamily="18" charset="0"/>
            </a:endParaRPr>
          </a:p>
        </p:txBody>
      </p:sp>
      <p:pic>
        <p:nvPicPr>
          <p:cNvPr id="1026" name="Picture 2" descr="Có phải ăn cá tốt hơn ăn thị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164" y="3130403"/>
            <a:ext cx="4048371" cy="19702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ên uống nước ép hay dùng trái cây? | Prudential Việt Na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3718" y="5105659"/>
            <a:ext cx="4048371" cy="17241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Bé uống sữa tươi hay sữa bột tốt hơn | Suabotchinhhang.co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8575" y="3148732"/>
            <a:ext cx="2657885" cy="370640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ác loại nước ép rau củ quả tốt nhất cho sức khỏe của bạ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7451" y="5105659"/>
            <a:ext cx="2410744" cy="17241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8" descr="trungga_1.jpg"/>
          <p:cNvPicPr>
            <a:picLocks noChangeAspect="1"/>
          </p:cNvPicPr>
          <p:nvPr/>
        </p:nvPicPr>
        <p:blipFill>
          <a:blip r:embed="rId7"/>
          <a:srcRect/>
          <a:stretch>
            <a:fillRect/>
          </a:stretch>
        </p:blipFill>
        <p:spPr bwMode="auto">
          <a:xfrm>
            <a:off x="4277643" y="3107111"/>
            <a:ext cx="2380552" cy="1977081"/>
          </a:xfrm>
          <a:prstGeom prst="rect">
            <a:avLst/>
          </a:prstGeom>
          <a:noFill/>
          <a:ln w="9525">
            <a:noFill/>
            <a:miter lim="800000"/>
            <a:headEnd/>
            <a:tailEnd/>
          </a:ln>
        </p:spPr>
      </p:pic>
      <p:pic>
        <p:nvPicPr>
          <p:cNvPr id="13" name="Picture 21" descr="anh.jpg"/>
          <p:cNvPicPr>
            <a:picLocks noChangeAspect="1"/>
          </p:cNvPicPr>
          <p:nvPr/>
        </p:nvPicPr>
        <p:blipFill>
          <a:blip r:embed="rId8"/>
          <a:srcRect/>
          <a:stretch>
            <a:fillRect/>
          </a:stretch>
        </p:blipFill>
        <p:spPr bwMode="auto">
          <a:xfrm>
            <a:off x="9291835" y="3188765"/>
            <a:ext cx="2819400" cy="3669235"/>
          </a:xfrm>
          <a:prstGeom prst="rect">
            <a:avLst/>
          </a:prstGeom>
          <a:noFill/>
          <a:ln w="9525">
            <a:noFill/>
            <a:miter lim="800000"/>
            <a:headEnd/>
            <a:tailEnd/>
          </a:ln>
        </p:spPr>
      </p:pic>
    </p:spTree>
    <p:extLst>
      <p:ext uri="{BB962C8B-B14F-4D97-AF65-F5344CB8AC3E}">
        <p14:creationId xmlns:p14="http://schemas.microsoft.com/office/powerpoint/2010/main" val="29819035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500"/>
                                        <p:tgtEl>
                                          <p:spTgt spid="102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28"/>
                                        </p:tgtEl>
                                        <p:attrNameLst>
                                          <p:attrName>style.visibility</p:attrName>
                                        </p:attrNameLst>
                                      </p:cBhvr>
                                      <p:to>
                                        <p:strVal val="visible"/>
                                      </p:to>
                                    </p:set>
                                    <p:animEffect transition="in" filter="fade">
                                      <p:cBhvr>
                                        <p:cTn id="41" dur="500"/>
                                        <p:tgtEl>
                                          <p:spTgt spid="102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032"/>
                                        </p:tgtEl>
                                        <p:attrNameLst>
                                          <p:attrName>style.visibility</p:attrName>
                                        </p:attrNameLst>
                                      </p:cBhvr>
                                      <p:to>
                                        <p:strVal val="visible"/>
                                      </p:to>
                                    </p:set>
                                    <p:animEffect transition="in" filter="fade">
                                      <p:cBhvr>
                                        <p:cTn id="46" dur="500"/>
                                        <p:tgtEl>
                                          <p:spTgt spid="103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ình nền Tài Liệu Học Tập Mùa Học, đơn Giản, Màu Xanh Da Trời, Bông Hoa  Background Vector để tải xuống miễn phí - Png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0" y="0"/>
            <a:ext cx="12192000" cy="68551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981808" y="808290"/>
            <a:ext cx="7293821" cy="523220"/>
          </a:xfrm>
          <a:prstGeom prst="rect">
            <a:avLst/>
          </a:prstGeom>
          <a:noFill/>
        </p:spPr>
        <p:txBody>
          <a:bodyPr wrap="square" rtlCol="0">
            <a:spAutoFit/>
          </a:bodyPr>
          <a:lstStyle/>
          <a:p>
            <a:r>
              <a:rPr lang="en-US" sz="2800" dirty="0" err="1" smtClean="0">
                <a:latin typeface="HP001 4 hàng" panose="020B0603050302020204" pitchFamily="34" charset="0"/>
              </a:rPr>
              <a:t>Thứ</a:t>
            </a:r>
            <a:r>
              <a:rPr lang="en-US" sz="2800" dirty="0" smtClean="0">
                <a:latin typeface="HP001 4 hàng" panose="020B0603050302020204" pitchFamily="34" charset="0"/>
              </a:rPr>
              <a:t> </a:t>
            </a:r>
            <a:r>
              <a:rPr lang="en-US" sz="2800" dirty="0" err="1" smtClean="0">
                <a:latin typeface="HP001 4 hàng" panose="020B0603050302020204" pitchFamily="34" charset="0"/>
              </a:rPr>
              <a:t>Sáu</a:t>
            </a:r>
            <a:r>
              <a:rPr lang="en-US" sz="2800" dirty="0" smtClean="0">
                <a:latin typeface="HP001 4 hàng" panose="020B0603050302020204" pitchFamily="34" charset="0"/>
              </a:rPr>
              <a:t>, </a:t>
            </a:r>
            <a:r>
              <a:rPr lang="en-US" sz="2800" dirty="0" err="1" smtClean="0">
                <a:latin typeface="HP001 4 hàng" panose="020B0603050302020204" pitchFamily="34" charset="0"/>
              </a:rPr>
              <a:t>ngày</a:t>
            </a:r>
            <a:r>
              <a:rPr lang="en-US" sz="2800" dirty="0" smtClean="0">
                <a:latin typeface="HP001 4 hàng" panose="020B0603050302020204" pitchFamily="34" charset="0"/>
              </a:rPr>
              <a:t> 28 </a:t>
            </a:r>
            <a:r>
              <a:rPr lang="en-US" sz="2800" dirty="0" err="1" smtClean="0">
                <a:latin typeface="HP001 4 hàng" panose="020B0603050302020204" pitchFamily="34" charset="0"/>
              </a:rPr>
              <a:t>tháng</a:t>
            </a:r>
            <a:r>
              <a:rPr lang="en-US" sz="2800" dirty="0" smtClean="0">
                <a:latin typeface="HP001 4 hàng" panose="020B0603050302020204" pitchFamily="34" charset="0"/>
              </a:rPr>
              <a:t> 10 </a:t>
            </a:r>
            <a:r>
              <a:rPr lang="en-US" sz="2800" dirty="0" err="1" smtClean="0">
                <a:latin typeface="HP001 4 hàng" panose="020B0603050302020204" pitchFamily="34" charset="0"/>
              </a:rPr>
              <a:t>năm</a:t>
            </a:r>
            <a:r>
              <a:rPr lang="en-US" sz="2800" dirty="0" smtClean="0">
                <a:latin typeface="HP001 4 hàng" panose="020B0603050302020204" pitchFamily="34" charset="0"/>
              </a:rPr>
              <a:t> 2022</a:t>
            </a:r>
            <a:endParaRPr lang="en-US" sz="2800" dirty="0">
              <a:latin typeface="HP001 4 hàng" panose="020B0603050302020204" pitchFamily="34" charset="0"/>
            </a:endParaRPr>
          </a:p>
        </p:txBody>
      </p:sp>
      <p:sp>
        <p:nvSpPr>
          <p:cNvPr id="6" name="Rectangle 5"/>
          <p:cNvSpPr/>
          <p:nvPr/>
        </p:nvSpPr>
        <p:spPr>
          <a:xfrm>
            <a:off x="5078626" y="1225905"/>
            <a:ext cx="2043166" cy="523220"/>
          </a:xfrm>
          <a:prstGeom prst="rect">
            <a:avLst/>
          </a:prstGeom>
        </p:spPr>
        <p:txBody>
          <a:bodyPr wrap="square">
            <a:spAutoFit/>
          </a:bodyPr>
          <a:lstStyle/>
          <a:p>
            <a:r>
              <a:rPr lang="en-US" sz="2800" u="sng" dirty="0" smtClean="0">
                <a:solidFill>
                  <a:srgbClr val="FF0000"/>
                </a:solidFill>
                <a:latin typeface="Times New Roman" panose="02020603050405020304" pitchFamily="18" charset="0"/>
                <a:cs typeface="Times New Roman" panose="02020603050405020304" pitchFamily="18" charset="0"/>
              </a:rPr>
              <a:t>KHOA HỌC</a:t>
            </a:r>
            <a:endParaRPr lang="en-US" sz="2800" u="sng"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584458" y="1693983"/>
            <a:ext cx="6691171"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rPr>
              <a:t>BÀI 16: ĂN UỐNG KHI BỊ BỆNH</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1174358" y="2098538"/>
            <a:ext cx="5755685" cy="461665"/>
          </a:xfrm>
          <a:prstGeom prst="rect">
            <a:avLst/>
          </a:prstGeom>
        </p:spPr>
        <p:txBody>
          <a:bodyPr wrap="square">
            <a:spAutoFit/>
          </a:bodyPr>
          <a:lstStyle/>
          <a:p>
            <a:pPr algn="just">
              <a:spcAft>
                <a:spcPts val="0"/>
              </a:spcAft>
            </a:pPr>
            <a:r>
              <a:rPr lang="nl-NL" sz="2400" b="1" dirty="0" smtClean="0">
                <a:solidFill>
                  <a:srgbClr val="FF0000"/>
                </a:solidFill>
                <a:effectLst/>
                <a:latin typeface="Times New Roman" panose="02020603050405020304" pitchFamily="18" charset="0"/>
                <a:ea typeface="Times New Roman" panose="02020603050405020304" pitchFamily="18" charset="0"/>
              </a:rPr>
              <a:t>Hoạt động 1: </a:t>
            </a:r>
            <a:r>
              <a:rPr lang="nl-NL" sz="2400" b="1" dirty="0" smtClean="0">
                <a:solidFill>
                  <a:srgbClr val="0070C0"/>
                </a:solidFill>
                <a:effectLst/>
                <a:latin typeface="Times New Roman" panose="02020603050405020304" pitchFamily="18" charset="0"/>
                <a:ea typeface="Times New Roman" panose="02020603050405020304" pitchFamily="18" charset="0"/>
              </a:rPr>
              <a:t>Chế độ ăn uống khi bị bệnh </a:t>
            </a:r>
            <a:endParaRPr lang="en-US" sz="2400" dirty="0">
              <a:solidFill>
                <a:srgbClr val="0070C0"/>
              </a:solidFill>
              <a:effectLst/>
              <a:latin typeface="Times New Roman" panose="02020603050405020304" pitchFamily="18" charset="0"/>
              <a:ea typeface="Times New Roman" panose="02020603050405020304" pitchFamily="18" charset="0"/>
            </a:endParaRPr>
          </a:p>
        </p:txBody>
      </p:sp>
      <p:sp>
        <p:nvSpPr>
          <p:cNvPr id="4" name="Rectangle 3"/>
          <p:cNvSpPr/>
          <p:nvPr/>
        </p:nvSpPr>
        <p:spPr>
          <a:xfrm>
            <a:off x="1571637" y="2733925"/>
            <a:ext cx="9635943" cy="461665"/>
          </a:xfrm>
          <a:prstGeom prst="rect">
            <a:avLst/>
          </a:prstGeom>
        </p:spPr>
        <p:txBody>
          <a:bodyPr wrap="square">
            <a:spAutoFit/>
          </a:bodyPr>
          <a:lstStyle/>
          <a:p>
            <a:r>
              <a:rPr lang="nl-NL" sz="2400" i="1" dirty="0" smtClean="0">
                <a:effectLst/>
                <a:latin typeface="Times New Roman" panose="02020603050405020304" pitchFamily="18" charset="0"/>
                <a:ea typeface="Times New Roman" panose="02020603050405020304" pitchFamily="18" charset="0"/>
              </a:rPr>
              <a:t>Câu 2: Đối với người bị ốm nặng nên cho ăn món đặc hay loãng? Tại sao?</a:t>
            </a:r>
            <a:endParaRPr lang="en-US" sz="2400" dirty="0"/>
          </a:p>
        </p:txBody>
      </p:sp>
      <p:pic>
        <p:nvPicPr>
          <p:cNvPr id="11" name="Picture 14" descr="Hình ảnh Vẽ Tay Phim Hoạt Hình ẩm Thực Thực Phẩm, Một, Vẽ, Hình miễn phí  tải tập tin PNG PSDComment và Vecto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3583" b="91667" l="0" r="100000"/>
                    </a14:imgEffect>
                  </a14:imgLayer>
                </a14:imgProps>
              </a:ext>
              <a:ext uri="{28A0092B-C50C-407E-A947-70E740481C1C}">
                <a14:useLocalDpi xmlns:a14="http://schemas.microsoft.com/office/drawing/2010/main" val="0"/>
              </a:ext>
            </a:extLst>
          </a:blip>
          <a:srcRect/>
          <a:stretch>
            <a:fillRect/>
          </a:stretch>
        </p:blipFill>
        <p:spPr bwMode="auto">
          <a:xfrm>
            <a:off x="2597933" y="2855622"/>
            <a:ext cx="2361317" cy="17915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háo Trắng Ngon Bát Trắng Cháo Ngon Phim Hoạt Hình Minh Họa, Vẽ  Tay Minh Họa Thực Phẩm, ẩm Thực Của Con Người, Cháo Ngon miễn phí tải tập  ti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70333" y1="70083" x2="72917" y2="66667"/>
                      </a14:backgroundRemoval>
                    </a14:imgEffect>
                  </a14:imgLayer>
                </a14:imgProps>
              </a:ext>
              <a:ext uri="{28A0092B-C50C-407E-A947-70E740481C1C}">
                <a14:useLocalDpi xmlns:a14="http://schemas.microsoft.com/office/drawing/2010/main" val="0"/>
              </a:ext>
            </a:extLst>
          </a:blip>
          <a:srcRect/>
          <a:stretch>
            <a:fillRect/>
          </a:stretch>
        </p:blipFill>
        <p:spPr bwMode="auto">
          <a:xfrm>
            <a:off x="7101776" y="2864103"/>
            <a:ext cx="2525366" cy="181952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tình hình - Mầm non Dương Nội"/>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439" b="99281" l="0" r="99750">
                        <a14:foregroundMark x1="46250" y1="63789" x2="64250" y2="56355"/>
                        <a14:foregroundMark x1="3500" y1="52998" x2="13750" y2="47722"/>
                        <a14:foregroundMark x1="14750" y1="61151" x2="21250" y2="62110"/>
                        <a14:foregroundMark x1="15250" y1="68585" x2="24000" y2="66906"/>
                        <a14:foregroundMark x1="22500" y1="72182" x2="27500" y2="68345"/>
                        <a14:foregroundMark x1="85250" y1="73381" x2="94000" y2="67386"/>
                      </a14:backgroundRemoval>
                    </a14:imgEffect>
                  </a14:imgLayer>
                </a14:imgProps>
              </a:ext>
              <a:ext uri="{28A0092B-C50C-407E-A947-70E740481C1C}">
                <a14:useLocalDpi xmlns:a14="http://schemas.microsoft.com/office/drawing/2010/main" val="0"/>
              </a:ext>
            </a:extLst>
          </a:blip>
          <a:srcRect/>
          <a:stretch>
            <a:fillRect/>
          </a:stretch>
        </p:blipFill>
        <p:spPr bwMode="auto">
          <a:xfrm>
            <a:off x="4766842" y="4483050"/>
            <a:ext cx="2537435" cy="2343989"/>
          </a:xfrm>
          <a:prstGeom prst="rect">
            <a:avLst/>
          </a:prstGeom>
          <a:noFill/>
          <a:extLst>
            <a:ext uri="{909E8E84-426E-40DD-AFC4-6F175D3DCCD1}">
              <a14:hiddenFill xmlns:a14="http://schemas.microsoft.com/office/drawing/2010/main">
                <a:solidFill>
                  <a:srgbClr val="FFFFFF"/>
                </a:solidFill>
              </a14:hiddenFill>
            </a:ext>
          </a:extLst>
        </p:spPr>
      </p:pic>
      <p:sp>
        <p:nvSpPr>
          <p:cNvPr id="14" name="Right Arrow 13"/>
          <p:cNvSpPr/>
          <p:nvPr/>
        </p:nvSpPr>
        <p:spPr>
          <a:xfrm rot="13325629">
            <a:off x="4606386" y="4366091"/>
            <a:ext cx="743348" cy="361119"/>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a:p>
        </p:txBody>
      </p:sp>
      <p:sp>
        <p:nvSpPr>
          <p:cNvPr id="15" name="Right Arrow 14"/>
          <p:cNvSpPr/>
          <p:nvPr/>
        </p:nvSpPr>
        <p:spPr>
          <a:xfrm rot="19472035">
            <a:off x="6978343" y="4154406"/>
            <a:ext cx="743348" cy="361119"/>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7902653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ình nền Tài Liệu Học Tập Mùa Học, đơn Giản, Màu Xanh Da Trời, Bông Hoa  Background Vector để tải xuống miễn phí - Png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51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981808" y="808290"/>
            <a:ext cx="7293821" cy="523220"/>
          </a:xfrm>
          <a:prstGeom prst="rect">
            <a:avLst/>
          </a:prstGeom>
          <a:noFill/>
        </p:spPr>
        <p:txBody>
          <a:bodyPr wrap="square" rtlCol="0">
            <a:spAutoFit/>
          </a:bodyPr>
          <a:lstStyle/>
          <a:p>
            <a:r>
              <a:rPr lang="en-US" sz="2800" dirty="0" err="1" smtClean="0">
                <a:latin typeface="HP001 4 hàng" panose="020B0603050302020204" pitchFamily="34" charset="0"/>
              </a:rPr>
              <a:t>Thứ</a:t>
            </a:r>
            <a:r>
              <a:rPr lang="en-US" sz="2800" dirty="0" smtClean="0">
                <a:latin typeface="HP001 4 hàng" panose="020B0603050302020204" pitchFamily="34" charset="0"/>
              </a:rPr>
              <a:t> </a:t>
            </a:r>
            <a:r>
              <a:rPr lang="en-US" sz="2800" dirty="0" err="1" smtClean="0">
                <a:latin typeface="HP001 4 hàng" panose="020B0603050302020204" pitchFamily="34" charset="0"/>
              </a:rPr>
              <a:t>Sáu</a:t>
            </a:r>
            <a:r>
              <a:rPr lang="en-US" sz="2800" dirty="0" smtClean="0">
                <a:latin typeface="HP001 4 hàng" panose="020B0603050302020204" pitchFamily="34" charset="0"/>
              </a:rPr>
              <a:t>, </a:t>
            </a:r>
            <a:r>
              <a:rPr lang="en-US" sz="2800" dirty="0" err="1" smtClean="0">
                <a:latin typeface="HP001 4 hàng" panose="020B0603050302020204" pitchFamily="34" charset="0"/>
              </a:rPr>
              <a:t>ngày</a:t>
            </a:r>
            <a:r>
              <a:rPr lang="en-US" sz="2800" dirty="0" smtClean="0">
                <a:latin typeface="HP001 4 hàng" panose="020B0603050302020204" pitchFamily="34" charset="0"/>
              </a:rPr>
              <a:t> 28 </a:t>
            </a:r>
            <a:r>
              <a:rPr lang="en-US" sz="2800" dirty="0" err="1" smtClean="0">
                <a:latin typeface="HP001 4 hàng" panose="020B0603050302020204" pitchFamily="34" charset="0"/>
              </a:rPr>
              <a:t>tháng</a:t>
            </a:r>
            <a:r>
              <a:rPr lang="en-US" sz="2800" dirty="0" smtClean="0">
                <a:latin typeface="HP001 4 hàng" panose="020B0603050302020204" pitchFamily="34" charset="0"/>
              </a:rPr>
              <a:t> 10 </a:t>
            </a:r>
            <a:r>
              <a:rPr lang="en-US" sz="2800" dirty="0" err="1" smtClean="0">
                <a:latin typeface="HP001 4 hàng" panose="020B0603050302020204" pitchFamily="34" charset="0"/>
              </a:rPr>
              <a:t>năm</a:t>
            </a:r>
            <a:r>
              <a:rPr lang="en-US" sz="2800" dirty="0" smtClean="0">
                <a:latin typeface="HP001 4 hàng" panose="020B0603050302020204" pitchFamily="34" charset="0"/>
              </a:rPr>
              <a:t> 2022</a:t>
            </a:r>
            <a:endParaRPr lang="en-US" sz="2800" dirty="0">
              <a:latin typeface="HP001 4 hàng" panose="020B0603050302020204" pitchFamily="34" charset="0"/>
            </a:endParaRPr>
          </a:p>
        </p:txBody>
      </p:sp>
      <p:sp>
        <p:nvSpPr>
          <p:cNvPr id="6" name="Rectangle 5"/>
          <p:cNvSpPr/>
          <p:nvPr/>
        </p:nvSpPr>
        <p:spPr>
          <a:xfrm>
            <a:off x="5078626" y="1225905"/>
            <a:ext cx="2043166" cy="523220"/>
          </a:xfrm>
          <a:prstGeom prst="rect">
            <a:avLst/>
          </a:prstGeom>
        </p:spPr>
        <p:txBody>
          <a:bodyPr wrap="square">
            <a:spAutoFit/>
          </a:bodyPr>
          <a:lstStyle/>
          <a:p>
            <a:r>
              <a:rPr lang="en-US" sz="2800" u="sng" dirty="0" smtClean="0">
                <a:solidFill>
                  <a:srgbClr val="FF0000"/>
                </a:solidFill>
                <a:latin typeface="Times New Roman" panose="02020603050405020304" pitchFamily="18" charset="0"/>
                <a:cs typeface="Times New Roman" panose="02020603050405020304" pitchFamily="18" charset="0"/>
              </a:rPr>
              <a:t>KHOA HỌC</a:t>
            </a:r>
            <a:endParaRPr lang="en-US" sz="2800" u="sng"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584458" y="1693983"/>
            <a:ext cx="6691171"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rPr>
              <a:t>BÀI 16: ĂN UỐNG KHI BỊ BỆNH</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1174358" y="2098538"/>
            <a:ext cx="5755685" cy="461665"/>
          </a:xfrm>
          <a:prstGeom prst="rect">
            <a:avLst/>
          </a:prstGeom>
        </p:spPr>
        <p:txBody>
          <a:bodyPr wrap="square">
            <a:spAutoFit/>
          </a:bodyPr>
          <a:lstStyle/>
          <a:p>
            <a:pPr algn="just">
              <a:spcAft>
                <a:spcPts val="0"/>
              </a:spcAft>
            </a:pPr>
            <a:r>
              <a:rPr lang="nl-NL" sz="2400" b="1" dirty="0" smtClean="0">
                <a:solidFill>
                  <a:srgbClr val="FF0000"/>
                </a:solidFill>
                <a:effectLst/>
                <a:latin typeface="Times New Roman" panose="02020603050405020304" pitchFamily="18" charset="0"/>
                <a:ea typeface="Times New Roman" panose="02020603050405020304" pitchFamily="18" charset="0"/>
              </a:rPr>
              <a:t>Hoạt động 1: </a:t>
            </a:r>
            <a:r>
              <a:rPr lang="nl-NL" sz="2400" b="1" dirty="0" smtClean="0">
                <a:solidFill>
                  <a:srgbClr val="0070C0"/>
                </a:solidFill>
                <a:effectLst/>
                <a:latin typeface="Times New Roman" panose="02020603050405020304" pitchFamily="18" charset="0"/>
                <a:ea typeface="Times New Roman" panose="02020603050405020304" pitchFamily="18" charset="0"/>
              </a:rPr>
              <a:t>Chế độ ăn uống khi bị bệnh </a:t>
            </a:r>
            <a:endParaRPr lang="en-US" sz="2400" dirty="0">
              <a:solidFill>
                <a:srgbClr val="0070C0"/>
              </a:solidFill>
              <a:effectLst/>
              <a:latin typeface="Times New Roman" panose="02020603050405020304" pitchFamily="18" charset="0"/>
              <a:ea typeface="Times New Roman" panose="02020603050405020304" pitchFamily="18" charset="0"/>
            </a:endParaRPr>
          </a:p>
        </p:txBody>
      </p:sp>
      <p:sp>
        <p:nvSpPr>
          <p:cNvPr id="4" name="Rectangle 3"/>
          <p:cNvSpPr/>
          <p:nvPr/>
        </p:nvSpPr>
        <p:spPr>
          <a:xfrm>
            <a:off x="1373929" y="2536802"/>
            <a:ext cx="9635943" cy="461665"/>
          </a:xfrm>
          <a:prstGeom prst="rect">
            <a:avLst/>
          </a:prstGeom>
        </p:spPr>
        <p:txBody>
          <a:bodyPr wrap="square">
            <a:spAutoFit/>
          </a:bodyPr>
          <a:lstStyle/>
          <a:p>
            <a:r>
              <a:rPr lang="nl-NL" sz="2400" i="1" dirty="0" smtClean="0">
                <a:effectLst/>
                <a:latin typeface="Times New Roman" panose="02020603050405020304" pitchFamily="18" charset="0"/>
                <a:ea typeface="Times New Roman" panose="02020603050405020304" pitchFamily="18" charset="0"/>
              </a:rPr>
              <a:t>Câu 2: Đối với người bị ốm nặng nên cho ăn món đặc hay loãng? Tại sao?</a:t>
            </a:r>
            <a:endParaRPr lang="en-US" sz="2400" dirty="0"/>
          </a:p>
        </p:txBody>
      </p:sp>
      <p:sp>
        <p:nvSpPr>
          <p:cNvPr id="3" name="Rectangle 2"/>
          <p:cNvSpPr/>
          <p:nvPr/>
        </p:nvSpPr>
        <p:spPr>
          <a:xfrm>
            <a:off x="2225343" y="5294128"/>
            <a:ext cx="8357288" cy="83099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nl-NL" sz="2400" dirty="0">
                <a:latin typeface="Times New Roman" panose="02020603050405020304" pitchFamily="18" charset="0"/>
                <a:ea typeface="Times New Roman" panose="02020603050405020304" pitchFamily="18" charset="0"/>
              </a:rPr>
              <a:t>Thức ăn </a:t>
            </a:r>
            <a:r>
              <a:rPr lang="nl-NL" sz="2400" dirty="0" smtClean="0">
                <a:latin typeface="Times New Roman" panose="02020603050405020304" pitchFamily="18" charset="0"/>
                <a:ea typeface="Times New Roman" panose="02020603050405020304" pitchFamily="18" charset="0"/>
              </a:rPr>
              <a:t>loãng. Vì </a:t>
            </a:r>
            <a:r>
              <a:rPr lang="nl-NL" sz="2400" dirty="0">
                <a:latin typeface="Times New Roman" panose="02020603050405020304" pitchFamily="18" charset="0"/>
                <a:ea typeface="Times New Roman" panose="02020603050405020304" pitchFamily="18" charset="0"/>
              </a:rPr>
              <a:t>những loại thức ăn này dễ nuốt trôi, không làm cho người bệnh sợ ăn. </a:t>
            </a:r>
            <a:endParaRPr lang="en-US" sz="2400" dirty="0"/>
          </a:p>
        </p:txBody>
      </p:sp>
      <p:pic>
        <p:nvPicPr>
          <p:cNvPr id="2052" name="Picture 4" descr="Cách nấu cháo tôm thịt thơm ngon bổ dưỡng - Ameov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87" y="3096353"/>
            <a:ext cx="3653713" cy="19993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7" descr="nuoc_cam.jpg"/>
          <p:cNvPicPr>
            <a:picLocks noChangeAspect="1"/>
          </p:cNvPicPr>
          <p:nvPr/>
        </p:nvPicPr>
        <p:blipFill>
          <a:blip r:embed="rId4"/>
          <a:srcRect/>
          <a:stretch>
            <a:fillRect/>
          </a:stretch>
        </p:blipFill>
        <p:spPr bwMode="auto">
          <a:xfrm>
            <a:off x="8018237" y="3096353"/>
            <a:ext cx="3386568" cy="2150181"/>
          </a:xfrm>
          <a:prstGeom prst="rect">
            <a:avLst/>
          </a:prstGeom>
          <a:noFill/>
          <a:ln w="9525">
            <a:noFill/>
            <a:miter lim="800000"/>
            <a:headEnd/>
            <a:tailEnd/>
          </a:ln>
        </p:spPr>
      </p:pic>
      <p:pic>
        <p:nvPicPr>
          <p:cNvPr id="1026" name="Picture 2" descr="Món quà sức khỏe từ nguồn sữa hảo hạng | Sữa nướ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0425" y="3096352"/>
            <a:ext cx="3610587" cy="215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32368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anim calcmode="lin" valueType="num">
                                      <p:cBhvr>
                                        <p:cTn id="13" dur="1000" fill="hold"/>
                                        <p:tgtEl>
                                          <p:spTgt spid="2052"/>
                                        </p:tgtEl>
                                        <p:attrNameLst>
                                          <p:attrName>ppt_x</p:attrName>
                                        </p:attrNameLst>
                                      </p:cBhvr>
                                      <p:tavLst>
                                        <p:tav tm="0">
                                          <p:val>
                                            <p:strVal val="#ppt_x"/>
                                          </p:val>
                                        </p:tav>
                                        <p:tav tm="100000">
                                          <p:val>
                                            <p:strVal val="#ppt_x"/>
                                          </p:val>
                                        </p:tav>
                                      </p:tavLst>
                                    </p:anim>
                                    <p:anim calcmode="lin" valueType="num">
                                      <p:cBhvr>
                                        <p:cTn id="14"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anim calcmode="lin" valueType="num">
                                      <p:cBhvr>
                                        <p:cTn id="20" dur="1000" fill="hold"/>
                                        <p:tgtEl>
                                          <p:spTgt spid="1026"/>
                                        </p:tgtEl>
                                        <p:attrNameLst>
                                          <p:attrName>ppt_x</p:attrName>
                                        </p:attrNameLst>
                                      </p:cBhvr>
                                      <p:tavLst>
                                        <p:tav tm="0">
                                          <p:val>
                                            <p:strVal val="#ppt_x"/>
                                          </p:val>
                                        </p:tav>
                                        <p:tav tm="100000">
                                          <p:val>
                                            <p:strVal val="#ppt_x"/>
                                          </p:val>
                                        </p:tav>
                                      </p:tavLst>
                                    </p:anim>
                                    <p:anim calcmode="lin" valueType="num">
                                      <p:cBhvr>
                                        <p:cTn id="21"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ình nền Tài Liệu Học Tập Mùa Học, đơn Giản, Màu Xanh Da Trời, Bông Hoa  Background Vector để tải xuống miễn phí - Png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66"/>
            <a:ext cx="12192000" cy="68551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981808" y="808290"/>
            <a:ext cx="7293821" cy="523220"/>
          </a:xfrm>
          <a:prstGeom prst="rect">
            <a:avLst/>
          </a:prstGeom>
          <a:noFill/>
        </p:spPr>
        <p:txBody>
          <a:bodyPr wrap="square" rtlCol="0">
            <a:spAutoFit/>
          </a:bodyPr>
          <a:lstStyle/>
          <a:p>
            <a:r>
              <a:rPr lang="en-US" sz="2800" dirty="0" err="1" smtClean="0">
                <a:latin typeface="HP001 4 hàng" panose="020B0603050302020204" pitchFamily="34" charset="0"/>
              </a:rPr>
              <a:t>Thứ</a:t>
            </a:r>
            <a:r>
              <a:rPr lang="en-US" sz="2800" dirty="0" smtClean="0">
                <a:latin typeface="HP001 4 hàng" panose="020B0603050302020204" pitchFamily="34" charset="0"/>
              </a:rPr>
              <a:t> </a:t>
            </a:r>
            <a:r>
              <a:rPr lang="en-US" sz="2800" dirty="0" err="1" smtClean="0">
                <a:latin typeface="HP001 4 hàng" panose="020B0603050302020204" pitchFamily="34" charset="0"/>
              </a:rPr>
              <a:t>Sáu</a:t>
            </a:r>
            <a:r>
              <a:rPr lang="en-US" sz="2800" dirty="0" smtClean="0">
                <a:latin typeface="HP001 4 hàng" panose="020B0603050302020204" pitchFamily="34" charset="0"/>
              </a:rPr>
              <a:t>, </a:t>
            </a:r>
            <a:r>
              <a:rPr lang="en-US" sz="2800" dirty="0" err="1" smtClean="0">
                <a:latin typeface="HP001 4 hàng" panose="020B0603050302020204" pitchFamily="34" charset="0"/>
              </a:rPr>
              <a:t>ngày</a:t>
            </a:r>
            <a:r>
              <a:rPr lang="en-US" sz="2800" dirty="0" smtClean="0">
                <a:latin typeface="HP001 4 hàng" panose="020B0603050302020204" pitchFamily="34" charset="0"/>
              </a:rPr>
              <a:t> 28 </a:t>
            </a:r>
            <a:r>
              <a:rPr lang="en-US" sz="2800" dirty="0" err="1" smtClean="0">
                <a:latin typeface="HP001 4 hàng" panose="020B0603050302020204" pitchFamily="34" charset="0"/>
              </a:rPr>
              <a:t>tháng</a:t>
            </a:r>
            <a:r>
              <a:rPr lang="en-US" sz="2800" dirty="0" smtClean="0">
                <a:latin typeface="HP001 4 hàng" panose="020B0603050302020204" pitchFamily="34" charset="0"/>
              </a:rPr>
              <a:t> 10 </a:t>
            </a:r>
            <a:r>
              <a:rPr lang="en-US" sz="2800" dirty="0" err="1" smtClean="0">
                <a:latin typeface="HP001 4 hàng" panose="020B0603050302020204" pitchFamily="34" charset="0"/>
              </a:rPr>
              <a:t>năm</a:t>
            </a:r>
            <a:r>
              <a:rPr lang="en-US" sz="2800" dirty="0" smtClean="0">
                <a:latin typeface="HP001 4 hàng" panose="020B0603050302020204" pitchFamily="34" charset="0"/>
              </a:rPr>
              <a:t> 2022</a:t>
            </a:r>
            <a:endParaRPr lang="en-US" sz="2800" dirty="0">
              <a:latin typeface="HP001 4 hàng" panose="020B0603050302020204" pitchFamily="34" charset="0"/>
            </a:endParaRPr>
          </a:p>
        </p:txBody>
      </p:sp>
      <p:sp>
        <p:nvSpPr>
          <p:cNvPr id="6" name="Rectangle 5"/>
          <p:cNvSpPr/>
          <p:nvPr/>
        </p:nvSpPr>
        <p:spPr>
          <a:xfrm>
            <a:off x="5078626" y="1225905"/>
            <a:ext cx="2043166" cy="523220"/>
          </a:xfrm>
          <a:prstGeom prst="rect">
            <a:avLst/>
          </a:prstGeom>
        </p:spPr>
        <p:txBody>
          <a:bodyPr wrap="square">
            <a:spAutoFit/>
          </a:bodyPr>
          <a:lstStyle/>
          <a:p>
            <a:r>
              <a:rPr lang="en-US" sz="2800" u="sng" dirty="0" smtClean="0">
                <a:solidFill>
                  <a:srgbClr val="FF0000"/>
                </a:solidFill>
                <a:latin typeface="Times New Roman" panose="02020603050405020304" pitchFamily="18" charset="0"/>
                <a:cs typeface="Times New Roman" panose="02020603050405020304" pitchFamily="18" charset="0"/>
              </a:rPr>
              <a:t>KHOA HỌC</a:t>
            </a:r>
            <a:endParaRPr lang="en-US" sz="2800" u="sng"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584458" y="1693983"/>
            <a:ext cx="6691171"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rPr>
              <a:t>BÀI 16: ĂN UỐNG KHI BỊ BỆNH</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1174358" y="2098538"/>
            <a:ext cx="5755685" cy="461665"/>
          </a:xfrm>
          <a:prstGeom prst="rect">
            <a:avLst/>
          </a:prstGeom>
        </p:spPr>
        <p:txBody>
          <a:bodyPr wrap="square">
            <a:spAutoFit/>
          </a:bodyPr>
          <a:lstStyle/>
          <a:p>
            <a:pPr algn="just">
              <a:spcAft>
                <a:spcPts val="0"/>
              </a:spcAft>
            </a:pPr>
            <a:r>
              <a:rPr lang="nl-NL" sz="2400" b="1" dirty="0" smtClean="0">
                <a:solidFill>
                  <a:srgbClr val="FF0000"/>
                </a:solidFill>
                <a:effectLst/>
                <a:latin typeface="Times New Roman" panose="02020603050405020304" pitchFamily="18" charset="0"/>
                <a:ea typeface="Times New Roman" panose="02020603050405020304" pitchFamily="18" charset="0"/>
              </a:rPr>
              <a:t>Hoạt động 1: </a:t>
            </a:r>
            <a:r>
              <a:rPr lang="nl-NL" sz="2400" b="1" dirty="0" smtClean="0">
                <a:solidFill>
                  <a:srgbClr val="0070C0"/>
                </a:solidFill>
                <a:effectLst/>
                <a:latin typeface="Times New Roman" panose="02020603050405020304" pitchFamily="18" charset="0"/>
                <a:ea typeface="Times New Roman" panose="02020603050405020304" pitchFamily="18" charset="0"/>
              </a:rPr>
              <a:t>Chế độ ăn uống khi bị bệnh </a:t>
            </a:r>
            <a:endParaRPr lang="en-US" sz="2400" dirty="0">
              <a:solidFill>
                <a:srgbClr val="0070C0"/>
              </a:solidFill>
              <a:effectLst/>
              <a:latin typeface="Times New Roman" panose="02020603050405020304" pitchFamily="18" charset="0"/>
              <a:ea typeface="Times New Roman" panose="02020603050405020304" pitchFamily="18" charset="0"/>
            </a:endParaRPr>
          </a:p>
        </p:txBody>
      </p:sp>
      <p:sp>
        <p:nvSpPr>
          <p:cNvPr id="9" name="Rectangle 8"/>
          <p:cNvSpPr/>
          <p:nvPr/>
        </p:nvSpPr>
        <p:spPr>
          <a:xfrm>
            <a:off x="1174358" y="2616509"/>
            <a:ext cx="9914238" cy="461665"/>
          </a:xfrm>
          <a:prstGeom prst="rect">
            <a:avLst/>
          </a:prstGeom>
        </p:spPr>
        <p:txBody>
          <a:bodyPr wrap="square">
            <a:spAutoFit/>
          </a:bodyPr>
          <a:lstStyle/>
          <a:p>
            <a:r>
              <a:rPr lang="nl-NL" sz="2400" i="1" dirty="0" smtClean="0">
                <a:effectLst/>
                <a:latin typeface="Times New Roman" panose="02020603050405020304" pitchFamily="18" charset="0"/>
                <a:ea typeface="Times New Roman" panose="02020603050405020304" pitchFamily="18" charset="0"/>
              </a:rPr>
              <a:t>Câu 3: Đối với người ốm không muốn ăn hoặc ăn quá ít nên cho ăn thế nào?</a:t>
            </a:r>
            <a:endParaRPr lang="en-US" sz="2400" dirty="0"/>
          </a:p>
        </p:txBody>
      </p:sp>
      <p:sp>
        <p:nvSpPr>
          <p:cNvPr id="3" name="Rectangle 2"/>
          <p:cNvSpPr/>
          <p:nvPr/>
        </p:nvSpPr>
        <p:spPr>
          <a:xfrm>
            <a:off x="7121792" y="3583091"/>
            <a:ext cx="4109304" cy="138499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nl-NL" i="1" dirty="0" smtClean="0">
                <a:latin typeface="Times New Roman" panose="02020603050405020304" pitchFamily="18" charset="0"/>
                <a:ea typeface="Times New Roman" panose="02020603050405020304" pitchFamily="18" charset="0"/>
              </a:rPr>
              <a:t> </a:t>
            </a:r>
            <a:r>
              <a:rPr lang="nl-NL" sz="2800" dirty="0" smtClean="0">
                <a:latin typeface="Times New Roman" panose="02020603050405020304" pitchFamily="18" charset="0"/>
                <a:ea typeface="Times New Roman" panose="02020603050405020304" pitchFamily="18" charset="0"/>
              </a:rPr>
              <a:t>Nên </a:t>
            </a:r>
            <a:r>
              <a:rPr lang="nl-NL" sz="2800" dirty="0">
                <a:latin typeface="Times New Roman" panose="02020603050405020304" pitchFamily="18" charset="0"/>
                <a:ea typeface="Times New Roman" panose="02020603050405020304" pitchFamily="18" charset="0"/>
              </a:rPr>
              <a:t>dỗ dành, động viên họ và cho ăn nhiều bữa trong một ngày. </a:t>
            </a:r>
            <a:endParaRPr lang="en-US" sz="2800" dirty="0"/>
          </a:p>
        </p:txBody>
      </p:sp>
      <p:pic>
        <p:nvPicPr>
          <p:cNvPr id="3076" name="Picture 4" descr="Bé Biếng Ăn Hay Ngậm Phải Làm Sao? Nguyên Nhân Và Cách Xử Lý – HC  PHARMACEUTIC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4693" y="3034124"/>
            <a:ext cx="4813879" cy="3441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335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barn(inVertical)">
                                      <p:cBhvr>
                                        <p:cTn id="12" dur="500"/>
                                        <p:tgtEl>
                                          <p:spTgt spid="307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545</TotalTime>
  <Words>1399</Words>
  <Application>Microsoft Office PowerPoint</Application>
  <PresentationFormat>Widescreen</PresentationFormat>
  <Paragraphs>144</Paragraphs>
  <Slides>28</Slides>
  <Notes>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宋体</vt:lpstr>
      <vt:lpstr>Arial</vt:lpstr>
      <vt:lpstr>Calibri</vt:lpstr>
      <vt:lpstr>Calibri Light</vt:lpstr>
      <vt:lpstr>HP001 4 hàng</vt:lpstr>
      <vt:lpstr>黑体</vt:lpstr>
      <vt:lpstr>Tahoma</vt:lpstr>
      <vt:lpstr>Times New Roman</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41</cp:revision>
  <dcterms:created xsi:type="dcterms:W3CDTF">2022-10-25T13:48:59Z</dcterms:created>
  <dcterms:modified xsi:type="dcterms:W3CDTF">2022-11-20T14:07:39Z</dcterms:modified>
</cp:coreProperties>
</file>